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handoutMasterIdLst>
    <p:handoutMasterId r:id="rId43"/>
  </p:handoutMasterIdLst>
  <p:sldIdLst>
    <p:sldId id="289" r:id="rId3"/>
    <p:sldId id="310" r:id="rId4"/>
    <p:sldId id="341" r:id="rId5"/>
    <p:sldId id="342" r:id="rId6"/>
    <p:sldId id="312" r:id="rId7"/>
    <p:sldId id="275" r:id="rId8"/>
    <p:sldId id="276" r:id="rId9"/>
    <p:sldId id="293" r:id="rId10"/>
    <p:sldId id="335" r:id="rId11"/>
    <p:sldId id="336" r:id="rId12"/>
    <p:sldId id="337" r:id="rId13"/>
    <p:sldId id="338" r:id="rId14"/>
    <p:sldId id="281" r:id="rId15"/>
    <p:sldId id="280" r:id="rId16"/>
    <p:sldId id="305" r:id="rId17"/>
    <p:sldId id="297" r:id="rId18"/>
    <p:sldId id="282" r:id="rId19"/>
    <p:sldId id="301" r:id="rId20"/>
    <p:sldId id="302" r:id="rId21"/>
    <p:sldId id="299" r:id="rId22"/>
    <p:sldId id="300" r:id="rId23"/>
    <p:sldId id="298" r:id="rId24"/>
    <p:sldId id="278" r:id="rId25"/>
    <p:sldId id="308" r:id="rId26"/>
    <p:sldId id="303" r:id="rId27"/>
    <p:sldId id="304" r:id="rId28"/>
    <p:sldId id="283" r:id="rId29"/>
    <p:sldId id="306" r:id="rId30"/>
    <p:sldId id="307" r:id="rId31"/>
    <p:sldId id="285" r:id="rId32"/>
    <p:sldId id="321" r:id="rId33"/>
    <p:sldId id="277" r:id="rId34"/>
    <p:sldId id="322" r:id="rId35"/>
    <p:sldId id="324" r:id="rId36"/>
    <p:sldId id="325" r:id="rId37"/>
    <p:sldId id="326" r:id="rId38"/>
    <p:sldId id="327" r:id="rId39"/>
    <p:sldId id="328" r:id="rId40"/>
    <p:sldId id="344" r:id="rId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8637"/>
    <a:srgbClr val="778811"/>
    <a:srgbClr val="666655"/>
    <a:srgbClr val="000000"/>
    <a:srgbClr val="648B8A"/>
    <a:srgbClr val="993311"/>
    <a:srgbClr val="CCCCBB"/>
    <a:srgbClr val="EEEEDD"/>
    <a:srgbClr val="DDDDCC"/>
    <a:srgbClr val="AA7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77160" autoAdjust="0"/>
  </p:normalViewPr>
  <p:slideViewPr>
    <p:cSldViewPr>
      <p:cViewPr>
        <p:scale>
          <a:sx n="40" d="100"/>
          <a:sy n="40" d="100"/>
        </p:scale>
        <p:origin x="-3072" y="-1104"/>
      </p:cViewPr>
      <p:guideLst>
        <p:guide orient="horz" pos="3264"/>
        <p:guide pos="336"/>
      </p:guideLst>
    </p:cSldViewPr>
  </p:slideViewPr>
  <p:outlineViewPr>
    <p:cViewPr>
      <p:scale>
        <a:sx n="33" d="100"/>
        <a:sy n="33" d="100"/>
      </p:scale>
      <p:origin x="0" y="526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126"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5" tIns="48324" rIns="96645" bIns="48324" rtlCol="0"/>
          <a:lstStyle>
            <a:lvl1pPr algn="l">
              <a:defRPr sz="1200"/>
            </a:lvl1pPr>
          </a:lstStyle>
          <a:p>
            <a:r>
              <a:rPr lang="en-US" smtClean="0"/>
              <a:t>Home Improvement Training</a:t>
            </a:r>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lIns="96645" tIns="48324" rIns="96645" bIns="48324" rtlCol="0"/>
          <a:lstStyle>
            <a:lvl1pPr algn="r">
              <a:defRPr sz="1200"/>
            </a:lvl1pPr>
          </a:lstStyle>
          <a:p>
            <a:fld id="{F3894D14-D4C2-4166-B169-87FCA5297D9C}" type="datetimeFigureOut">
              <a:rPr lang="en-US" smtClean="0"/>
              <a:t>8/9/2017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45" tIns="48324" rIns="96645" bIns="48324"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45" tIns="48324" rIns="96645" bIns="48324" rtlCol="0" anchor="b"/>
          <a:lstStyle>
            <a:lvl1pPr algn="r">
              <a:defRPr sz="1200"/>
            </a:lvl1pPr>
          </a:lstStyle>
          <a:p>
            <a:fld id="{9649BF34-77A5-461F-9A19-A32B9C10BD25}" type="slidenum">
              <a:rPr lang="en-US" smtClean="0"/>
              <a:t>‹#›</a:t>
            </a:fld>
            <a:endParaRPr lang="en-US"/>
          </a:p>
        </p:txBody>
      </p:sp>
    </p:spTree>
    <p:extLst>
      <p:ext uri="{BB962C8B-B14F-4D97-AF65-F5344CB8AC3E}">
        <p14:creationId xmlns:p14="http://schemas.microsoft.com/office/powerpoint/2010/main" val="25409506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5" tIns="48324" rIns="96645" bIns="48324" rtlCol="0"/>
          <a:lstStyle>
            <a:lvl1pPr algn="l">
              <a:defRPr sz="1200"/>
            </a:lvl1pPr>
          </a:lstStyle>
          <a:p>
            <a:r>
              <a:rPr lang="en-US" smtClean="0"/>
              <a:t>Home Improvement Training</a:t>
            </a:r>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45" tIns="48324" rIns="96645" bIns="48324" rtlCol="0"/>
          <a:lstStyle>
            <a:lvl1pPr algn="r">
              <a:defRPr sz="1200"/>
            </a:lvl1pPr>
          </a:lstStyle>
          <a:p>
            <a:fld id="{36EC0227-75E0-43F4-A395-BDBD98AF7994}" type="datetimeFigureOut">
              <a:rPr lang="en-US" smtClean="0"/>
              <a:t>8/9/2017</a:t>
            </a:fld>
            <a:endParaRPr lang="en-US"/>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45" tIns="48324" rIns="96645" bIns="48324"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45" tIns="48324" rIns="96645"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5" tIns="48324" rIns="96645" bIns="48324"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45" tIns="48324" rIns="96645" bIns="48324" rtlCol="0" anchor="b"/>
          <a:lstStyle>
            <a:lvl1pPr algn="r">
              <a:defRPr sz="1200"/>
            </a:lvl1pPr>
          </a:lstStyle>
          <a:p>
            <a:fld id="{6509684A-FA61-4156-AF60-A38DA5708F20}" type="slidenum">
              <a:rPr lang="en-US" smtClean="0"/>
              <a:t>‹#›</a:t>
            </a:fld>
            <a:endParaRPr lang="en-US"/>
          </a:p>
        </p:txBody>
      </p:sp>
    </p:spTree>
    <p:extLst>
      <p:ext uri="{BB962C8B-B14F-4D97-AF65-F5344CB8AC3E}">
        <p14:creationId xmlns:p14="http://schemas.microsoft.com/office/powerpoint/2010/main" val="164196813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Welcome &amp; introduce myself. </a:t>
            </a:r>
          </a:p>
        </p:txBody>
      </p:sp>
      <p:sp>
        <p:nvSpPr>
          <p:cNvPr id="4" name="Slide Number Placeholder 3"/>
          <p:cNvSpPr>
            <a:spLocks noGrp="1"/>
          </p:cNvSpPr>
          <p:nvPr>
            <p:ph type="sldNum" sz="quarter" idx="10"/>
          </p:nvPr>
        </p:nvSpPr>
        <p:spPr/>
        <p:txBody>
          <a:bodyPr/>
          <a:lstStyle/>
          <a:p>
            <a:fld id="{6509684A-FA61-4156-AF60-A38DA5708F20}" type="slidenum">
              <a:rPr lang="en-US" smtClean="0"/>
              <a:t>1</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260572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0BDA7E6-4D80-43D2-9105-717F97BC5779}" type="slidenum">
              <a:rPr lang="en-US" smtClean="0"/>
              <a:t>11</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319235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 new purchase, include a copy of the note/mortgage showing the payment and </a:t>
            </a:r>
            <a:r>
              <a:rPr lang="en-US" baseline="0" smtClean="0"/>
              <a:t>lien amount</a:t>
            </a:r>
            <a:r>
              <a:rPr lang="en-US" smtClean="0"/>
              <a:t/>
            </a:r>
            <a:br>
              <a:rPr lang="en-US" smtClean="0"/>
            </a:br>
            <a:r>
              <a:rPr lang="en-US" smtClean="0"/>
              <a:t/>
            </a:r>
            <a:br>
              <a:rPr lang="en-US" smtClean="0"/>
            </a:br>
            <a:r>
              <a:rPr lang="en-US" smtClean="0"/>
              <a:t>Reverse </a:t>
            </a:r>
            <a:r>
              <a:rPr lang="en-US" dirty="0" smtClean="0"/>
              <a:t>mortgage OK if the loan is unsecured</a:t>
            </a:r>
            <a:r>
              <a:rPr lang="en-US" baseline="0" dirty="0" smtClean="0"/>
              <a:t> and borrower enrolls in automatic payments. </a:t>
            </a:r>
            <a:br>
              <a:rPr lang="en-US" baseline="0" dirty="0" smtClean="0"/>
            </a:br>
            <a:r>
              <a:rPr lang="en-US" baseline="0" dirty="0" smtClean="0"/>
              <a:t/>
            </a:r>
            <a:br>
              <a:rPr lang="en-US" baseline="0" dirty="0" smtClean="0"/>
            </a:br>
            <a:r>
              <a:rPr lang="en-US" baseline="0" dirty="0" smtClean="0"/>
              <a:t>Tribal: unsecured only. Need home-site lease agreement.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00BDA7E6-4D80-43D2-9105-717F97BC5779}" type="slidenum">
              <a:rPr lang="en-US" smtClean="0"/>
              <a:t>12</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319235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Monthly DTI may not exceed 48% unless there is a guarantor and 1.) The borrower’s monthly</a:t>
            </a:r>
            <a:r>
              <a:rPr lang="en-US" baseline="0" dirty="0" smtClean="0"/>
              <a:t> DTI does not exceed 55% and 2.) The combined monthly DTI for borrower and guarantor does not exceed 48%. </a:t>
            </a:r>
          </a:p>
          <a:p>
            <a:endParaRPr lang="en-US" baseline="0" dirty="0" smtClean="0"/>
          </a:p>
          <a:p>
            <a:r>
              <a:rPr lang="en-US" baseline="0" dirty="0" smtClean="0"/>
              <a:t>Credit history timeframe refers to foreclosure or bankruptcy.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13</a:t>
            </a:fld>
            <a:endParaRPr lang="en-US"/>
          </a:p>
        </p:txBody>
      </p:sp>
    </p:spTree>
    <p:extLst>
      <p:ext uri="{BB962C8B-B14F-4D97-AF65-F5344CB8AC3E}">
        <p14:creationId xmlns:p14="http://schemas.microsoft.com/office/powerpoint/2010/main" val="254199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t>14</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228393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Allowed to have overlays,</a:t>
            </a:r>
            <a:r>
              <a:rPr lang="en-US" baseline="0" dirty="0" smtClean="0"/>
              <a:t> but must be consistent.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15</a:t>
            </a:fld>
            <a:endParaRPr lang="en-US"/>
          </a:p>
        </p:txBody>
      </p:sp>
    </p:spTree>
    <p:extLst>
      <p:ext uri="{BB962C8B-B14F-4D97-AF65-F5344CB8AC3E}">
        <p14:creationId xmlns:p14="http://schemas.microsoft.com/office/powerpoint/2010/main" val="2971948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save application to desktop or in a folder. Bookmark MN Housing website</a:t>
            </a:r>
            <a:r>
              <a:rPr lang="en-US" baseline="0" dirty="0" smtClean="0"/>
              <a:t> to ensure the application you’re using is current.</a:t>
            </a:r>
            <a:br>
              <a:rPr lang="en-US" baseline="0" dirty="0" smtClean="0"/>
            </a:br>
            <a:r>
              <a:rPr lang="en-US" baseline="0" dirty="0" smtClean="0"/>
              <a:t/>
            </a:r>
            <a:br>
              <a:rPr lang="en-US" baseline="0" dirty="0" smtClean="0"/>
            </a:br>
            <a:r>
              <a:rPr lang="en-US" baseline="0" dirty="0" smtClean="0"/>
              <a:t>Be specific and detailed in the application. Don’t skip sections, don’t generalize. </a:t>
            </a:r>
          </a:p>
          <a:p>
            <a:endParaRPr lang="en-US" baseline="0" dirty="0" smtClean="0"/>
          </a:p>
          <a:p>
            <a:r>
              <a:rPr lang="en-US" baseline="0" dirty="0" smtClean="0"/>
              <a:t>Review certifications with borrower so they understand their responsibilities.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16</a:t>
            </a:fld>
            <a:endParaRPr lang="en-US"/>
          </a:p>
        </p:txBody>
      </p:sp>
    </p:spTree>
    <p:extLst>
      <p:ext uri="{BB962C8B-B14F-4D97-AF65-F5344CB8AC3E}">
        <p14:creationId xmlns:p14="http://schemas.microsoft.com/office/powerpoint/2010/main" val="325634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Income</a:t>
            </a:r>
            <a:r>
              <a:rPr lang="en-US" baseline="0" dirty="0" smtClean="0"/>
              <a:t> Calculation Worksheet! This is not required, but highly recommended. SHOW YOUR WORK. </a:t>
            </a:r>
            <a:br>
              <a:rPr lang="en-US" baseline="0" dirty="0" smtClean="0"/>
            </a:br>
            <a:r>
              <a:rPr lang="en-US" baseline="0" dirty="0" smtClean="0"/>
              <a:t/>
            </a:r>
            <a:br>
              <a:rPr lang="en-US" baseline="0" dirty="0" smtClean="0"/>
            </a:br>
            <a:r>
              <a:rPr lang="en-US" baseline="0" dirty="0" smtClean="0"/>
              <a:t>*Guarantor income not counted in eligibility income.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17</a:t>
            </a:fld>
            <a:endParaRPr lang="en-US"/>
          </a:p>
        </p:txBody>
      </p:sp>
    </p:spTree>
    <p:extLst>
      <p:ext uri="{BB962C8B-B14F-4D97-AF65-F5344CB8AC3E}">
        <p14:creationId xmlns:p14="http://schemas.microsoft.com/office/powerpoint/2010/main" val="414634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three </a:t>
            </a:r>
            <a:r>
              <a:rPr lang="en-US" baseline="0" dirty="0" err="1" smtClean="0"/>
              <a:t>comparables</a:t>
            </a:r>
            <a:r>
              <a:rPr lang="en-US" baseline="0" dirty="0" smtClean="0"/>
              <a:t> in a competitive market analysis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18</a:t>
            </a:fld>
            <a:endParaRPr lang="en-US"/>
          </a:p>
        </p:txBody>
      </p:sp>
    </p:spTree>
    <p:extLst>
      <p:ext uri="{BB962C8B-B14F-4D97-AF65-F5344CB8AC3E}">
        <p14:creationId xmlns:p14="http://schemas.microsoft.com/office/powerpoint/2010/main" val="1393735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19</a:t>
            </a:fld>
            <a:endParaRPr lang="en-US"/>
          </a:p>
        </p:txBody>
      </p:sp>
    </p:spTree>
    <p:extLst>
      <p:ext uri="{BB962C8B-B14F-4D97-AF65-F5344CB8AC3E}">
        <p14:creationId xmlns:p14="http://schemas.microsoft.com/office/powerpoint/2010/main" val="312243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with unsecured, we</a:t>
            </a:r>
            <a:r>
              <a:rPr lang="en-US" baseline="0" dirty="0" smtClean="0"/>
              <a:t> do need BOTH of these documents, it’s not either or</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20</a:t>
            </a:fld>
            <a:endParaRPr lang="en-US"/>
          </a:p>
        </p:txBody>
      </p:sp>
    </p:spTree>
    <p:extLst>
      <p:ext uri="{BB962C8B-B14F-4D97-AF65-F5344CB8AC3E}">
        <p14:creationId xmlns:p14="http://schemas.microsoft.com/office/powerpoint/2010/main" val="360364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are the items we’ll be covering today. Overall, we’ll be speaking about general programmatic</a:t>
            </a:r>
            <a:r>
              <a:rPr lang="en-US" baseline="0" dirty="0" smtClean="0"/>
              <a:t> information. As I’m sure you’re aware, we’re presented with unique situations frequently in this industry, which is why we make ourselves available to you for questions or concerns. </a:t>
            </a:r>
          </a:p>
          <a:p>
            <a:endParaRPr lang="en-US" baseline="0" dirty="0" smtClean="0"/>
          </a:p>
          <a:p>
            <a:r>
              <a:rPr lang="en-US" baseline="0" dirty="0" smtClean="0"/>
              <a:t>I’ll also be referencing the website a lot during this training. All of the information and forms that we discuss today are available on the Minnesota Housing website.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a:t>
            </a:fld>
            <a:endParaRPr lang="en-US"/>
          </a:p>
        </p:txBody>
      </p:sp>
    </p:spTree>
    <p:extLst>
      <p:ext uri="{BB962C8B-B14F-4D97-AF65-F5344CB8AC3E}">
        <p14:creationId xmlns:p14="http://schemas.microsoft.com/office/powerpoint/2010/main" val="1490419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Bids/estimates</a:t>
            </a:r>
            <a:r>
              <a:rPr lang="en-US" baseline="0" dirty="0" smtClean="0"/>
              <a:t> – should be on letterhead from a contractor, or at least attach a business card. Prefer to have contractor sign. Must be dated. </a:t>
            </a:r>
            <a:br>
              <a:rPr lang="en-US" baseline="0" dirty="0" smtClean="0"/>
            </a:br>
            <a:r>
              <a:rPr lang="en-US" baseline="0" dirty="0" smtClean="0"/>
              <a:t/>
            </a:r>
            <a:br>
              <a:rPr lang="en-US" baseline="0" dirty="0" smtClean="0"/>
            </a:br>
            <a:r>
              <a:rPr lang="en-US" baseline="0" dirty="0" smtClean="0"/>
              <a:t>Homeowner – cannot “take the homeowner’s word for it.” Cannot accept, for example, an excel spreadsheet.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21</a:t>
            </a:fld>
            <a:endParaRPr lang="en-US"/>
          </a:p>
        </p:txBody>
      </p:sp>
    </p:spTree>
    <p:extLst>
      <p:ext uri="{BB962C8B-B14F-4D97-AF65-F5344CB8AC3E}">
        <p14:creationId xmlns:p14="http://schemas.microsoft.com/office/powerpoint/2010/main" val="217862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people come back and want/need additional repairs, refinance is possible. </a:t>
            </a:r>
            <a:br>
              <a:rPr lang="en-US" baseline="0" dirty="0" smtClean="0"/>
            </a:br>
            <a:r>
              <a:rPr lang="en-US" baseline="0" dirty="0" smtClean="0"/>
              <a:t/>
            </a:r>
            <a:br>
              <a:rPr lang="en-US" baseline="0" dirty="0" smtClean="0"/>
            </a:br>
            <a:r>
              <a:rPr lang="en-US" baseline="0" dirty="0" smtClean="0"/>
              <a:t>*Note: multiple Fix Up loans are OK, as long as the borrower qualifies, with some restrictions on balances. Refer to Procedural Manual if these situations arise. </a:t>
            </a:r>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t>22</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3614840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you have done the Commitment System training,</a:t>
            </a:r>
            <a:r>
              <a:rPr lang="en-US" baseline="0" dirty="0" smtClean="0"/>
              <a:t> which is offered on a monthly basis. If not, I would recommend that anyone using the system do this training. </a:t>
            </a:r>
          </a:p>
          <a:p>
            <a:endParaRPr lang="en-US" baseline="0" dirty="0" smtClean="0"/>
          </a:p>
          <a:p>
            <a:r>
              <a:rPr lang="en-US" baseline="0" dirty="0" smtClean="0"/>
              <a:t>When to lock: typically, when you have a signed credit application, general idea of projects, credit report &amp; income docs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24</a:t>
            </a:fld>
            <a:endParaRPr lang="en-US"/>
          </a:p>
        </p:txBody>
      </p:sp>
    </p:spTree>
    <p:extLst>
      <p:ext uri="{BB962C8B-B14F-4D97-AF65-F5344CB8AC3E}">
        <p14:creationId xmlns:p14="http://schemas.microsoft.com/office/powerpoint/2010/main" val="3779694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25</a:t>
            </a:fld>
            <a:endParaRPr lang="en-US"/>
          </a:p>
        </p:txBody>
      </p:sp>
    </p:spTree>
    <p:extLst>
      <p:ext uri="{BB962C8B-B14F-4D97-AF65-F5344CB8AC3E}">
        <p14:creationId xmlns:p14="http://schemas.microsoft.com/office/powerpoint/2010/main" val="3405394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 separated spouse would also have to sign </a:t>
            </a:r>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t>26</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97430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unsecured Fix Up, this reduces</a:t>
            </a:r>
            <a:r>
              <a:rPr lang="en-US" baseline="0" dirty="0" smtClean="0"/>
              <a:t> the 6.99 rate to 6.49</a:t>
            </a:r>
            <a:br>
              <a:rPr lang="en-US" baseline="0" dirty="0" smtClean="0"/>
            </a:br>
            <a:r>
              <a:rPr lang="en-US" baseline="0" dirty="0" smtClean="0"/>
              <a:t>*If the borrower decides to withdraw from auto-draft the rate will increase back to 6.99, or if three insufficient fund returns in a 12-month period, auto-draft will terminate and the rate will increase.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27</a:t>
            </a:fld>
            <a:endParaRPr lang="en-US"/>
          </a:p>
        </p:txBody>
      </p:sp>
    </p:spTree>
    <p:extLst>
      <p:ext uri="{BB962C8B-B14F-4D97-AF65-F5344CB8AC3E}">
        <p14:creationId xmlns:p14="http://schemas.microsoft.com/office/powerpoint/2010/main" val="194448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this to the borrower – up until this point, they may not have realized the role </a:t>
            </a:r>
            <a:r>
              <a:rPr lang="en-US" baseline="0" dirty="0" err="1" smtClean="0"/>
              <a:t>AmeriNat</a:t>
            </a:r>
            <a:r>
              <a:rPr lang="en-US" baseline="0" dirty="0" smtClean="0"/>
              <a:t> plays in their loan.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28</a:t>
            </a:fld>
            <a:endParaRPr lang="en-US"/>
          </a:p>
        </p:txBody>
      </p:sp>
    </p:spTree>
    <p:extLst>
      <p:ext uri="{BB962C8B-B14F-4D97-AF65-F5344CB8AC3E}">
        <p14:creationId xmlns:p14="http://schemas.microsoft.com/office/powerpoint/2010/main" val="505968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of loans annually = approximately</a:t>
            </a:r>
            <a:r>
              <a:rPr lang="en-US" baseline="0" dirty="0" smtClean="0"/>
              <a:t> 10%. If you have low volume, many, if not most of your loans may be audited.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30</a:t>
            </a:fld>
            <a:endParaRPr lang="en-US"/>
          </a:p>
        </p:txBody>
      </p:sp>
    </p:spTree>
    <p:extLst>
      <p:ext uri="{BB962C8B-B14F-4D97-AF65-F5344CB8AC3E}">
        <p14:creationId xmlns:p14="http://schemas.microsoft.com/office/powerpoint/2010/main" val="2921199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7275"/>
          </a:xfrm>
        </p:spPr>
      </p:sp>
      <p:sp>
        <p:nvSpPr>
          <p:cNvPr id="3" name="Notes Placeholder 2"/>
          <p:cNvSpPr>
            <a:spLocks noGrp="1"/>
          </p:cNvSpPr>
          <p:nvPr>
            <p:ph type="body" idx="1"/>
          </p:nvPr>
        </p:nvSpPr>
        <p:spPr/>
        <p:txBody>
          <a:bodyPr/>
          <a:lstStyle/>
          <a:p>
            <a:r>
              <a:rPr lang="en-US" dirty="0" smtClean="0"/>
              <a:t>The Community Fix Up Loan Program is an add-on program for eligible Fix Up lending partners and provides affordable financing to support partnerships that target resources. </a:t>
            </a:r>
            <a:endParaRPr lang="en-US" dirty="0"/>
          </a:p>
          <a:p>
            <a:r>
              <a:rPr lang="en-US" sz="1400" dirty="0"/>
              <a:t> </a:t>
            </a:r>
            <a:endParaRPr lang="en-US" dirty="0">
              <a:latin typeface="+mj-lt"/>
            </a:endParaRPr>
          </a:p>
        </p:txBody>
      </p:sp>
      <p:sp>
        <p:nvSpPr>
          <p:cNvPr id="4" name="Slide Number Placeholder 3"/>
          <p:cNvSpPr>
            <a:spLocks noGrp="1"/>
          </p:cNvSpPr>
          <p:nvPr>
            <p:ph type="sldNum" sz="quarter" idx="10"/>
          </p:nvPr>
        </p:nvSpPr>
        <p:spPr/>
        <p:txBody>
          <a:bodyPr/>
          <a:lstStyle/>
          <a:p>
            <a:fld id="{6509684A-FA61-4156-AF60-A38DA5708F20}" type="slidenum">
              <a:rPr lang="en-US" smtClean="0"/>
              <a:t>31</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87217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32</a:t>
            </a:fld>
            <a:endParaRPr lang="en-US"/>
          </a:p>
        </p:txBody>
      </p:sp>
    </p:spTree>
    <p:extLst>
      <p:ext uri="{BB962C8B-B14F-4D97-AF65-F5344CB8AC3E}">
        <p14:creationId xmlns:p14="http://schemas.microsoft.com/office/powerpoint/2010/main" val="253302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out with a little more information about who Minnesota Housing is as an agency.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3</a:t>
            </a:fld>
            <a:endParaRPr lang="en-US"/>
          </a:p>
        </p:txBody>
      </p:sp>
    </p:spTree>
    <p:extLst>
      <p:ext uri="{BB962C8B-B14F-4D97-AF65-F5344CB8AC3E}">
        <p14:creationId xmlns:p14="http://schemas.microsoft.com/office/powerpoint/2010/main" val="346491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34</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1678959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itchFamily="34" charset="0"/>
              </a:rPr>
              <a:t>Here you can find the most current Minnesota Housing interest rates, program information, and guidelines. It also contains lists of our lender partners, who you can assist you in determining if your client may be eligible and how the approval process.</a:t>
            </a:r>
          </a:p>
          <a:p>
            <a:endParaRPr lang="en-US" dirty="0" smtClean="0"/>
          </a:p>
          <a:p>
            <a:r>
              <a:rPr lang="en-US" dirty="0" smtClean="0"/>
              <a:t>**If</a:t>
            </a:r>
            <a:r>
              <a:rPr lang="en-US" baseline="0" dirty="0" smtClean="0"/>
              <a:t> you have not yet done so, I would highly recommend going to the website and reading the Procedural Manual and taking a look at all of the other forms. </a:t>
            </a:r>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35</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682222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itchFamily="34" charset="0"/>
              </a:rPr>
              <a:t>This is how we communicate with our lender network as whole</a:t>
            </a:r>
            <a:r>
              <a:rPr lang="en-US" altLang="en-US" baseline="0" dirty="0" smtClean="0">
                <a:latin typeface="Arial" pitchFamily="34" charset="0"/>
              </a:rPr>
              <a:t> – program or form changes, events or trainings. We will not bombard you with e-mails! </a:t>
            </a:r>
            <a:endParaRPr lang="en-US" altLang="en-US" dirty="0" smtClean="0">
              <a:latin typeface="Arial" pitchFamily="34" charset="0"/>
            </a:endParaRPr>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36</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321877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Want to help you promote the program.</a:t>
            </a:r>
          </a:p>
          <a:p>
            <a:r>
              <a:rPr lang="en-US" baseline="0" dirty="0" smtClean="0"/>
              <a:t>Go to our website to order for FREE, or contact us.</a:t>
            </a:r>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37</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2470354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Arial" pitchFamily="34" charset="0"/>
              </a:rPr>
              <a:t>Like us on Facebook.  Follow us</a:t>
            </a:r>
            <a:r>
              <a:rPr lang="en-US" altLang="en-US" baseline="0" dirty="0" smtClean="0">
                <a:latin typeface="Arial" pitchFamily="34" charset="0"/>
              </a:rPr>
              <a:t> on Twitter and LinkedIn for program updates and news.</a:t>
            </a:r>
            <a:endParaRPr lang="en-US" altLang="en-US" dirty="0" smtClean="0">
              <a:latin typeface="Arial" pitchFamily="34" charset="0"/>
            </a:endParaRPr>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38</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1085626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39</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8225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4</a:t>
            </a:fld>
            <a:endParaRPr lang="en-US"/>
          </a:p>
        </p:txBody>
      </p:sp>
    </p:spTree>
    <p:extLst>
      <p:ext uri="{BB962C8B-B14F-4D97-AF65-F5344CB8AC3E}">
        <p14:creationId xmlns:p14="http://schemas.microsoft.com/office/powerpoint/2010/main" val="257026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7275"/>
          </a:xfrm>
        </p:spPr>
      </p:sp>
      <p:sp>
        <p:nvSpPr>
          <p:cNvPr id="3" name="Notes Placeholder 2"/>
          <p:cNvSpPr>
            <a:spLocks noGrp="1"/>
          </p:cNvSpPr>
          <p:nvPr>
            <p:ph type="body" idx="1"/>
          </p:nvPr>
        </p:nvSpPr>
        <p:spPr/>
        <p:txBody>
          <a:bodyPr/>
          <a:lstStyle/>
          <a:p>
            <a:pPr>
              <a:spcBef>
                <a:spcPts val="312"/>
              </a:spcBef>
              <a:defRPr/>
            </a:pPr>
            <a:endParaRPr lang="en-US" dirty="0">
              <a:latin typeface="+mj-lt"/>
              <a:cs typeface="Arial" charset="0"/>
            </a:endParaRPr>
          </a:p>
          <a:p>
            <a:pPr marL="766604" lvl="1" indent="-291178">
              <a:buFontTx/>
              <a:buChar char="•"/>
              <a:defRPr/>
            </a:pPr>
            <a:endParaRPr lang="en-US"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fld id="{6509684A-FA61-4156-AF60-A38DA5708F20}" type="slidenum">
              <a:rPr lang="en-US" smtClean="0"/>
              <a:t>5</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87217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a:t>
            </a:r>
            <a:r>
              <a:rPr lang="en-US" baseline="0" dirty="0" smtClean="0"/>
              <a:t> Up enables borrowers to afford repairs and updates, as well as motivates them to invest in existing housing stock.</a:t>
            </a:r>
            <a:br>
              <a:rPr lang="en-US" baseline="0" dirty="0" smtClean="0"/>
            </a:br>
            <a:r>
              <a:rPr lang="en-US" baseline="0" dirty="0" smtClean="0"/>
              <a:t>Self-supported: using agency resources and loan repayments</a:t>
            </a:r>
          </a:p>
          <a:p>
            <a:r>
              <a:rPr lang="en-US" baseline="0" dirty="0" smtClean="0"/>
              <a:t>Lending gap: moderate income households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6</a:t>
            </a:fld>
            <a:endParaRPr lang="en-US"/>
          </a:p>
        </p:txBody>
      </p:sp>
    </p:spTree>
    <p:extLst>
      <p:ext uri="{BB962C8B-B14F-4D97-AF65-F5344CB8AC3E}">
        <p14:creationId xmlns:p14="http://schemas.microsoft.com/office/powerpoint/2010/main" val="144563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is available</a:t>
            </a:r>
            <a:r>
              <a:rPr lang="en-US" baseline="0" dirty="0" smtClean="0"/>
              <a:t> (in more detail) on our website – document called Features and Programs Summary. Personally, I have it next to my phone so that I can use it as a quick reference guide when I get calls. </a:t>
            </a:r>
            <a:br>
              <a:rPr lang="en-US" baseline="0" dirty="0" smtClean="0"/>
            </a:br>
            <a:endParaRPr lang="en-US" baseline="0" dirty="0" smtClean="0"/>
          </a:p>
          <a:p>
            <a:r>
              <a:rPr lang="en-US" baseline="0" dirty="0" smtClean="0"/>
              <a:t>Distinctive features of the program = higher LTV, longer loan terms (up to 20 years), unsecured option </a:t>
            </a:r>
          </a:p>
          <a:p>
            <a:r>
              <a:rPr lang="en-US" baseline="0" dirty="0" smtClean="0"/>
              <a:t>NOTE: reduced rate (6.99 to 6.49) if borrower enrolls in auto-draft payments, talk more about this later</a:t>
            </a:r>
          </a:p>
          <a:p>
            <a:r>
              <a:rPr lang="en-US" baseline="0" dirty="0" smtClean="0"/>
              <a:t>*Note no income limit on energy/accessibility option </a:t>
            </a:r>
            <a:endParaRPr lang="en-US" dirty="0"/>
          </a:p>
        </p:txBody>
      </p:sp>
      <p:sp>
        <p:nvSpPr>
          <p:cNvPr id="4" name="Header Placeholder 3"/>
          <p:cNvSpPr>
            <a:spLocks noGrp="1"/>
          </p:cNvSpPr>
          <p:nvPr>
            <p:ph type="hdr" sz="quarter" idx="10"/>
          </p:nvPr>
        </p:nvSpPr>
        <p:spPr/>
        <p:txBody>
          <a:bodyPr/>
          <a:lstStyle/>
          <a:p>
            <a:r>
              <a:rPr lang="en-US" smtClean="0"/>
              <a:t>Home Improvement Training</a:t>
            </a:r>
            <a:endParaRPr lang="en-US"/>
          </a:p>
        </p:txBody>
      </p:sp>
      <p:sp>
        <p:nvSpPr>
          <p:cNvPr id="5" name="Slide Number Placeholder 4"/>
          <p:cNvSpPr>
            <a:spLocks noGrp="1"/>
          </p:cNvSpPr>
          <p:nvPr>
            <p:ph type="sldNum" sz="quarter" idx="11"/>
          </p:nvPr>
        </p:nvSpPr>
        <p:spPr/>
        <p:txBody>
          <a:bodyPr/>
          <a:lstStyle/>
          <a:p>
            <a:fld id="{6509684A-FA61-4156-AF60-A38DA5708F20}" type="slidenum">
              <a:rPr lang="en-US" smtClean="0"/>
              <a:t>8</a:t>
            </a:fld>
            <a:endParaRPr lang="en-US"/>
          </a:p>
        </p:txBody>
      </p:sp>
    </p:spTree>
    <p:extLst>
      <p:ext uri="{BB962C8B-B14F-4D97-AF65-F5344CB8AC3E}">
        <p14:creationId xmlns:p14="http://schemas.microsoft.com/office/powerpoint/2010/main" val="246550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528">
              <a:defRPr/>
            </a:pPr>
            <a:r>
              <a:rPr lang="en-US" baseline="0" dirty="0" smtClean="0"/>
              <a:t>These are just a sample of the many types of improvements that can be done with a Fix Up loan. Borrowers can finance work that has been completed in the last 120 days. </a:t>
            </a:r>
            <a:r>
              <a:rPr lang="en-US" dirty="0" smtClean="0"/>
              <a:t>List can be found on our</a:t>
            </a:r>
            <a:r>
              <a:rPr lang="en-US" baseline="0" dirty="0" smtClean="0"/>
              <a:t> website, although that is not necessarily exhaustive. </a:t>
            </a:r>
            <a:endParaRPr lang="en-US" dirty="0" smtClean="0"/>
          </a:p>
        </p:txBody>
      </p:sp>
      <p:sp>
        <p:nvSpPr>
          <p:cNvPr id="4" name="Slide Number Placeholder 3"/>
          <p:cNvSpPr>
            <a:spLocks noGrp="1"/>
          </p:cNvSpPr>
          <p:nvPr>
            <p:ph type="sldNum" sz="quarter" idx="10"/>
          </p:nvPr>
        </p:nvSpPr>
        <p:spPr/>
        <p:txBody>
          <a:bodyPr/>
          <a:lstStyle/>
          <a:p>
            <a:fld id="{6509684A-FA61-4156-AF60-A38DA5708F20}" type="slidenum">
              <a:rPr lang="en-US" smtClean="0">
                <a:solidFill>
                  <a:prstClr val="black"/>
                </a:solidFill>
              </a:rPr>
              <a:pPr/>
              <a:t>9</a:t>
            </a:fld>
            <a:endParaRPr lang="en-US">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2 HR CE REP session 2015</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Home Improvement Training</a:t>
            </a:r>
            <a:endParaRPr lang="en-US">
              <a:solidFill>
                <a:prstClr val="black"/>
              </a:solidFill>
            </a:endParaRPr>
          </a:p>
        </p:txBody>
      </p:sp>
    </p:spTree>
    <p:extLst>
      <p:ext uri="{BB962C8B-B14F-4D97-AF65-F5344CB8AC3E}">
        <p14:creationId xmlns:p14="http://schemas.microsoft.com/office/powerpoint/2010/main" val="3959345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Sample of eligible improvements</a:t>
            </a:r>
          </a:p>
          <a:p>
            <a:r>
              <a:rPr lang="en-US" dirty="0" smtClean="0"/>
              <a:t>• Window replacement, insulation</a:t>
            </a:r>
          </a:p>
          <a:p>
            <a:r>
              <a:rPr lang="en-US" dirty="0" smtClean="0"/>
              <a:t>• Kitchen and bathroom remodeling</a:t>
            </a:r>
          </a:p>
          <a:p>
            <a:r>
              <a:rPr lang="en-US" dirty="0" smtClean="0"/>
              <a:t>• Add a porch or deck</a:t>
            </a:r>
          </a:p>
          <a:p>
            <a:r>
              <a:rPr lang="en-US" dirty="0" smtClean="0"/>
              <a:t>• Siding, painting, roofing</a:t>
            </a:r>
          </a:p>
          <a:p>
            <a:r>
              <a:rPr lang="en-US" dirty="0" smtClean="0"/>
              <a:t>• Electrical, plumbing</a:t>
            </a:r>
          </a:p>
          <a:p>
            <a:r>
              <a:rPr lang="en-US" dirty="0" smtClean="0"/>
              <a:t>• Replace well, septic system</a:t>
            </a:r>
          </a:p>
          <a:p>
            <a:r>
              <a:rPr lang="en-US" dirty="0" smtClean="0"/>
              <a:t>• Sidewalk or driveway upgrades</a:t>
            </a:r>
          </a:p>
          <a:p>
            <a:r>
              <a:rPr lang="en-US" dirty="0" smtClean="0"/>
              <a:t>• Garage, if property doesn’t have one</a:t>
            </a:r>
          </a:p>
          <a:p>
            <a:endParaRPr lang="en-US" baseline="0" dirty="0" smtClean="0"/>
          </a:p>
          <a:p>
            <a:r>
              <a:rPr lang="en-US" b="1" dirty="0" smtClean="0"/>
              <a:t>Incentive Rate ‐‐Secured Loans</a:t>
            </a:r>
          </a:p>
          <a:p>
            <a:r>
              <a:rPr lang="en-US" b="1" dirty="0" smtClean="0"/>
              <a:t>Energy and Accessibility</a:t>
            </a:r>
          </a:p>
          <a:p>
            <a:r>
              <a:rPr lang="en-US" dirty="0" smtClean="0"/>
              <a:t>• Energy Conservation: Energy Star rated</a:t>
            </a:r>
          </a:p>
          <a:p>
            <a:r>
              <a:rPr lang="en-US" dirty="0" smtClean="0"/>
              <a:t>windows, furnace, central air conditioner,</a:t>
            </a:r>
          </a:p>
          <a:p>
            <a:r>
              <a:rPr lang="en-US" dirty="0" smtClean="0"/>
              <a:t>water heater; insulation, and air sealing (See</a:t>
            </a:r>
          </a:p>
          <a:p>
            <a:r>
              <a:rPr lang="en-US" i="1" dirty="0" smtClean="0"/>
              <a:t>Incentive Rate Energy Conservation &amp; Accessibility </a:t>
            </a:r>
            <a:r>
              <a:rPr lang="en-US" dirty="0" smtClean="0"/>
              <a:t>on Forms page)</a:t>
            </a:r>
          </a:p>
          <a:p>
            <a:r>
              <a:rPr lang="en-US" dirty="0" smtClean="0"/>
              <a:t>• Accessibility: Ramp, widening doorways and</a:t>
            </a:r>
          </a:p>
          <a:p>
            <a:r>
              <a:rPr lang="en-US" dirty="0" smtClean="0"/>
              <a:t>hallways, grab bars, stair lifts, bathroom</a:t>
            </a:r>
          </a:p>
          <a:p>
            <a:r>
              <a:rPr lang="en-US" dirty="0" smtClean="0"/>
              <a:t>fixture modifications</a:t>
            </a:r>
          </a:p>
          <a:p>
            <a:r>
              <a:rPr lang="en-US" dirty="0" smtClean="0"/>
              <a:t>For more expansive projects, use other Fix Up loan options</a:t>
            </a:r>
          </a:p>
          <a:p>
            <a:endParaRPr lang="en-US" dirty="0"/>
          </a:p>
        </p:txBody>
      </p:sp>
      <p:sp>
        <p:nvSpPr>
          <p:cNvPr id="4" name="Slide Number Placeholder 3"/>
          <p:cNvSpPr>
            <a:spLocks noGrp="1"/>
          </p:cNvSpPr>
          <p:nvPr>
            <p:ph type="sldNum" sz="quarter" idx="10"/>
          </p:nvPr>
        </p:nvSpPr>
        <p:spPr/>
        <p:txBody>
          <a:bodyPr/>
          <a:lstStyle/>
          <a:p>
            <a:fld id="{00BDA7E6-4D80-43D2-9105-717F97BC5779}" type="slidenum">
              <a:rPr lang="en-US" smtClean="0"/>
              <a:t>10</a:t>
            </a:fld>
            <a:endParaRPr lang="en-US"/>
          </a:p>
        </p:txBody>
      </p:sp>
      <p:sp>
        <p:nvSpPr>
          <p:cNvPr id="5" name="Header Placeholder 4"/>
          <p:cNvSpPr>
            <a:spLocks noGrp="1"/>
          </p:cNvSpPr>
          <p:nvPr>
            <p:ph type="hdr" sz="quarter" idx="11"/>
          </p:nvPr>
        </p:nvSpPr>
        <p:spPr/>
        <p:txBody>
          <a:bodyPr/>
          <a:lstStyle/>
          <a:p>
            <a:r>
              <a:rPr lang="en-US" smtClean="0"/>
              <a:t>Home Improvement Training</a:t>
            </a:r>
            <a:endParaRPr lang="en-US"/>
          </a:p>
        </p:txBody>
      </p:sp>
    </p:spTree>
    <p:extLst>
      <p:ext uri="{BB962C8B-B14F-4D97-AF65-F5344CB8AC3E}">
        <p14:creationId xmlns:p14="http://schemas.microsoft.com/office/powerpoint/2010/main" val="257197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05274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59868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722156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25519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68551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721939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1865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72431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562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65000">
              <a:srgbClr val="EEEEDD"/>
            </a:gs>
            <a:gs pos="100000">
              <a:srgbClr val="DDDDCC"/>
            </a:gs>
          </a:gsLst>
          <a:lin ang="135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61" y="6172200"/>
            <a:ext cx="7337961" cy="71054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20645" y="5972301"/>
            <a:ext cx="1464030" cy="814449"/>
          </a:xfrm>
          <a:prstGeom prst="rect">
            <a:avLst/>
          </a:prstGeom>
        </p:spPr>
      </p:pic>
      <p:sp>
        <p:nvSpPr>
          <p:cNvPr id="6" name="Slide Number Placeholder 3"/>
          <p:cNvSpPr txBox="1">
            <a:spLocks/>
          </p:cNvSpPr>
          <p:nvPr/>
        </p:nvSpPr>
        <p:spPr>
          <a:xfrm>
            <a:off x="152400" y="64166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D1C26D4-15EE-4AA5-A336-C6D3595F12CF}" type="slidenum">
              <a:rPr lang="en-US" sz="1200" smtClean="0">
                <a:solidFill>
                  <a:schemeClr val="bg1"/>
                </a:solidFill>
              </a:rPr>
              <a:pPr algn="l"/>
              <a:t>‹#›</a:t>
            </a:fld>
            <a:endParaRPr lang="en-US" sz="1200" dirty="0">
              <a:solidFill>
                <a:schemeClr val="bg1"/>
              </a:solidFill>
            </a:endParaRPr>
          </a:p>
        </p:txBody>
      </p:sp>
    </p:spTree>
    <p:extLst>
      <p:ext uri="{BB962C8B-B14F-4D97-AF65-F5344CB8AC3E}">
        <p14:creationId xmlns:p14="http://schemas.microsoft.com/office/powerpoint/2010/main" val="623764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rgbClr val="EEEEDD"/>
            </a:gs>
            <a:gs pos="100000">
              <a:srgbClr val="CCCCBB"/>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E95E3-0F68-4323-8C9E-F8DE58C2FB89}" type="datetimeFigureOut">
              <a:rPr lang="en-US" smtClean="0"/>
              <a:t>8/9/2017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p:nvSpPr>
        <p:spPr>
          <a:xfrm>
            <a:off x="0" y="-1"/>
            <a:ext cx="9144000" cy="5715001"/>
          </a:xfrm>
          <a:prstGeom prst="rect">
            <a:avLst/>
          </a:prstGeom>
          <a:solidFill>
            <a:srgbClr val="6666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0" y="5715001"/>
            <a:ext cx="7086600" cy="1143000"/>
          </a:xfrm>
          <a:prstGeom prst="rect">
            <a:avLst/>
          </a:prstGeom>
          <a:noFill/>
          <a:ln w="9525">
            <a:noFill/>
            <a:miter lim="800000"/>
            <a:headEnd/>
            <a:tailEnd/>
          </a:ln>
        </p:spPr>
      </p:pic>
      <p:pic>
        <p:nvPicPr>
          <p:cNvPr id="11" name="Picture 10"/>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283866" y="5830094"/>
            <a:ext cx="1707734" cy="95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3"/>
          <p:cNvSpPr txBox="1">
            <a:spLocks/>
          </p:cNvSpPr>
          <p:nvPr/>
        </p:nvSpPr>
        <p:spPr>
          <a:xfrm>
            <a:off x="152400" y="64166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D1C26D4-15EE-4AA5-A336-C6D3595F12CF}" type="slidenum">
              <a:rPr lang="en-US" sz="1200" smtClean="0">
                <a:solidFill>
                  <a:schemeClr val="bg1"/>
                </a:solidFill>
              </a:rPr>
              <a:pPr algn="l"/>
              <a:t>‹#›</a:t>
            </a:fld>
            <a:endParaRPr lang="en-US" sz="1200" dirty="0">
              <a:solidFill>
                <a:schemeClr val="bg1"/>
              </a:solidFill>
            </a:endParaRPr>
          </a:p>
        </p:txBody>
      </p:sp>
    </p:spTree>
    <p:extLst>
      <p:ext uri="{BB962C8B-B14F-4D97-AF65-F5344CB8AC3E}">
        <p14:creationId xmlns:p14="http://schemas.microsoft.com/office/powerpoint/2010/main" val="90427541"/>
      </p:ext>
    </p:extLst>
  </p:cSld>
  <p:clrMap bg1="lt1" tx1="dk1" bg2="lt2" tx2="dk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p:cNvSpPr txBox="1">
            <a:spLocks noChangeArrowheads="1"/>
          </p:cNvSpPr>
          <p:nvPr/>
        </p:nvSpPr>
        <p:spPr bwMode="auto">
          <a:xfrm>
            <a:off x="5486400" y="1120438"/>
            <a:ext cx="3505200" cy="3785652"/>
          </a:xfrm>
          <a:prstGeom prst="rect">
            <a:avLst/>
          </a:prstGeom>
          <a:noFill/>
          <a:ln w="9525">
            <a:noFill/>
            <a:miter lim="800000"/>
            <a:headEnd/>
            <a:tailEnd/>
          </a:ln>
        </p:spPr>
        <p:txBody>
          <a:bodyPr>
            <a:spAutoFit/>
          </a:bodyPr>
          <a:lstStyle/>
          <a:p>
            <a:pPr algn="ctr"/>
            <a:r>
              <a:rPr lang="en-US" sz="4000" b="1" dirty="0" smtClean="0">
                <a:solidFill>
                  <a:schemeClr val="bg1"/>
                </a:solidFill>
                <a:cs typeface="Arial" charset="0"/>
              </a:rPr>
              <a:t>Minnesota Housing </a:t>
            </a:r>
            <a:br>
              <a:rPr lang="en-US" sz="4000" b="1" dirty="0" smtClean="0">
                <a:solidFill>
                  <a:schemeClr val="bg1"/>
                </a:solidFill>
                <a:cs typeface="Arial" charset="0"/>
              </a:rPr>
            </a:br>
            <a:r>
              <a:rPr lang="en-US" sz="4000" b="1" i="1" dirty="0" smtClean="0">
                <a:solidFill>
                  <a:schemeClr val="bg1"/>
                </a:solidFill>
                <a:cs typeface="Arial" charset="0"/>
              </a:rPr>
              <a:t>Fix Up </a:t>
            </a:r>
            <a:br>
              <a:rPr lang="en-US" sz="4000" b="1" i="1" dirty="0" smtClean="0">
                <a:solidFill>
                  <a:schemeClr val="bg1"/>
                </a:solidFill>
                <a:cs typeface="Arial" charset="0"/>
              </a:rPr>
            </a:br>
            <a:r>
              <a:rPr lang="en-US" sz="4000" b="1" i="1" dirty="0" smtClean="0">
                <a:solidFill>
                  <a:schemeClr val="bg1"/>
                </a:solidFill>
                <a:cs typeface="Arial" charset="0"/>
              </a:rPr>
              <a:t>Loan Program</a:t>
            </a:r>
            <a:r>
              <a:rPr lang="en-US" sz="4000" b="1" dirty="0" smtClean="0">
                <a:solidFill>
                  <a:schemeClr val="bg1"/>
                </a:solidFill>
                <a:cs typeface="Arial" charset="0"/>
              </a:rPr>
              <a:t/>
            </a:r>
            <a:br>
              <a:rPr lang="en-US" sz="4000" b="1" dirty="0" smtClean="0">
                <a:solidFill>
                  <a:schemeClr val="bg1"/>
                </a:solidFill>
                <a:cs typeface="Arial" charset="0"/>
              </a:rPr>
            </a:br>
            <a:r>
              <a:rPr lang="en-US" sz="4000" b="1" dirty="0" smtClean="0">
                <a:solidFill>
                  <a:schemeClr val="bg1"/>
                </a:solidFill>
                <a:cs typeface="Arial" charset="0"/>
              </a:rPr>
              <a:t>New Lender Training</a:t>
            </a:r>
            <a:endParaRPr lang="en-US" sz="2400" b="1" dirty="0">
              <a:solidFill>
                <a:schemeClr val="bg1"/>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6463" t="66" r="-314" b="-66"/>
          <a:stretch/>
        </p:blipFill>
        <p:spPr>
          <a:xfrm rot="-480000">
            <a:off x="826246" y="777893"/>
            <a:ext cx="3739881" cy="3374840"/>
          </a:xfrm>
          <a:prstGeom prst="rect">
            <a:avLst/>
          </a:prstGeom>
          <a:ln w="38100">
            <a:noFill/>
          </a:ln>
          <a:effectLst>
            <a:outerShdw blurRad="152400" dist="114300" dir="2700000" sx="103000" sy="103000" algn="tl" rotWithShape="0">
              <a:prstClr val="black">
                <a:alpha val="40000"/>
              </a:prstClr>
            </a:outerShdw>
          </a:effectLst>
        </p:spPr>
      </p:pic>
      <p:sp>
        <p:nvSpPr>
          <p:cNvPr id="6" name="TextBox 5"/>
          <p:cNvSpPr txBox="1"/>
          <p:nvPr/>
        </p:nvSpPr>
        <p:spPr>
          <a:xfrm>
            <a:off x="228600" y="4953000"/>
            <a:ext cx="3505200" cy="477054"/>
          </a:xfrm>
          <a:prstGeom prst="rect">
            <a:avLst/>
          </a:prstGeom>
          <a:noFill/>
        </p:spPr>
        <p:txBody>
          <a:bodyPr wrap="square" rtlCol="0">
            <a:spAutoFit/>
          </a:bodyPr>
          <a:lstStyle/>
          <a:p>
            <a:r>
              <a:rPr lang="en-US" sz="2500" b="1" dirty="0" smtClean="0">
                <a:solidFill>
                  <a:schemeClr val="bg1"/>
                </a:solidFill>
                <a:cs typeface="Arial" charset="0"/>
              </a:rPr>
              <a:t>June 20, 2017</a:t>
            </a:r>
            <a:endParaRPr lang="en-US" sz="2500" b="1" dirty="0">
              <a:solidFill>
                <a:schemeClr val="bg1"/>
              </a:solidFill>
            </a:endParaRPr>
          </a:p>
        </p:txBody>
      </p:sp>
    </p:spTree>
    <p:extLst>
      <p:ext uri="{BB962C8B-B14F-4D97-AF65-F5344CB8AC3E}">
        <p14:creationId xmlns:p14="http://schemas.microsoft.com/office/powerpoint/2010/main" val="451570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457200" y="2362201"/>
            <a:ext cx="8458200" cy="3352800"/>
          </a:xfrm>
          <a:prstGeom prst="rect">
            <a:avLst/>
          </a:prstGeom>
        </p:spPr>
        <p:txBody>
          <a:bodyPr numCol="2">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t>Window replacement</a:t>
            </a:r>
          </a:p>
          <a:p>
            <a:pPr>
              <a:buFont typeface="Wingdings" panose="05000000000000000000" pitchFamily="2" charset="2"/>
              <a:buChar char="§"/>
            </a:pPr>
            <a:r>
              <a:rPr lang="en-US" sz="2400" dirty="0" smtClean="0"/>
              <a:t>Insulation</a:t>
            </a:r>
            <a:endParaRPr lang="en-US" sz="2400" dirty="0"/>
          </a:p>
          <a:p>
            <a:pPr>
              <a:buFont typeface="Wingdings" panose="05000000000000000000" pitchFamily="2" charset="2"/>
              <a:buChar char="§"/>
            </a:pPr>
            <a:r>
              <a:rPr lang="en-US" sz="2400" dirty="0" smtClean="0"/>
              <a:t>Air sealing</a:t>
            </a:r>
          </a:p>
          <a:p>
            <a:pPr>
              <a:buFont typeface="Wingdings" panose="05000000000000000000" pitchFamily="2" charset="2"/>
              <a:buChar char="§"/>
            </a:pPr>
            <a:r>
              <a:rPr lang="en-US" sz="2400" dirty="0" smtClean="0"/>
              <a:t>Kitchen </a:t>
            </a:r>
            <a:r>
              <a:rPr lang="en-US" sz="2400" dirty="0"/>
              <a:t>and bathroom remodeling</a:t>
            </a:r>
          </a:p>
          <a:p>
            <a:pPr>
              <a:buFont typeface="Wingdings" panose="05000000000000000000" pitchFamily="2" charset="2"/>
              <a:buChar char="§"/>
            </a:pPr>
            <a:r>
              <a:rPr lang="en-US" sz="2400" dirty="0" smtClean="0"/>
              <a:t>Add </a:t>
            </a:r>
            <a:r>
              <a:rPr lang="en-US" sz="2400" dirty="0"/>
              <a:t>a porch or deck</a:t>
            </a:r>
          </a:p>
          <a:p>
            <a:pPr>
              <a:buFont typeface="Wingdings" panose="05000000000000000000" pitchFamily="2" charset="2"/>
              <a:buChar char="§"/>
            </a:pPr>
            <a:r>
              <a:rPr lang="en-US" sz="2400" dirty="0" smtClean="0"/>
              <a:t>Siding</a:t>
            </a:r>
            <a:r>
              <a:rPr lang="en-US" sz="2400" dirty="0"/>
              <a:t>, painting, roofing</a:t>
            </a:r>
          </a:p>
          <a:p>
            <a:pPr>
              <a:buFont typeface="Wingdings" panose="05000000000000000000" pitchFamily="2" charset="2"/>
              <a:buChar char="§"/>
            </a:pPr>
            <a:r>
              <a:rPr lang="en-US" sz="2400" dirty="0" smtClean="0"/>
              <a:t>Electrical</a:t>
            </a:r>
            <a:r>
              <a:rPr lang="en-US" sz="2400" dirty="0"/>
              <a:t>, plumbing</a:t>
            </a:r>
          </a:p>
          <a:p>
            <a:pPr>
              <a:buFont typeface="Wingdings" panose="05000000000000000000" pitchFamily="2" charset="2"/>
              <a:buChar char="§"/>
            </a:pPr>
            <a:r>
              <a:rPr lang="en-US" sz="2400" dirty="0" smtClean="0"/>
              <a:t>Replace </a:t>
            </a:r>
            <a:r>
              <a:rPr lang="en-US" sz="2400" dirty="0"/>
              <a:t>well, septic system</a:t>
            </a:r>
          </a:p>
          <a:p>
            <a:pPr>
              <a:buFont typeface="Wingdings" panose="05000000000000000000" pitchFamily="2" charset="2"/>
              <a:buChar char="§"/>
            </a:pPr>
            <a:r>
              <a:rPr lang="en-US" sz="2400" dirty="0" smtClean="0"/>
              <a:t>Sidewalk </a:t>
            </a:r>
            <a:r>
              <a:rPr lang="en-US" sz="2400" dirty="0"/>
              <a:t>or driveway </a:t>
            </a:r>
            <a:r>
              <a:rPr lang="en-US" sz="2400" dirty="0" smtClean="0"/>
              <a:t>upgrades</a:t>
            </a:r>
          </a:p>
          <a:p>
            <a:pPr>
              <a:buFont typeface="Wingdings" panose="05000000000000000000" pitchFamily="2" charset="2"/>
              <a:buChar char="§"/>
            </a:pPr>
            <a:r>
              <a:rPr lang="en-US" altLang="en-US" sz="2400" dirty="0" smtClean="0"/>
              <a:t>Ramps</a:t>
            </a:r>
          </a:p>
          <a:p>
            <a:pPr>
              <a:buFont typeface="Wingdings" panose="05000000000000000000" pitchFamily="2" charset="2"/>
              <a:buChar char="§"/>
            </a:pPr>
            <a:r>
              <a:rPr lang="en-US" altLang="en-US" sz="2400" dirty="0" smtClean="0"/>
              <a:t>Stair lifts</a:t>
            </a:r>
          </a:p>
          <a:p>
            <a:pPr>
              <a:buFont typeface="Wingdings" panose="05000000000000000000" pitchFamily="2" charset="2"/>
              <a:buChar char="§"/>
            </a:pPr>
            <a:r>
              <a:rPr lang="en-US" altLang="en-US" sz="2400" dirty="0" smtClean="0"/>
              <a:t>ENERGY STAR furnace, air conditioner, water heater</a:t>
            </a:r>
          </a:p>
        </p:txBody>
      </p:sp>
      <p:grpSp>
        <p:nvGrpSpPr>
          <p:cNvPr id="36" name="Group 35"/>
          <p:cNvGrpSpPr/>
          <p:nvPr/>
        </p:nvGrpSpPr>
        <p:grpSpPr>
          <a:xfrm>
            <a:off x="609599" y="1371600"/>
            <a:ext cx="8305801" cy="914400"/>
            <a:chOff x="188025" y="1371600"/>
            <a:chExt cx="2590800" cy="914400"/>
          </a:xfrm>
          <a:solidFill>
            <a:srgbClr val="788637"/>
          </a:solidFill>
        </p:grpSpPr>
        <p:sp>
          <p:nvSpPr>
            <p:cNvPr id="37" name="Rectangle 36"/>
            <p:cNvSpPr/>
            <p:nvPr/>
          </p:nvSpPr>
          <p:spPr>
            <a:xfrm>
              <a:off x="188025" y="1371600"/>
              <a:ext cx="25908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ELIGIBLE</a:t>
              </a:r>
              <a:endParaRPr lang="en-US" sz="2400" b="1" dirty="0">
                <a:solidFill>
                  <a:prstClr val="white"/>
                </a:solidFill>
              </a:endParaRPr>
            </a:p>
          </p:txBody>
        </p:sp>
        <p:sp>
          <p:nvSpPr>
            <p:cNvPr id="38" name="Isosceles Triangle 37"/>
            <p:cNvSpPr/>
            <p:nvPr/>
          </p:nvSpPr>
          <p:spPr>
            <a:xfrm flipV="1">
              <a:off x="1295400" y="1981200"/>
              <a:ext cx="381000"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9" name="Rectangle 38"/>
          <p:cNvSpPr/>
          <p:nvPr/>
        </p:nvSpPr>
        <p:spPr>
          <a:xfrm>
            <a:off x="-3" y="381000"/>
            <a:ext cx="3810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Improvements</a:t>
            </a:r>
            <a:endParaRPr lang="en-US" sz="3200" dirty="0">
              <a:solidFill>
                <a:prstClr val="white"/>
              </a:solidFill>
            </a:endParaRPr>
          </a:p>
        </p:txBody>
      </p:sp>
      <p:sp>
        <p:nvSpPr>
          <p:cNvPr id="40" name="Rectangle 39"/>
          <p:cNvSpPr/>
          <p:nvPr/>
        </p:nvSpPr>
        <p:spPr>
          <a:xfrm>
            <a:off x="38100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28844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381000"/>
            <a:ext cx="4800604"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Eligible Properties</a:t>
            </a:r>
            <a:endParaRPr lang="en-US" sz="3200" dirty="0">
              <a:solidFill>
                <a:prstClr val="white"/>
              </a:solidFill>
            </a:endParaRPr>
          </a:p>
        </p:txBody>
      </p:sp>
      <p:sp>
        <p:nvSpPr>
          <p:cNvPr id="5" name="Rectangle 4"/>
          <p:cNvSpPr/>
          <p:nvPr/>
        </p:nvSpPr>
        <p:spPr>
          <a:xfrm>
            <a:off x="4800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txBox="1">
            <a:spLocks/>
          </p:cNvSpPr>
          <p:nvPr/>
        </p:nvSpPr>
        <p:spPr>
          <a:xfrm>
            <a:off x="457200" y="2362200"/>
            <a:ext cx="4038600" cy="3763963"/>
          </a:xfrm>
          <a:prstGeom prst="rect">
            <a:avLst/>
          </a:prstGeom>
        </p:spPr>
        <p:txBody>
          <a:bodyPr vert="horz" lIns="91440" tIns="45720" rIns="91440" bIns="45720" numCol="1"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
            </a:pPr>
            <a:r>
              <a:rPr lang="en-US" altLang="en-US" sz="2400" dirty="0" smtClean="0"/>
              <a:t>Single family home</a:t>
            </a:r>
          </a:p>
          <a:p>
            <a:pPr>
              <a:spcBef>
                <a:spcPts val="1200"/>
              </a:spcBef>
              <a:buFont typeface="Wingdings" panose="05000000000000000000" pitchFamily="2" charset="2"/>
              <a:buChar char="§"/>
            </a:pPr>
            <a:r>
              <a:rPr lang="en-US" altLang="en-US" sz="2400" dirty="0" smtClean="0"/>
              <a:t>Duplex, tri-</a:t>
            </a:r>
            <a:r>
              <a:rPr lang="en-US" altLang="en-US" sz="2400" dirty="0" err="1" smtClean="0"/>
              <a:t>plex</a:t>
            </a:r>
            <a:r>
              <a:rPr lang="en-US" altLang="en-US" sz="2400" dirty="0" smtClean="0"/>
              <a:t>, four-</a:t>
            </a:r>
            <a:r>
              <a:rPr lang="en-US" altLang="en-US" sz="2400" dirty="0" err="1" smtClean="0"/>
              <a:t>plex</a:t>
            </a:r>
            <a:r>
              <a:rPr lang="en-US" altLang="en-US" sz="2400" dirty="0" smtClean="0"/>
              <a:t> if homeowner occupies a unit</a:t>
            </a:r>
          </a:p>
          <a:p>
            <a:pPr>
              <a:spcBef>
                <a:spcPts val="1200"/>
              </a:spcBef>
              <a:buFont typeface="Wingdings" panose="05000000000000000000" pitchFamily="2" charset="2"/>
              <a:buChar char="§"/>
            </a:pPr>
            <a:r>
              <a:rPr lang="en-US" altLang="en-US" sz="2400" dirty="0" smtClean="0"/>
              <a:t>Townhome or condo</a:t>
            </a:r>
          </a:p>
          <a:p>
            <a:pPr>
              <a:spcBef>
                <a:spcPts val="1200"/>
              </a:spcBef>
              <a:buFont typeface="Wingdings" panose="05000000000000000000" pitchFamily="2" charset="2"/>
              <a:buChar char="§"/>
            </a:pPr>
            <a:r>
              <a:rPr lang="en-US" altLang="en-US" sz="2400" dirty="0" smtClean="0"/>
              <a:t>Manufactured homes permanently affixed to foundation with utilities in place and taxed as real property</a:t>
            </a:r>
          </a:p>
          <a:p>
            <a:pPr>
              <a:spcBef>
                <a:spcPts val="1200"/>
              </a:spcBef>
            </a:pPr>
            <a:endParaRPr lang="en-US" altLang="en-US" dirty="0" smtClean="0"/>
          </a:p>
          <a:p>
            <a:pPr marL="0" indent="0">
              <a:lnSpc>
                <a:spcPct val="120000"/>
              </a:lnSpc>
              <a:spcBef>
                <a:spcPct val="75000"/>
              </a:spcBef>
              <a:buFont typeface="Arial" pitchFamily="34" charset="0"/>
              <a:buNone/>
            </a:pPr>
            <a:endParaRPr lang="en-US" altLang="en-US" b="1" dirty="0" smtClean="0"/>
          </a:p>
          <a:p>
            <a:pPr marL="0" indent="0">
              <a:buFont typeface="Arial" pitchFamily="34" charset="0"/>
              <a:buNone/>
            </a:pPr>
            <a:endParaRPr lang="en-US" dirty="0"/>
          </a:p>
        </p:txBody>
      </p:sp>
      <p:sp>
        <p:nvSpPr>
          <p:cNvPr id="15" name="Content Placeholder 6"/>
          <p:cNvSpPr txBox="1">
            <a:spLocks/>
          </p:cNvSpPr>
          <p:nvPr/>
        </p:nvSpPr>
        <p:spPr>
          <a:xfrm>
            <a:off x="4953000" y="2743200"/>
            <a:ext cx="3429000" cy="2620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
            </a:pPr>
            <a:r>
              <a:rPr lang="en-US" altLang="en-US" sz="2400" dirty="0" smtClean="0"/>
              <a:t>Personal property</a:t>
            </a:r>
          </a:p>
          <a:p>
            <a:pPr>
              <a:spcBef>
                <a:spcPts val="1200"/>
              </a:spcBef>
              <a:buFont typeface="Wingdings" panose="05000000000000000000" pitchFamily="2" charset="2"/>
              <a:buChar char="§"/>
            </a:pPr>
            <a:r>
              <a:rPr lang="en-US" altLang="en-US" sz="2400" dirty="0" smtClean="0"/>
              <a:t>Mobile homes</a:t>
            </a:r>
          </a:p>
          <a:p>
            <a:pPr>
              <a:spcBef>
                <a:spcPts val="1200"/>
              </a:spcBef>
              <a:buFont typeface="Wingdings" panose="05000000000000000000" pitchFamily="2" charset="2"/>
              <a:buChar char="§"/>
            </a:pPr>
            <a:r>
              <a:rPr lang="en-US" altLang="en-US" sz="2400" dirty="0" smtClean="0"/>
              <a:t>Common areas in townhomes or condos</a:t>
            </a:r>
          </a:p>
          <a:p>
            <a:endParaRPr lang="en-US" sz="2600" dirty="0"/>
          </a:p>
        </p:txBody>
      </p:sp>
      <p:grpSp>
        <p:nvGrpSpPr>
          <p:cNvPr id="16" name="Group 15"/>
          <p:cNvGrpSpPr/>
          <p:nvPr/>
        </p:nvGrpSpPr>
        <p:grpSpPr>
          <a:xfrm>
            <a:off x="609600" y="1371600"/>
            <a:ext cx="3429000" cy="914400"/>
            <a:chOff x="188025" y="1371600"/>
            <a:chExt cx="2590800" cy="914400"/>
          </a:xfrm>
          <a:solidFill>
            <a:srgbClr val="788637"/>
          </a:solidFill>
        </p:grpSpPr>
        <p:sp>
          <p:nvSpPr>
            <p:cNvPr id="17" name="Rectangle 16"/>
            <p:cNvSpPr/>
            <p:nvPr/>
          </p:nvSpPr>
          <p:spPr>
            <a:xfrm>
              <a:off x="188025" y="1371600"/>
              <a:ext cx="25908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ELIGIBLE</a:t>
              </a:r>
              <a:endParaRPr lang="en-US" sz="2400" b="1" dirty="0">
                <a:solidFill>
                  <a:prstClr val="white"/>
                </a:solidFill>
              </a:endParaRPr>
            </a:p>
          </p:txBody>
        </p:sp>
        <p:sp>
          <p:nvSpPr>
            <p:cNvPr id="18" name="Isosceles Triangle 17"/>
            <p:cNvSpPr/>
            <p:nvPr/>
          </p:nvSpPr>
          <p:spPr>
            <a:xfrm flipV="1">
              <a:off x="1295400" y="1981200"/>
              <a:ext cx="381000"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4953000" y="4800600"/>
            <a:ext cx="3429000" cy="990600"/>
            <a:chOff x="4800600" y="4572000"/>
            <a:chExt cx="3429000" cy="990600"/>
          </a:xfrm>
          <a:solidFill>
            <a:srgbClr val="788637"/>
          </a:solidFill>
        </p:grpSpPr>
        <p:sp>
          <p:nvSpPr>
            <p:cNvPr id="20" name="Rectangle 19"/>
            <p:cNvSpPr/>
            <p:nvPr/>
          </p:nvSpPr>
          <p:spPr>
            <a:xfrm>
              <a:off x="4800600" y="4876800"/>
              <a:ext cx="3429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INELIGIBLE</a:t>
              </a:r>
              <a:endParaRPr lang="en-US" sz="2400" b="1" dirty="0">
                <a:solidFill>
                  <a:prstClr val="white"/>
                </a:solidFill>
              </a:endParaRPr>
            </a:p>
          </p:txBody>
        </p:sp>
        <p:sp>
          <p:nvSpPr>
            <p:cNvPr id="21" name="Isosceles Triangle 20"/>
            <p:cNvSpPr/>
            <p:nvPr/>
          </p:nvSpPr>
          <p:spPr>
            <a:xfrm>
              <a:off x="6266243" y="4572000"/>
              <a:ext cx="504265"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60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fade">
                                      <p:cBhvr>
                                        <p:cTn id="24" dur="500"/>
                                        <p:tgtEl>
                                          <p:spTgt spid="15">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 y="381000"/>
            <a:ext cx="4800604"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Eligible Properties</a:t>
            </a:r>
            <a:endParaRPr lang="en-US" sz="3200" dirty="0">
              <a:solidFill>
                <a:prstClr val="white"/>
              </a:solidFill>
            </a:endParaRPr>
          </a:p>
        </p:txBody>
      </p:sp>
      <p:sp>
        <p:nvSpPr>
          <p:cNvPr id="5" name="Rectangle 4"/>
          <p:cNvSpPr/>
          <p:nvPr/>
        </p:nvSpPr>
        <p:spPr>
          <a:xfrm>
            <a:off x="4800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txBox="1">
            <a:spLocks/>
          </p:cNvSpPr>
          <p:nvPr/>
        </p:nvSpPr>
        <p:spPr>
          <a:xfrm>
            <a:off x="457200" y="2362200"/>
            <a:ext cx="4038600" cy="3763963"/>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New construction at least 90 days old</a:t>
            </a:r>
          </a:p>
          <a:p>
            <a:r>
              <a:rPr lang="en-US" sz="2400" dirty="0"/>
              <a:t>Loan to “after-improved” </a:t>
            </a:r>
            <a:r>
              <a:rPr lang="en-US" sz="2400" dirty="0" smtClean="0"/>
              <a:t>value of 110%</a:t>
            </a:r>
            <a:r>
              <a:rPr lang="en-US" sz="2400" dirty="0"/>
              <a:t>	</a:t>
            </a:r>
            <a:endParaRPr lang="en-US" sz="2400" dirty="0" smtClean="0"/>
          </a:p>
          <a:p>
            <a:r>
              <a:rPr lang="en-US" sz="2400" dirty="0" smtClean="0"/>
              <a:t>Fee </a:t>
            </a:r>
            <a:r>
              <a:rPr lang="en-US" sz="2400" dirty="0"/>
              <a:t>simple, C4D, Life Estate, </a:t>
            </a:r>
            <a:r>
              <a:rPr lang="en-US" sz="2400" dirty="0" smtClean="0"/>
              <a:t>CLT ownership</a:t>
            </a:r>
            <a:r>
              <a:rPr lang="en-US" sz="2400" dirty="0"/>
              <a:t>	</a:t>
            </a:r>
          </a:p>
          <a:p>
            <a:endParaRPr lang="en-US" sz="2400" dirty="0"/>
          </a:p>
          <a:p>
            <a:pPr>
              <a:spcBef>
                <a:spcPts val="1200"/>
              </a:spcBef>
            </a:pPr>
            <a:endParaRPr lang="en-US" altLang="en-US" dirty="0" smtClean="0"/>
          </a:p>
          <a:p>
            <a:pPr marL="0" indent="0">
              <a:lnSpc>
                <a:spcPct val="120000"/>
              </a:lnSpc>
              <a:spcBef>
                <a:spcPct val="75000"/>
              </a:spcBef>
              <a:buFont typeface="Arial" pitchFamily="34" charset="0"/>
              <a:buNone/>
            </a:pPr>
            <a:endParaRPr lang="en-US" altLang="en-US" b="1" dirty="0" smtClean="0"/>
          </a:p>
          <a:p>
            <a:pPr marL="0" indent="0">
              <a:buFont typeface="Arial" pitchFamily="34" charset="0"/>
              <a:buNone/>
            </a:pPr>
            <a:endParaRPr lang="en-US" dirty="0"/>
          </a:p>
        </p:txBody>
      </p:sp>
      <p:sp>
        <p:nvSpPr>
          <p:cNvPr id="15" name="Content Placeholder 6"/>
          <p:cNvSpPr txBox="1">
            <a:spLocks/>
          </p:cNvSpPr>
          <p:nvPr/>
        </p:nvSpPr>
        <p:spPr>
          <a:xfrm>
            <a:off x="4953000" y="2743200"/>
            <a:ext cx="3429000" cy="2620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
            </a:pPr>
            <a:r>
              <a:rPr lang="en-US" altLang="en-US" sz="2400" dirty="0"/>
              <a:t>Trust Estate, </a:t>
            </a:r>
            <a:r>
              <a:rPr lang="en-US" altLang="en-US" sz="2400" dirty="0" smtClean="0"/>
              <a:t>reverse mortgage ownership</a:t>
            </a:r>
            <a:endParaRPr lang="en-US" altLang="en-US" sz="2400" dirty="0"/>
          </a:p>
        </p:txBody>
      </p:sp>
      <p:grpSp>
        <p:nvGrpSpPr>
          <p:cNvPr id="16" name="Group 15"/>
          <p:cNvGrpSpPr/>
          <p:nvPr/>
        </p:nvGrpSpPr>
        <p:grpSpPr>
          <a:xfrm>
            <a:off x="609600" y="1371600"/>
            <a:ext cx="3429000" cy="914400"/>
            <a:chOff x="188025" y="1371600"/>
            <a:chExt cx="2590800" cy="914400"/>
          </a:xfrm>
          <a:solidFill>
            <a:srgbClr val="788637"/>
          </a:solidFill>
        </p:grpSpPr>
        <p:sp>
          <p:nvSpPr>
            <p:cNvPr id="17" name="Rectangle 16"/>
            <p:cNvSpPr/>
            <p:nvPr/>
          </p:nvSpPr>
          <p:spPr>
            <a:xfrm>
              <a:off x="188025" y="1371600"/>
              <a:ext cx="25908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ELIGIBLE</a:t>
              </a:r>
              <a:endParaRPr lang="en-US" sz="2400" b="1" dirty="0">
                <a:solidFill>
                  <a:prstClr val="white"/>
                </a:solidFill>
              </a:endParaRPr>
            </a:p>
          </p:txBody>
        </p:sp>
        <p:sp>
          <p:nvSpPr>
            <p:cNvPr id="18" name="Isosceles Triangle 17"/>
            <p:cNvSpPr/>
            <p:nvPr/>
          </p:nvSpPr>
          <p:spPr>
            <a:xfrm flipV="1">
              <a:off x="1295400" y="1981200"/>
              <a:ext cx="381000"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4953000" y="3946358"/>
            <a:ext cx="3429000" cy="990600"/>
            <a:chOff x="4800600" y="4572000"/>
            <a:chExt cx="3429000" cy="990600"/>
          </a:xfrm>
          <a:solidFill>
            <a:srgbClr val="788637"/>
          </a:solidFill>
        </p:grpSpPr>
        <p:sp>
          <p:nvSpPr>
            <p:cNvPr id="20" name="Rectangle 19"/>
            <p:cNvSpPr/>
            <p:nvPr/>
          </p:nvSpPr>
          <p:spPr>
            <a:xfrm>
              <a:off x="4800600" y="4876800"/>
              <a:ext cx="3429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INELIGIBLE</a:t>
              </a:r>
              <a:endParaRPr lang="en-US" sz="2400" b="1" dirty="0">
                <a:solidFill>
                  <a:prstClr val="white"/>
                </a:solidFill>
              </a:endParaRPr>
            </a:p>
          </p:txBody>
        </p:sp>
        <p:sp>
          <p:nvSpPr>
            <p:cNvPr id="21" name="Isosceles Triangle 20"/>
            <p:cNvSpPr/>
            <p:nvPr/>
          </p:nvSpPr>
          <p:spPr>
            <a:xfrm>
              <a:off x="6266243" y="4572000"/>
              <a:ext cx="504265"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114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3352800" y="1636057"/>
            <a:ext cx="5104853" cy="3840163"/>
          </a:xfrm>
        </p:spPr>
        <p:txBody>
          <a:bodyPr>
            <a:noAutofit/>
          </a:bodyPr>
          <a:lstStyle/>
          <a:p>
            <a:pPr marL="0" indent="0">
              <a:buNone/>
            </a:pPr>
            <a:r>
              <a:rPr lang="en-US" b="1" dirty="0" smtClean="0"/>
              <a:t>DTI</a:t>
            </a:r>
            <a:r>
              <a:rPr lang="en-US" dirty="0" smtClean="0"/>
              <a:t>			</a:t>
            </a:r>
            <a:br>
              <a:rPr lang="en-US" dirty="0" smtClean="0"/>
            </a:br>
            <a:endParaRPr lang="en-US" sz="2000" dirty="0" smtClean="0"/>
          </a:p>
          <a:p>
            <a:pPr marL="0" indent="0">
              <a:buNone/>
            </a:pPr>
            <a:r>
              <a:rPr lang="en-US" b="1" dirty="0" smtClean="0"/>
              <a:t>Guarantor</a:t>
            </a:r>
            <a:r>
              <a:rPr lang="en-US" dirty="0" smtClean="0"/>
              <a:t>		</a:t>
            </a:r>
            <a:br>
              <a:rPr lang="en-US" dirty="0" smtClean="0"/>
            </a:br>
            <a:endParaRPr lang="en-US" sz="2000" dirty="0" smtClean="0"/>
          </a:p>
          <a:p>
            <a:pPr marL="0" indent="0">
              <a:buNone/>
            </a:pPr>
            <a:r>
              <a:rPr lang="en-US" b="1" dirty="0" smtClean="0"/>
              <a:t>Credit Scores</a:t>
            </a:r>
            <a:r>
              <a:rPr lang="en-US" dirty="0" smtClean="0"/>
              <a:t>	</a:t>
            </a:r>
            <a:r>
              <a:rPr lang="en-US" dirty="0"/>
              <a:t>	</a:t>
            </a:r>
            <a:r>
              <a:rPr lang="en-US" dirty="0" smtClean="0"/>
              <a:t>		</a:t>
            </a:r>
          </a:p>
          <a:p>
            <a:pPr marL="0" indent="0">
              <a:buNone/>
            </a:pPr>
            <a:endParaRPr lang="en-US" sz="2400" dirty="0" smtClean="0"/>
          </a:p>
          <a:p>
            <a:pPr marL="0" indent="0">
              <a:buNone/>
            </a:pPr>
            <a:r>
              <a:rPr lang="en-US" b="1" dirty="0" smtClean="0"/>
              <a:t>Credit History</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355" r="38507"/>
          <a:stretch/>
        </p:blipFill>
        <p:spPr>
          <a:xfrm>
            <a:off x="228600" y="1752600"/>
            <a:ext cx="2869325" cy="3289020"/>
          </a:xfrm>
          <a:prstGeom prst="rect">
            <a:avLst/>
          </a:prstGeom>
          <a:ln>
            <a:noFill/>
          </a:ln>
          <a:effectLst/>
        </p:spPr>
      </p:pic>
      <p:sp>
        <p:nvSpPr>
          <p:cNvPr id="14" name="TextBox 13"/>
          <p:cNvSpPr txBox="1"/>
          <p:nvPr/>
        </p:nvSpPr>
        <p:spPr>
          <a:xfrm>
            <a:off x="6096000" y="3782576"/>
            <a:ext cx="2819399" cy="584775"/>
          </a:xfrm>
          <a:prstGeom prst="rect">
            <a:avLst/>
          </a:prstGeom>
          <a:noFill/>
        </p:spPr>
        <p:txBody>
          <a:bodyPr wrap="square" rtlCol="0">
            <a:spAutoFit/>
          </a:bodyPr>
          <a:lstStyle/>
          <a:p>
            <a:r>
              <a:rPr lang="en-US" sz="3200" b="1" dirty="0">
                <a:solidFill>
                  <a:srgbClr val="778637"/>
                </a:solidFill>
              </a:rPr>
              <a:t>680 Unsecured</a:t>
            </a:r>
          </a:p>
        </p:txBody>
      </p:sp>
      <p:sp>
        <p:nvSpPr>
          <p:cNvPr id="16" name="TextBox 15"/>
          <p:cNvSpPr txBox="1"/>
          <p:nvPr/>
        </p:nvSpPr>
        <p:spPr>
          <a:xfrm>
            <a:off x="6096000" y="4596825"/>
            <a:ext cx="2591347" cy="584775"/>
          </a:xfrm>
          <a:prstGeom prst="rect">
            <a:avLst/>
          </a:prstGeom>
          <a:noFill/>
        </p:spPr>
        <p:txBody>
          <a:bodyPr wrap="square" rtlCol="0">
            <a:spAutoFit/>
          </a:bodyPr>
          <a:lstStyle/>
          <a:p>
            <a:r>
              <a:rPr lang="en-US" sz="3200" b="1" dirty="0">
                <a:solidFill>
                  <a:srgbClr val="778637"/>
                </a:solidFill>
              </a:rPr>
              <a:t>18 months</a:t>
            </a:r>
          </a:p>
        </p:txBody>
      </p:sp>
      <p:sp>
        <p:nvSpPr>
          <p:cNvPr id="10" name="TextBox 9"/>
          <p:cNvSpPr txBox="1"/>
          <p:nvPr/>
        </p:nvSpPr>
        <p:spPr>
          <a:xfrm>
            <a:off x="6096000" y="1516921"/>
            <a:ext cx="1295400" cy="584775"/>
          </a:xfrm>
          <a:prstGeom prst="rect">
            <a:avLst/>
          </a:prstGeom>
          <a:noFill/>
        </p:spPr>
        <p:txBody>
          <a:bodyPr wrap="square" rtlCol="0">
            <a:spAutoFit/>
          </a:bodyPr>
          <a:lstStyle/>
          <a:p>
            <a:r>
              <a:rPr lang="en-US" sz="3200" b="1" dirty="0">
                <a:solidFill>
                  <a:srgbClr val="778637"/>
                </a:solidFill>
              </a:rPr>
              <a:t>48%</a:t>
            </a:r>
          </a:p>
        </p:txBody>
      </p:sp>
      <p:sp>
        <p:nvSpPr>
          <p:cNvPr id="11" name="TextBox 10"/>
          <p:cNvSpPr txBox="1"/>
          <p:nvPr/>
        </p:nvSpPr>
        <p:spPr>
          <a:xfrm>
            <a:off x="6098474" y="3244702"/>
            <a:ext cx="2476500" cy="584775"/>
          </a:xfrm>
          <a:prstGeom prst="rect">
            <a:avLst/>
          </a:prstGeom>
          <a:noFill/>
        </p:spPr>
        <p:txBody>
          <a:bodyPr wrap="square" rtlCol="0">
            <a:spAutoFit/>
          </a:bodyPr>
          <a:lstStyle/>
          <a:p>
            <a:r>
              <a:rPr lang="en-US" sz="3200" b="1" dirty="0">
                <a:solidFill>
                  <a:srgbClr val="778637"/>
                </a:solidFill>
              </a:rPr>
              <a:t>620 Secured</a:t>
            </a:r>
          </a:p>
        </p:txBody>
      </p:sp>
      <p:sp>
        <p:nvSpPr>
          <p:cNvPr id="15" name="TextBox 14"/>
          <p:cNvSpPr txBox="1"/>
          <p:nvPr/>
        </p:nvSpPr>
        <p:spPr>
          <a:xfrm>
            <a:off x="6098474" y="2440196"/>
            <a:ext cx="1295400" cy="584775"/>
          </a:xfrm>
          <a:prstGeom prst="rect">
            <a:avLst/>
          </a:prstGeom>
          <a:noFill/>
        </p:spPr>
        <p:txBody>
          <a:bodyPr wrap="square" rtlCol="0">
            <a:spAutoFit/>
          </a:bodyPr>
          <a:lstStyle/>
          <a:p>
            <a:r>
              <a:rPr lang="en-US" sz="3200" b="1" dirty="0" smtClean="0">
                <a:solidFill>
                  <a:srgbClr val="778637"/>
                </a:solidFill>
              </a:rPr>
              <a:t>55%</a:t>
            </a:r>
            <a:endParaRPr lang="en-US" sz="3200" b="1" dirty="0">
              <a:solidFill>
                <a:srgbClr val="778637"/>
              </a:solidFill>
            </a:endParaRPr>
          </a:p>
        </p:txBody>
      </p:sp>
      <p:sp>
        <p:nvSpPr>
          <p:cNvPr id="12" name="Rectangle 11"/>
          <p:cNvSpPr/>
          <p:nvPr/>
        </p:nvSpPr>
        <p:spPr>
          <a:xfrm>
            <a:off x="-4" y="381000"/>
            <a:ext cx="4800604"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Eligible Borrowers</a:t>
            </a:r>
            <a:endParaRPr lang="en-US" sz="3200" dirty="0">
              <a:solidFill>
                <a:prstClr val="white"/>
              </a:solidFill>
            </a:endParaRPr>
          </a:p>
        </p:txBody>
      </p:sp>
      <p:sp>
        <p:nvSpPr>
          <p:cNvPr id="13" name="Rectangle 12"/>
          <p:cNvSpPr/>
          <p:nvPr/>
        </p:nvSpPr>
        <p:spPr>
          <a:xfrm>
            <a:off x="4800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94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0"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475250" y="2069068"/>
            <a:ext cx="2237750" cy="3128665"/>
            <a:chOff x="3361449" y="2069068"/>
            <a:chExt cx="2237750" cy="3128665"/>
          </a:xfrm>
        </p:grpSpPr>
        <p:sp>
          <p:nvSpPr>
            <p:cNvPr id="15" name="Rectangle 14"/>
            <p:cNvSpPr/>
            <p:nvPr/>
          </p:nvSpPr>
          <p:spPr>
            <a:xfrm>
              <a:off x="3361450" y="2069068"/>
              <a:ext cx="2237749" cy="2667000"/>
            </a:xfrm>
            <a:prstGeom prst="rect">
              <a:avLst/>
            </a:prstGeom>
            <a:solidFill>
              <a:srgbClr val="174554"/>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36" tIns="83836" rIns="83836" bIns="83836" numCol="1" spcCol="1270" anchor="ctr" anchorCtr="0">
              <a:noAutofit/>
            </a:bodyPr>
            <a:lstStyle/>
            <a:p>
              <a:pPr marL="166688" lvl="0" indent="-166688" defTabSz="577850">
                <a:lnSpc>
                  <a:spcPct val="90000"/>
                </a:lnSpc>
                <a:spcBef>
                  <a:spcPct val="0"/>
                </a:spcBef>
                <a:spcAft>
                  <a:spcPct val="35000"/>
                </a:spcAft>
                <a:buFont typeface="Arial" panose="020B0604020202020204" pitchFamily="34" charset="0"/>
                <a:buChar char="•"/>
              </a:pPr>
              <a:r>
                <a:rPr lang="en-US" sz="2000" kern="1200" dirty="0" smtClean="0"/>
                <a:t>Purchases the loan from the lender</a:t>
              </a:r>
            </a:p>
          </p:txBody>
        </p:sp>
        <p:sp>
          <p:nvSpPr>
            <p:cNvPr id="16" name="TextBox 15"/>
            <p:cNvSpPr txBox="1"/>
            <p:nvPr/>
          </p:nvSpPr>
          <p:spPr>
            <a:xfrm>
              <a:off x="3361449" y="4736068"/>
              <a:ext cx="2237749" cy="461665"/>
            </a:xfrm>
            <a:prstGeom prst="rect">
              <a:avLst/>
            </a:prstGeom>
            <a:noFill/>
          </p:spPr>
          <p:txBody>
            <a:bodyPr wrap="square" rtlCol="0">
              <a:spAutoFit/>
            </a:bodyPr>
            <a:lstStyle/>
            <a:p>
              <a:pPr algn="ctr"/>
              <a:r>
                <a:rPr lang="en-US" sz="2400" b="1" dirty="0" smtClean="0">
                  <a:solidFill>
                    <a:srgbClr val="174554"/>
                  </a:solidFill>
                </a:rPr>
                <a:t>MN HOUSING</a:t>
              </a:r>
              <a:endParaRPr lang="en-US" sz="2400" b="1" dirty="0">
                <a:solidFill>
                  <a:srgbClr val="174554"/>
                </a:solidFill>
              </a:endParaRPr>
            </a:p>
          </p:txBody>
        </p:sp>
      </p:grpSp>
      <p:grpSp>
        <p:nvGrpSpPr>
          <p:cNvPr id="17" name="Group 16"/>
          <p:cNvGrpSpPr/>
          <p:nvPr/>
        </p:nvGrpSpPr>
        <p:grpSpPr>
          <a:xfrm>
            <a:off x="406475" y="2057400"/>
            <a:ext cx="2935926" cy="3128665"/>
            <a:chOff x="228599" y="2069068"/>
            <a:chExt cx="2935926" cy="3128665"/>
          </a:xfrm>
        </p:grpSpPr>
        <p:sp>
          <p:nvSpPr>
            <p:cNvPr id="18" name="Freeform 17"/>
            <p:cNvSpPr/>
            <p:nvPr/>
          </p:nvSpPr>
          <p:spPr>
            <a:xfrm>
              <a:off x="2690124" y="3146018"/>
              <a:ext cx="474401" cy="513097"/>
            </a:xfrm>
            <a:custGeom>
              <a:avLst/>
              <a:gdLst>
                <a:gd name="connsiteX0" fmla="*/ 0 w 248310"/>
                <a:gd name="connsiteY0" fmla="*/ 58095 h 290476"/>
                <a:gd name="connsiteX1" fmla="*/ 124155 w 248310"/>
                <a:gd name="connsiteY1" fmla="*/ 58095 h 290476"/>
                <a:gd name="connsiteX2" fmla="*/ 124155 w 248310"/>
                <a:gd name="connsiteY2" fmla="*/ 0 h 290476"/>
                <a:gd name="connsiteX3" fmla="*/ 248310 w 248310"/>
                <a:gd name="connsiteY3" fmla="*/ 145238 h 290476"/>
                <a:gd name="connsiteX4" fmla="*/ 124155 w 248310"/>
                <a:gd name="connsiteY4" fmla="*/ 290476 h 290476"/>
                <a:gd name="connsiteX5" fmla="*/ 124155 w 248310"/>
                <a:gd name="connsiteY5" fmla="*/ 232381 h 290476"/>
                <a:gd name="connsiteX6" fmla="*/ 0 w 248310"/>
                <a:gd name="connsiteY6" fmla="*/ 232381 h 290476"/>
                <a:gd name="connsiteX7" fmla="*/ 0 w 248310"/>
                <a:gd name="connsiteY7" fmla="*/ 58095 h 29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10" h="290476">
                  <a:moveTo>
                    <a:pt x="0" y="58095"/>
                  </a:moveTo>
                  <a:lnTo>
                    <a:pt x="124155" y="58095"/>
                  </a:lnTo>
                  <a:lnTo>
                    <a:pt x="124155" y="0"/>
                  </a:lnTo>
                  <a:lnTo>
                    <a:pt x="248310" y="145238"/>
                  </a:lnTo>
                  <a:lnTo>
                    <a:pt x="124155" y="290476"/>
                  </a:lnTo>
                  <a:lnTo>
                    <a:pt x="124155" y="232381"/>
                  </a:lnTo>
                  <a:lnTo>
                    <a:pt x="0" y="232381"/>
                  </a:lnTo>
                  <a:lnTo>
                    <a:pt x="0" y="58095"/>
                  </a:lnTo>
                  <a:close/>
                </a:path>
              </a:pathLst>
            </a:cu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8095" rIns="74493" bIns="58095" numCol="1" spcCol="1270" anchor="ctr" anchorCtr="0">
              <a:noAutofit/>
            </a:bodyPr>
            <a:lstStyle/>
            <a:p>
              <a:pPr lvl="0" algn="ctr" defTabSz="444500">
                <a:lnSpc>
                  <a:spcPct val="90000"/>
                </a:lnSpc>
                <a:spcBef>
                  <a:spcPct val="0"/>
                </a:spcBef>
                <a:spcAft>
                  <a:spcPct val="35000"/>
                </a:spcAft>
              </a:pPr>
              <a:endParaRPr lang="en-US" sz="1000" kern="1200"/>
            </a:p>
          </p:txBody>
        </p:sp>
        <p:grpSp>
          <p:nvGrpSpPr>
            <p:cNvPr id="19" name="Group 18"/>
            <p:cNvGrpSpPr/>
            <p:nvPr/>
          </p:nvGrpSpPr>
          <p:grpSpPr>
            <a:xfrm>
              <a:off x="228599" y="2069068"/>
              <a:ext cx="2237750" cy="3128665"/>
              <a:chOff x="228599" y="2069068"/>
              <a:chExt cx="2237750" cy="3128665"/>
            </a:xfrm>
          </p:grpSpPr>
          <p:sp>
            <p:nvSpPr>
              <p:cNvPr id="20" name="Rectangle 19"/>
              <p:cNvSpPr/>
              <p:nvPr/>
            </p:nvSpPr>
            <p:spPr>
              <a:xfrm>
                <a:off x="228600" y="2069068"/>
                <a:ext cx="2237749" cy="2667000"/>
              </a:xfrm>
              <a:prstGeom prst="rect">
                <a:avLst/>
              </a:prstGeom>
              <a:solidFill>
                <a:srgbClr val="788637"/>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36" tIns="83836" rIns="83836" bIns="83836" numCol="1" spcCol="1270" anchor="ctr" anchorCtr="0">
                <a:noAutofit/>
              </a:bodyPr>
              <a:lstStyle/>
              <a:p>
                <a:pPr marL="166688" lvl="0" indent="-166688" defTabSz="577850">
                  <a:lnSpc>
                    <a:spcPct val="90000"/>
                  </a:lnSpc>
                  <a:spcBef>
                    <a:spcPct val="0"/>
                  </a:spcBef>
                  <a:spcAft>
                    <a:spcPct val="35000"/>
                  </a:spcAft>
                  <a:buFont typeface="Arial" panose="020B0604020202020204" pitchFamily="34" charset="0"/>
                  <a:buChar char="•"/>
                </a:pPr>
                <a:r>
                  <a:rPr lang="en-US" sz="2000" kern="1200" dirty="0" smtClean="0"/>
                  <a:t>Applies for Fix Up loan with Minnesota Housing approved lender</a:t>
                </a:r>
              </a:p>
            </p:txBody>
          </p:sp>
          <p:sp>
            <p:nvSpPr>
              <p:cNvPr id="21" name="TextBox 20"/>
              <p:cNvSpPr txBox="1"/>
              <p:nvPr/>
            </p:nvSpPr>
            <p:spPr>
              <a:xfrm>
                <a:off x="228599" y="4736068"/>
                <a:ext cx="2237749" cy="461665"/>
              </a:xfrm>
              <a:prstGeom prst="rect">
                <a:avLst/>
              </a:prstGeom>
              <a:noFill/>
            </p:spPr>
            <p:txBody>
              <a:bodyPr wrap="square" rtlCol="0">
                <a:spAutoFit/>
              </a:bodyPr>
              <a:lstStyle/>
              <a:p>
                <a:pPr algn="ctr"/>
                <a:r>
                  <a:rPr lang="en-US" sz="2400" b="1" dirty="0" smtClean="0">
                    <a:solidFill>
                      <a:srgbClr val="788637"/>
                    </a:solidFill>
                  </a:rPr>
                  <a:t>BORROWER</a:t>
                </a:r>
                <a:endParaRPr lang="en-US" sz="2400" b="1" dirty="0">
                  <a:solidFill>
                    <a:srgbClr val="788637"/>
                  </a:solidFill>
                </a:endParaRPr>
              </a:p>
            </p:txBody>
          </p:sp>
        </p:grpSp>
      </p:grpSp>
      <p:grpSp>
        <p:nvGrpSpPr>
          <p:cNvPr id="22" name="Group 21"/>
          <p:cNvGrpSpPr/>
          <p:nvPr/>
        </p:nvGrpSpPr>
        <p:grpSpPr>
          <a:xfrm>
            <a:off x="3494800" y="2073533"/>
            <a:ext cx="2935926" cy="3128665"/>
            <a:chOff x="228599" y="2069068"/>
            <a:chExt cx="2935926" cy="3128665"/>
          </a:xfrm>
        </p:grpSpPr>
        <p:sp>
          <p:nvSpPr>
            <p:cNvPr id="23" name="Freeform 22"/>
            <p:cNvSpPr/>
            <p:nvPr/>
          </p:nvSpPr>
          <p:spPr>
            <a:xfrm>
              <a:off x="2690124" y="3146018"/>
              <a:ext cx="474401" cy="513097"/>
            </a:xfrm>
            <a:custGeom>
              <a:avLst/>
              <a:gdLst>
                <a:gd name="connsiteX0" fmla="*/ 0 w 248310"/>
                <a:gd name="connsiteY0" fmla="*/ 58095 h 290476"/>
                <a:gd name="connsiteX1" fmla="*/ 124155 w 248310"/>
                <a:gd name="connsiteY1" fmla="*/ 58095 h 290476"/>
                <a:gd name="connsiteX2" fmla="*/ 124155 w 248310"/>
                <a:gd name="connsiteY2" fmla="*/ 0 h 290476"/>
                <a:gd name="connsiteX3" fmla="*/ 248310 w 248310"/>
                <a:gd name="connsiteY3" fmla="*/ 145238 h 290476"/>
                <a:gd name="connsiteX4" fmla="*/ 124155 w 248310"/>
                <a:gd name="connsiteY4" fmla="*/ 290476 h 290476"/>
                <a:gd name="connsiteX5" fmla="*/ 124155 w 248310"/>
                <a:gd name="connsiteY5" fmla="*/ 232381 h 290476"/>
                <a:gd name="connsiteX6" fmla="*/ 0 w 248310"/>
                <a:gd name="connsiteY6" fmla="*/ 232381 h 290476"/>
                <a:gd name="connsiteX7" fmla="*/ 0 w 248310"/>
                <a:gd name="connsiteY7" fmla="*/ 58095 h 29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10" h="290476">
                  <a:moveTo>
                    <a:pt x="0" y="58095"/>
                  </a:moveTo>
                  <a:lnTo>
                    <a:pt x="124155" y="58095"/>
                  </a:lnTo>
                  <a:lnTo>
                    <a:pt x="124155" y="0"/>
                  </a:lnTo>
                  <a:lnTo>
                    <a:pt x="248310" y="145238"/>
                  </a:lnTo>
                  <a:lnTo>
                    <a:pt x="124155" y="290476"/>
                  </a:lnTo>
                  <a:lnTo>
                    <a:pt x="124155" y="232381"/>
                  </a:lnTo>
                  <a:lnTo>
                    <a:pt x="0" y="232381"/>
                  </a:lnTo>
                  <a:lnTo>
                    <a:pt x="0" y="58095"/>
                  </a:lnTo>
                  <a:close/>
                </a:path>
              </a:pathLst>
            </a:custGeom>
            <a:solidFill>
              <a:schemeClr val="tx1">
                <a:lumMod val="50000"/>
                <a:lumOff val="5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58095" rIns="74493" bIns="58095" numCol="1" spcCol="1270" anchor="ctr" anchorCtr="0">
              <a:noAutofit/>
            </a:bodyPr>
            <a:lstStyle/>
            <a:p>
              <a:pPr lvl="0" algn="ctr" defTabSz="444500">
                <a:lnSpc>
                  <a:spcPct val="90000"/>
                </a:lnSpc>
                <a:spcBef>
                  <a:spcPct val="0"/>
                </a:spcBef>
                <a:spcAft>
                  <a:spcPct val="35000"/>
                </a:spcAft>
              </a:pPr>
              <a:endParaRPr lang="en-US" sz="1000" kern="1200"/>
            </a:p>
          </p:txBody>
        </p:sp>
        <p:grpSp>
          <p:nvGrpSpPr>
            <p:cNvPr id="24" name="Group 23"/>
            <p:cNvGrpSpPr/>
            <p:nvPr/>
          </p:nvGrpSpPr>
          <p:grpSpPr>
            <a:xfrm>
              <a:off x="228599" y="2069068"/>
              <a:ext cx="2237750" cy="3128665"/>
              <a:chOff x="228599" y="2069068"/>
              <a:chExt cx="2237750" cy="3128665"/>
            </a:xfrm>
          </p:grpSpPr>
          <p:sp>
            <p:nvSpPr>
              <p:cNvPr id="25" name="Rectangle 24"/>
              <p:cNvSpPr/>
              <p:nvPr/>
            </p:nvSpPr>
            <p:spPr>
              <a:xfrm>
                <a:off x="228600" y="2069068"/>
                <a:ext cx="2237749" cy="2667000"/>
              </a:xfrm>
              <a:prstGeom prst="rect">
                <a:avLst/>
              </a:prstGeom>
              <a:solidFill>
                <a:srgbClr val="648B8A"/>
              </a:solidFill>
              <a:ln w="952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36" tIns="83836" rIns="83836" bIns="83836" numCol="1" spcCol="1270" anchor="ctr" anchorCtr="0">
                <a:noAutofit/>
              </a:bodyPr>
              <a:lstStyle/>
              <a:p>
                <a:pPr marL="166688" lvl="0" indent="-166688" defTabSz="577850">
                  <a:lnSpc>
                    <a:spcPct val="90000"/>
                  </a:lnSpc>
                  <a:spcBef>
                    <a:spcPct val="0"/>
                  </a:spcBef>
                  <a:spcAft>
                    <a:spcPct val="35000"/>
                  </a:spcAft>
                  <a:buFont typeface="Arial" panose="020B0604020202020204" pitchFamily="34" charset="0"/>
                  <a:buChar char="•"/>
                </a:pPr>
                <a:r>
                  <a:rPr lang="en-US" sz="2000" dirty="0" smtClean="0"/>
                  <a:t>Originates, underwrites, closes and funds the loan</a:t>
                </a:r>
              </a:p>
              <a:p>
                <a:pPr marL="166688" lvl="0" indent="-166688" defTabSz="577850">
                  <a:lnSpc>
                    <a:spcPct val="90000"/>
                  </a:lnSpc>
                  <a:spcBef>
                    <a:spcPct val="0"/>
                  </a:spcBef>
                  <a:spcAft>
                    <a:spcPct val="35000"/>
                  </a:spcAft>
                  <a:buFont typeface="Arial" panose="020B0604020202020204" pitchFamily="34" charset="0"/>
                  <a:buChar char="•"/>
                </a:pPr>
                <a:r>
                  <a:rPr lang="en-US" sz="2000" kern="1200" dirty="0" smtClean="0"/>
                  <a:t>Sells the loan to Minnesota Housing</a:t>
                </a:r>
                <a:endParaRPr lang="en-US" sz="2000" kern="1200" dirty="0"/>
              </a:p>
            </p:txBody>
          </p:sp>
          <p:sp>
            <p:nvSpPr>
              <p:cNvPr id="26" name="TextBox 25"/>
              <p:cNvSpPr txBox="1"/>
              <p:nvPr/>
            </p:nvSpPr>
            <p:spPr>
              <a:xfrm>
                <a:off x="228599" y="4736068"/>
                <a:ext cx="2237749" cy="461665"/>
              </a:xfrm>
              <a:prstGeom prst="rect">
                <a:avLst/>
              </a:prstGeom>
              <a:noFill/>
            </p:spPr>
            <p:txBody>
              <a:bodyPr wrap="square" rtlCol="0">
                <a:spAutoFit/>
              </a:bodyPr>
              <a:lstStyle/>
              <a:p>
                <a:pPr algn="ctr"/>
                <a:r>
                  <a:rPr lang="en-US" sz="2400" b="1" dirty="0" smtClean="0">
                    <a:solidFill>
                      <a:srgbClr val="648B8A"/>
                    </a:solidFill>
                  </a:rPr>
                  <a:t>LENDER</a:t>
                </a:r>
                <a:endParaRPr lang="en-US" sz="2000" b="1" dirty="0">
                  <a:solidFill>
                    <a:srgbClr val="648B8A"/>
                  </a:solidFill>
                </a:endParaRPr>
              </a:p>
            </p:txBody>
          </p:sp>
        </p:grpSp>
      </p:grpSp>
      <p:sp>
        <p:nvSpPr>
          <p:cNvPr id="42" name="Rectangle 41"/>
          <p:cNvSpPr/>
          <p:nvPr/>
        </p:nvSpPr>
        <p:spPr>
          <a:xfrm>
            <a:off x="-3" y="381000"/>
            <a:ext cx="2286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t>Process</a:t>
            </a:r>
            <a:endParaRPr lang="en-US" sz="3200" dirty="0"/>
          </a:p>
        </p:txBody>
      </p:sp>
      <p:sp>
        <p:nvSpPr>
          <p:cNvPr id="43" name="Rectangle 42"/>
          <p:cNvSpPr/>
          <p:nvPr/>
        </p:nvSpPr>
        <p:spPr>
          <a:xfrm>
            <a:off x="22895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343400" cy="4525963"/>
          </a:xfrm>
        </p:spPr>
        <p:txBody>
          <a:bodyPr>
            <a:normAutofit/>
          </a:bodyPr>
          <a:lstStyle/>
          <a:p>
            <a:r>
              <a:rPr lang="en-US" dirty="0" smtClean="0"/>
              <a:t>Establish an internal process </a:t>
            </a:r>
          </a:p>
          <a:p>
            <a:pPr lvl="1"/>
            <a:r>
              <a:rPr lang="en-US" dirty="0" smtClean="0"/>
              <a:t>Origination</a:t>
            </a:r>
          </a:p>
          <a:p>
            <a:pPr lvl="1"/>
            <a:r>
              <a:rPr lang="en-US" dirty="0" smtClean="0"/>
              <a:t>Processing</a:t>
            </a:r>
          </a:p>
          <a:p>
            <a:pPr lvl="1"/>
            <a:r>
              <a:rPr lang="en-US" dirty="0" smtClean="0"/>
              <a:t>Underwriting (develop standard guidelines)</a:t>
            </a:r>
          </a:p>
          <a:p>
            <a:pPr lvl="1"/>
            <a:r>
              <a:rPr lang="en-US" dirty="0" smtClean="0"/>
              <a:t>Closing</a:t>
            </a:r>
            <a:endParaRPr lang="en-US" dirty="0"/>
          </a:p>
          <a:p>
            <a:r>
              <a:rPr lang="en-US" dirty="0" smtClean="0"/>
              <a:t>Program does not require escrows or lender inspections</a:t>
            </a:r>
            <a:endParaRPr lang="en-US" dirty="0"/>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684"/>
          <a:stretch/>
        </p:blipFill>
        <p:spPr>
          <a:xfrm>
            <a:off x="5333546" y="1752600"/>
            <a:ext cx="3505653" cy="3124200"/>
          </a:xfrm>
        </p:spPr>
      </p:pic>
      <p:sp>
        <p:nvSpPr>
          <p:cNvPr id="5" name="Rectangle 4"/>
          <p:cNvSpPr/>
          <p:nvPr/>
        </p:nvSpPr>
        <p:spPr>
          <a:xfrm>
            <a:off x="-3" y="381000"/>
            <a:ext cx="3276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Your Role</a:t>
            </a:r>
            <a:endParaRPr lang="en-US" sz="3200" dirty="0">
              <a:solidFill>
                <a:prstClr val="white"/>
              </a:solidFill>
            </a:endParaRPr>
          </a:p>
        </p:txBody>
      </p:sp>
      <p:sp>
        <p:nvSpPr>
          <p:cNvPr id="7" name="Rectangle 6"/>
          <p:cNvSpPr/>
          <p:nvPr/>
        </p:nvSpPr>
        <p:spPr>
          <a:xfrm>
            <a:off x="3164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40898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7214" r="13924"/>
          <a:stretch/>
        </p:blipFill>
        <p:spPr>
          <a:xfrm>
            <a:off x="228600" y="1752600"/>
            <a:ext cx="3785876" cy="3200400"/>
          </a:xfrm>
          <a:prstGeom prst="rect">
            <a:avLst/>
          </a:prstGeom>
          <a:ln>
            <a:noFill/>
          </a:ln>
          <a:effectLst/>
        </p:spPr>
      </p:pic>
      <p:sp>
        <p:nvSpPr>
          <p:cNvPr id="4" name="Content Placeholder 3"/>
          <p:cNvSpPr>
            <a:spLocks noGrp="1"/>
          </p:cNvSpPr>
          <p:nvPr>
            <p:ph sz="half" idx="2"/>
          </p:nvPr>
        </p:nvSpPr>
        <p:spPr>
          <a:xfrm>
            <a:off x="4267200" y="1600200"/>
            <a:ext cx="4419600" cy="4525963"/>
          </a:xfrm>
        </p:spPr>
        <p:txBody>
          <a:bodyPr>
            <a:normAutofit/>
          </a:bodyPr>
          <a:lstStyle/>
          <a:p>
            <a:r>
              <a:rPr lang="en-US" dirty="0" smtClean="0"/>
              <a:t>Dealer loans are ineligible</a:t>
            </a:r>
          </a:p>
          <a:p>
            <a:r>
              <a:rPr lang="en-US" dirty="0" smtClean="0"/>
              <a:t>Complete </a:t>
            </a:r>
            <a:r>
              <a:rPr lang="en-US" dirty="0"/>
              <a:t>all sections in full</a:t>
            </a:r>
          </a:p>
          <a:p>
            <a:r>
              <a:rPr lang="en-US" dirty="0"/>
              <a:t>Note borrower completed sections vs. lender completed sections</a:t>
            </a:r>
          </a:p>
          <a:p>
            <a:r>
              <a:rPr lang="en-US" dirty="0" smtClean="0"/>
              <a:t>Be specific </a:t>
            </a:r>
          </a:p>
          <a:p>
            <a:r>
              <a:rPr lang="en-US" dirty="0" smtClean="0"/>
              <a:t>Review certifications</a:t>
            </a:r>
            <a:endParaRPr lang="en-US" dirty="0"/>
          </a:p>
        </p:txBody>
      </p:sp>
      <p:sp>
        <p:nvSpPr>
          <p:cNvPr id="6" name="Rectangle 5"/>
          <p:cNvSpPr/>
          <p:nvPr/>
        </p:nvSpPr>
        <p:spPr>
          <a:xfrm>
            <a:off x="-3" y="381000"/>
            <a:ext cx="3276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Application</a:t>
            </a:r>
            <a:endParaRPr lang="en-US" sz="3200" dirty="0">
              <a:solidFill>
                <a:prstClr val="white"/>
              </a:solidFill>
            </a:endParaRPr>
          </a:p>
        </p:txBody>
      </p:sp>
      <p:sp>
        <p:nvSpPr>
          <p:cNvPr id="7" name="Rectangle 6"/>
          <p:cNvSpPr/>
          <p:nvPr/>
        </p:nvSpPr>
        <p:spPr>
          <a:xfrm>
            <a:off x="3164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1923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32525" y="2854404"/>
            <a:ext cx="1147174" cy="1107996"/>
          </a:xfrm>
          <a:prstGeom prst="rect">
            <a:avLst/>
          </a:prstGeom>
          <a:noFill/>
        </p:spPr>
        <p:txBody>
          <a:bodyPr wrap="none" rtlCol="0">
            <a:spAutoFit/>
          </a:bodyPr>
          <a:lstStyle/>
          <a:p>
            <a:r>
              <a:rPr lang="en-US" sz="6600" b="1" dirty="0" smtClean="0"/>
              <a:t>vs.</a:t>
            </a:r>
            <a:endParaRPr lang="en-US" sz="2800" b="1" dirty="0"/>
          </a:p>
        </p:txBody>
      </p:sp>
      <p:grpSp>
        <p:nvGrpSpPr>
          <p:cNvPr id="22" name="Group 21"/>
          <p:cNvGrpSpPr/>
          <p:nvPr/>
        </p:nvGrpSpPr>
        <p:grpSpPr>
          <a:xfrm>
            <a:off x="228600" y="1524000"/>
            <a:ext cx="3505200" cy="3641352"/>
            <a:chOff x="228600" y="1524000"/>
            <a:chExt cx="3505200" cy="3641352"/>
          </a:xfrm>
        </p:grpSpPr>
        <p:sp>
          <p:nvSpPr>
            <p:cNvPr id="5" name="Freeform 4"/>
            <p:cNvSpPr/>
            <p:nvPr/>
          </p:nvSpPr>
          <p:spPr>
            <a:xfrm>
              <a:off x="228600" y="1524000"/>
              <a:ext cx="3505200" cy="1290857"/>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800" b="1" kern="1200" dirty="0" smtClean="0"/>
                <a:t>Qualifying (Underwriting) Income</a:t>
              </a:r>
              <a:endParaRPr lang="en-US" sz="2800" b="1" kern="1200" dirty="0"/>
            </a:p>
          </p:txBody>
        </p:sp>
        <p:sp>
          <p:nvSpPr>
            <p:cNvPr id="6" name="Freeform 5"/>
            <p:cNvSpPr/>
            <p:nvPr/>
          </p:nvSpPr>
          <p:spPr>
            <a:xfrm>
              <a:off x="228600" y="2814857"/>
              <a:ext cx="3505200" cy="235049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400" kern="1200" dirty="0" smtClean="0"/>
                <a:t>48% (55%)</a:t>
              </a:r>
            </a:p>
            <a:p>
              <a:pPr marL="228600" lvl="1" indent="-228600" algn="l" defTabSz="977900">
                <a:lnSpc>
                  <a:spcPct val="90000"/>
                </a:lnSpc>
                <a:spcBef>
                  <a:spcPct val="0"/>
                </a:spcBef>
                <a:spcAft>
                  <a:spcPct val="15000"/>
                </a:spcAft>
                <a:buChar char="••"/>
              </a:pPr>
              <a:r>
                <a:rPr lang="en-US" sz="2400" dirty="0" smtClean="0"/>
                <a:t>Borrower’s ability to repay loan</a:t>
              </a:r>
            </a:p>
            <a:p>
              <a:pPr marL="228600" lvl="1" indent="-228600" algn="l" defTabSz="977900">
                <a:lnSpc>
                  <a:spcPct val="90000"/>
                </a:lnSpc>
                <a:spcBef>
                  <a:spcPct val="0"/>
                </a:spcBef>
                <a:spcAft>
                  <a:spcPct val="15000"/>
                </a:spcAft>
                <a:buChar char="••"/>
              </a:pPr>
              <a:r>
                <a:rPr lang="en-US" sz="2400" dirty="0" smtClean="0"/>
                <a:t>Document to the lender’s underwriting standards</a:t>
              </a:r>
              <a:endParaRPr lang="en-US" sz="2400" kern="1200" dirty="0"/>
            </a:p>
          </p:txBody>
        </p:sp>
      </p:grpSp>
      <p:grpSp>
        <p:nvGrpSpPr>
          <p:cNvPr id="23" name="Group 22"/>
          <p:cNvGrpSpPr/>
          <p:nvPr/>
        </p:nvGrpSpPr>
        <p:grpSpPr>
          <a:xfrm>
            <a:off x="5410200" y="1524000"/>
            <a:ext cx="3429000" cy="3641352"/>
            <a:chOff x="5410200" y="1524000"/>
            <a:chExt cx="3429000" cy="3641352"/>
          </a:xfrm>
        </p:grpSpPr>
        <p:sp>
          <p:nvSpPr>
            <p:cNvPr id="13" name="Freeform 12"/>
            <p:cNvSpPr/>
            <p:nvPr/>
          </p:nvSpPr>
          <p:spPr>
            <a:xfrm>
              <a:off x="5410200" y="1524000"/>
              <a:ext cx="3429000" cy="1290857"/>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800" b="1" kern="1200" dirty="0" smtClean="0"/>
                <a:t>Program Eligibility Income</a:t>
              </a:r>
              <a:endParaRPr lang="en-US" sz="2800" b="1" kern="1200" dirty="0"/>
            </a:p>
          </p:txBody>
        </p:sp>
        <p:sp>
          <p:nvSpPr>
            <p:cNvPr id="14" name="Freeform 13"/>
            <p:cNvSpPr/>
            <p:nvPr/>
          </p:nvSpPr>
          <p:spPr>
            <a:xfrm>
              <a:off x="5410200" y="2814857"/>
              <a:ext cx="3429000" cy="235049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400" dirty="0" smtClean="0"/>
                <a:t>$104,000</a:t>
              </a:r>
            </a:p>
            <a:p>
              <a:pPr marL="228600" lvl="1" indent="-228600" algn="l" defTabSz="977900">
                <a:lnSpc>
                  <a:spcPct val="90000"/>
                </a:lnSpc>
                <a:spcBef>
                  <a:spcPct val="0"/>
                </a:spcBef>
                <a:spcAft>
                  <a:spcPct val="15000"/>
                </a:spcAft>
                <a:buChar char="••"/>
              </a:pPr>
              <a:r>
                <a:rPr lang="en-US" sz="2400" kern="1200" dirty="0" smtClean="0"/>
                <a:t>Income of all owner occupants</a:t>
              </a:r>
            </a:p>
            <a:p>
              <a:pPr marL="228600" lvl="1" indent="-228600" algn="l" defTabSz="977900">
                <a:lnSpc>
                  <a:spcPct val="90000"/>
                </a:lnSpc>
                <a:spcBef>
                  <a:spcPct val="0"/>
                </a:spcBef>
                <a:spcAft>
                  <a:spcPct val="15000"/>
                </a:spcAft>
                <a:buChar char="••"/>
              </a:pPr>
              <a:r>
                <a:rPr lang="en-US" sz="2400" dirty="0" smtClean="0"/>
                <a:t>Only applicable to loans with income limits</a:t>
              </a:r>
              <a:endParaRPr lang="en-US" sz="2400" kern="1200" dirty="0"/>
            </a:p>
          </p:txBody>
        </p:sp>
      </p:grpSp>
      <p:sp>
        <p:nvSpPr>
          <p:cNvPr id="10" name="Rectangle 9"/>
          <p:cNvSpPr/>
          <p:nvPr/>
        </p:nvSpPr>
        <p:spPr>
          <a:xfrm>
            <a:off x="-3" y="381000"/>
            <a:ext cx="3276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Income</a:t>
            </a:r>
            <a:endParaRPr lang="en-US" sz="3200" dirty="0">
              <a:solidFill>
                <a:prstClr val="white"/>
              </a:solidFill>
            </a:endParaRPr>
          </a:p>
        </p:txBody>
      </p:sp>
      <p:sp>
        <p:nvSpPr>
          <p:cNvPr id="12" name="Rectangle 11"/>
          <p:cNvSpPr/>
          <p:nvPr/>
        </p:nvSpPr>
        <p:spPr>
          <a:xfrm>
            <a:off x="3164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550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800600" y="1768848"/>
            <a:ext cx="3505200" cy="3641352"/>
            <a:chOff x="228600" y="1524000"/>
            <a:chExt cx="3505200" cy="3641352"/>
          </a:xfrm>
        </p:grpSpPr>
        <p:sp>
          <p:nvSpPr>
            <p:cNvPr id="10" name="Freeform 9"/>
            <p:cNvSpPr/>
            <p:nvPr/>
          </p:nvSpPr>
          <p:spPr>
            <a:xfrm>
              <a:off x="228600" y="1524000"/>
              <a:ext cx="3505200" cy="830077"/>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800" b="1" kern="1200" dirty="0" smtClean="0"/>
                <a:t>After-Improved Value</a:t>
              </a:r>
              <a:endParaRPr lang="en-US" sz="2800" b="1" kern="1200" dirty="0"/>
            </a:p>
          </p:txBody>
        </p:sp>
        <p:sp>
          <p:nvSpPr>
            <p:cNvPr id="11" name="Freeform 10"/>
            <p:cNvSpPr/>
            <p:nvPr/>
          </p:nvSpPr>
          <p:spPr>
            <a:xfrm>
              <a:off x="228600" y="2354077"/>
              <a:ext cx="3505200" cy="281127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lvl="0" defTabSz="666750">
                <a:lnSpc>
                  <a:spcPct val="90000"/>
                </a:lnSpc>
                <a:spcBef>
                  <a:spcPct val="0"/>
                </a:spcBef>
                <a:spcAft>
                  <a:spcPct val="35000"/>
                </a:spcAft>
              </a:pPr>
              <a:r>
                <a:rPr lang="en-US" sz="2400" i="1" dirty="0" smtClean="0"/>
                <a:t>Total </a:t>
              </a:r>
              <a:r>
                <a:rPr lang="en-US" sz="2400" i="1" dirty="0"/>
                <a:t>of…</a:t>
              </a:r>
            </a:p>
            <a:p>
              <a:pPr marL="236538" lvl="1" indent="-236538" defTabSz="666750">
                <a:lnSpc>
                  <a:spcPct val="90000"/>
                </a:lnSpc>
                <a:spcBef>
                  <a:spcPct val="0"/>
                </a:spcBef>
                <a:spcAft>
                  <a:spcPct val="15000"/>
                </a:spcAft>
                <a:buFont typeface="Arial" panose="020B0604020202020204" pitchFamily="34" charset="0"/>
                <a:buChar char="•"/>
              </a:pPr>
              <a:r>
                <a:rPr lang="en-US" sz="2400" dirty="0"/>
                <a:t>Current market value</a:t>
              </a:r>
            </a:p>
            <a:p>
              <a:pPr marL="236538" lvl="1" indent="-236538" defTabSz="666750">
                <a:lnSpc>
                  <a:spcPct val="90000"/>
                </a:lnSpc>
                <a:spcBef>
                  <a:spcPct val="0"/>
                </a:spcBef>
                <a:spcAft>
                  <a:spcPct val="15000"/>
                </a:spcAft>
                <a:buFont typeface="Arial" panose="020B0604020202020204" pitchFamily="34" charset="0"/>
                <a:buChar char="•"/>
              </a:pPr>
              <a:r>
                <a:rPr lang="en-US" sz="2400" dirty="0" smtClean="0"/>
                <a:t>1/2 </a:t>
              </a:r>
              <a:r>
                <a:rPr lang="en-US" sz="2400" dirty="0"/>
                <a:t>cost of improvements</a:t>
              </a:r>
            </a:p>
          </p:txBody>
        </p:sp>
      </p:grpSp>
      <p:grpSp>
        <p:nvGrpSpPr>
          <p:cNvPr id="18" name="Group 17"/>
          <p:cNvGrpSpPr/>
          <p:nvPr/>
        </p:nvGrpSpPr>
        <p:grpSpPr>
          <a:xfrm>
            <a:off x="838200" y="1768849"/>
            <a:ext cx="3505200" cy="3641351"/>
            <a:chOff x="228600" y="1524001"/>
            <a:chExt cx="3505200" cy="3641351"/>
          </a:xfrm>
        </p:grpSpPr>
        <p:sp>
          <p:nvSpPr>
            <p:cNvPr id="19" name="Freeform 18"/>
            <p:cNvSpPr/>
            <p:nvPr/>
          </p:nvSpPr>
          <p:spPr>
            <a:xfrm>
              <a:off x="228600" y="1524001"/>
              <a:ext cx="3505200" cy="830076"/>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2800" b="1" kern="1200" dirty="0" smtClean="0"/>
                <a:t>Current Market Value</a:t>
              </a:r>
              <a:endParaRPr lang="en-US" sz="2800" b="1" kern="1200" dirty="0"/>
            </a:p>
          </p:txBody>
        </p:sp>
        <p:sp>
          <p:nvSpPr>
            <p:cNvPr id="20" name="Freeform 19"/>
            <p:cNvSpPr/>
            <p:nvPr/>
          </p:nvSpPr>
          <p:spPr>
            <a:xfrm>
              <a:off x="228600" y="2354077"/>
              <a:ext cx="3505200" cy="281127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lvl="0" defTabSz="666750">
                <a:lnSpc>
                  <a:spcPct val="90000"/>
                </a:lnSpc>
                <a:spcBef>
                  <a:spcPct val="0"/>
                </a:spcBef>
                <a:spcAft>
                  <a:spcPct val="35000"/>
                </a:spcAft>
              </a:pPr>
              <a:r>
                <a:rPr lang="en-US" sz="2400" i="1" dirty="0"/>
                <a:t>Determined with…</a:t>
              </a:r>
            </a:p>
            <a:p>
              <a:pPr marL="236538" lvl="1" indent="-236538" defTabSz="666750">
                <a:lnSpc>
                  <a:spcPct val="90000"/>
                </a:lnSpc>
                <a:spcBef>
                  <a:spcPct val="0"/>
                </a:spcBef>
                <a:spcAft>
                  <a:spcPct val="15000"/>
                </a:spcAft>
                <a:buFont typeface="Arial" panose="020B0604020202020204" pitchFamily="34" charset="0"/>
                <a:buChar char="•"/>
              </a:pPr>
              <a:r>
                <a:rPr lang="en-US" sz="1900" dirty="0"/>
                <a:t>Property Tax Statement</a:t>
              </a:r>
            </a:p>
            <a:p>
              <a:pPr marL="236538" lvl="1" indent="-236538" defTabSz="666750">
                <a:lnSpc>
                  <a:spcPct val="90000"/>
                </a:lnSpc>
                <a:spcBef>
                  <a:spcPct val="0"/>
                </a:spcBef>
                <a:spcAft>
                  <a:spcPct val="15000"/>
                </a:spcAft>
                <a:buFont typeface="Arial" panose="020B0604020202020204" pitchFamily="34" charset="0"/>
                <a:buChar char="•"/>
              </a:pPr>
              <a:r>
                <a:rPr lang="en-US" sz="1900" dirty="0" smtClean="0"/>
                <a:t>Broker’s price opinion based on a competitive market analysis</a:t>
              </a:r>
              <a:endParaRPr lang="en-US" sz="1900" dirty="0"/>
            </a:p>
            <a:p>
              <a:pPr marL="236538" lvl="1" indent="-236538" defTabSz="666750">
                <a:lnSpc>
                  <a:spcPct val="90000"/>
                </a:lnSpc>
                <a:spcBef>
                  <a:spcPct val="0"/>
                </a:spcBef>
                <a:spcAft>
                  <a:spcPct val="15000"/>
                </a:spcAft>
                <a:buFont typeface="Arial" panose="020B0604020202020204" pitchFamily="34" charset="0"/>
                <a:buChar char="•"/>
              </a:pPr>
              <a:r>
                <a:rPr lang="en-US" sz="1900" dirty="0"/>
                <a:t>Appraised value or sales price of new </a:t>
              </a:r>
              <a:r>
                <a:rPr lang="en-US" sz="1900" dirty="0" smtClean="0"/>
                <a:t>purchase</a:t>
              </a:r>
            </a:p>
            <a:p>
              <a:pPr marL="236538" lvl="1" indent="-236538" defTabSz="666750">
                <a:lnSpc>
                  <a:spcPct val="90000"/>
                </a:lnSpc>
                <a:spcBef>
                  <a:spcPct val="0"/>
                </a:spcBef>
                <a:spcAft>
                  <a:spcPct val="15000"/>
                </a:spcAft>
                <a:buFont typeface="Arial" panose="020B0604020202020204" pitchFamily="34" charset="0"/>
                <a:buChar char="•"/>
              </a:pPr>
              <a:r>
                <a:rPr lang="en-US" sz="1900" dirty="0" smtClean="0"/>
                <a:t>Other methods as approved by Minnesota Housing</a:t>
              </a:r>
              <a:endParaRPr lang="en-US" sz="1900" dirty="0"/>
            </a:p>
          </p:txBody>
        </p:sp>
      </p:grpSp>
      <p:sp>
        <p:nvSpPr>
          <p:cNvPr id="12" name="Rectangle 11"/>
          <p:cNvSpPr/>
          <p:nvPr/>
        </p:nvSpPr>
        <p:spPr>
          <a:xfrm>
            <a:off x="-3" y="381000"/>
            <a:ext cx="4800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Determining Value</a:t>
            </a:r>
            <a:endParaRPr lang="en-US" sz="3200" dirty="0">
              <a:solidFill>
                <a:prstClr val="white"/>
              </a:solidFill>
            </a:endParaRPr>
          </a:p>
        </p:txBody>
      </p:sp>
      <p:sp>
        <p:nvSpPr>
          <p:cNvPr id="13" name="Rectangle 12"/>
          <p:cNvSpPr/>
          <p:nvPr/>
        </p:nvSpPr>
        <p:spPr>
          <a:xfrm>
            <a:off x="4800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894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379411" y="1535113"/>
            <a:ext cx="4192587" cy="639762"/>
          </a:xfrm>
        </p:spPr>
        <p:txBody>
          <a:bodyPr/>
          <a:lstStyle/>
          <a:p>
            <a:pPr algn="ctr"/>
            <a:r>
              <a:rPr lang="en-US" dirty="0" smtClean="0"/>
              <a:t>Determining Loans</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930285174"/>
              </p:ext>
            </p:extLst>
          </p:nvPr>
        </p:nvGraphicFramePr>
        <p:xfrm>
          <a:off x="457200" y="2174875"/>
          <a:ext cx="4040188" cy="2656840"/>
        </p:xfrm>
        <a:graphic>
          <a:graphicData uri="http://schemas.openxmlformats.org/drawingml/2006/table">
            <a:tbl>
              <a:tblPr firstRow="1" bandRow="1">
                <a:tableStyleId>{72833802-FEF1-4C79-8D5D-14CF1EAF98D9}</a:tableStyleId>
              </a:tblPr>
              <a:tblGrid>
                <a:gridCol w="2020094"/>
                <a:gridCol w="2020094"/>
              </a:tblGrid>
              <a:tr h="370840">
                <a:tc>
                  <a:txBody>
                    <a:bodyPr/>
                    <a:lstStyle/>
                    <a:p>
                      <a:r>
                        <a:rPr lang="en-US" dirty="0" smtClean="0"/>
                        <a:t>Lien</a:t>
                      </a:r>
                      <a:r>
                        <a:rPr lang="en-US" baseline="0" dirty="0" smtClean="0"/>
                        <a:t> Type</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8637"/>
                    </a:solidFill>
                  </a:tcPr>
                </a:tc>
                <a:tc>
                  <a:txBody>
                    <a:bodyPr/>
                    <a:lstStyle/>
                    <a:p>
                      <a:r>
                        <a:rPr lang="en-US" dirty="0" smtClean="0"/>
                        <a:t>Balance</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8637"/>
                    </a:solidFill>
                  </a:tcPr>
                </a:tc>
              </a:tr>
              <a:tr h="185420">
                <a:tc>
                  <a:txBody>
                    <a:bodyPr/>
                    <a:lstStyle/>
                    <a:p>
                      <a:r>
                        <a:rPr lang="en-US" dirty="0" smtClean="0"/>
                        <a:t>Existing 1</a:t>
                      </a:r>
                      <a:r>
                        <a:rPr lang="en-US" baseline="30000" dirty="0" smtClean="0"/>
                        <a:t>st</a:t>
                      </a:r>
                      <a:r>
                        <a:rPr lang="en-US" dirty="0" smtClean="0"/>
                        <a:t> Mortgage</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$100,000</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a:txBody>
                    <a:bodyPr/>
                    <a:lstStyle/>
                    <a:p>
                      <a:r>
                        <a:rPr lang="en-US" dirty="0" smtClean="0"/>
                        <a:t>Existing 2</a:t>
                      </a:r>
                      <a:r>
                        <a:rPr lang="en-US" baseline="30000" dirty="0" smtClean="0"/>
                        <a:t>nd</a:t>
                      </a:r>
                      <a:r>
                        <a:rPr lang="en-US" dirty="0" smtClean="0"/>
                        <a:t> Mortgage</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$3,000</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a:txBody>
                    <a:bodyPr/>
                    <a:lstStyle/>
                    <a:p>
                      <a:r>
                        <a:rPr lang="en-US" dirty="0" smtClean="0"/>
                        <a:t>Proposed Fix</a:t>
                      </a:r>
                      <a:r>
                        <a:rPr lang="en-US" baseline="0" dirty="0" smtClean="0"/>
                        <a:t> Up Loan</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$20,000</a:t>
                      </a:r>
                      <a:endParaRPr lang="en-US"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420">
                <a:tc>
                  <a:txBody>
                    <a:bodyPr/>
                    <a:lstStyle/>
                    <a:p>
                      <a:r>
                        <a:rPr lang="en-US" b="1" i="1" dirty="0" smtClean="0"/>
                        <a:t>Total Liens</a:t>
                      </a:r>
                      <a:endParaRPr lang="en-US" b="1" i="1"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i="1" dirty="0" smtClean="0"/>
                        <a:t>$123,000</a:t>
                      </a:r>
                      <a:endParaRPr lang="en-US" b="1" i="1" dirty="0"/>
                    </a:p>
                  </a:txBody>
                  <a:tcPr marL="91476" marR="9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Text Placeholder 9"/>
          <p:cNvSpPr>
            <a:spLocks noGrp="1"/>
          </p:cNvSpPr>
          <p:nvPr>
            <p:ph type="body" sz="quarter" idx="3"/>
          </p:nvPr>
        </p:nvSpPr>
        <p:spPr>
          <a:xfrm>
            <a:off x="4648200" y="1535113"/>
            <a:ext cx="4038600" cy="639762"/>
          </a:xfrm>
        </p:spPr>
        <p:txBody>
          <a:bodyPr/>
          <a:lstStyle/>
          <a:p>
            <a:pPr algn="ctr"/>
            <a:r>
              <a:rPr lang="en-US" dirty="0" smtClean="0"/>
              <a:t>Determining Value</a:t>
            </a:r>
            <a:endParaRPr lang="en-US" dirty="0"/>
          </a:p>
        </p:txBody>
      </p:sp>
      <p:graphicFrame>
        <p:nvGraphicFramePr>
          <p:cNvPr id="8" name="Content Placeholder 7"/>
          <p:cNvGraphicFramePr>
            <a:graphicFrameLocks noGrp="1"/>
          </p:cNvGraphicFramePr>
          <p:nvPr>
            <p:ph sz="quarter" idx="4"/>
            <p:extLst>
              <p:ext uri="{D42A27DB-BD31-4B8C-83A1-F6EECF244321}">
                <p14:modId xmlns:p14="http://schemas.microsoft.com/office/powerpoint/2010/main" val="2453062136"/>
              </p:ext>
            </p:extLst>
          </p:nvPr>
        </p:nvGraphicFramePr>
        <p:xfrm>
          <a:off x="4645025" y="2174875"/>
          <a:ext cx="4041776" cy="2194560"/>
        </p:xfrm>
        <a:graphic>
          <a:graphicData uri="http://schemas.openxmlformats.org/drawingml/2006/table">
            <a:tbl>
              <a:tblPr firstRow="1" bandRow="1">
                <a:tableStyleId>{72833802-FEF1-4C79-8D5D-14CF1EAF98D9}</a:tableStyleId>
              </a:tblPr>
              <a:tblGrid>
                <a:gridCol w="2020888"/>
                <a:gridCol w="2020888"/>
              </a:tblGrid>
              <a:tr h="370840">
                <a:tc>
                  <a:txBody>
                    <a:bodyPr/>
                    <a:lstStyle/>
                    <a:p>
                      <a:r>
                        <a:rPr lang="en-US" dirty="0" smtClean="0"/>
                        <a:t>Current</a:t>
                      </a:r>
                      <a:r>
                        <a:rPr lang="en-US" baseline="0" dirty="0" smtClean="0"/>
                        <a:t> Market Value</a:t>
                      </a:r>
                      <a:endParaRPr lang="en-US" dirty="0"/>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8637"/>
                    </a:solidFill>
                  </a:tcPr>
                </a:tc>
                <a:tc>
                  <a:txBody>
                    <a:bodyPr/>
                    <a:lstStyle/>
                    <a:p>
                      <a:r>
                        <a:rPr lang="en-US" b="0" dirty="0" smtClean="0">
                          <a:solidFill>
                            <a:schemeClr val="tx1"/>
                          </a:solidFill>
                        </a:rPr>
                        <a:t>$110,000</a:t>
                      </a:r>
                      <a:endParaRPr lang="en-US" b="0" dirty="0">
                        <a:solidFill>
                          <a:schemeClr val="tx1"/>
                        </a:solidFill>
                      </a:endParaRPr>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1" dirty="0" smtClean="0">
                          <a:solidFill>
                            <a:schemeClr val="bg1"/>
                          </a:solidFill>
                        </a:rPr>
                        <a:t>½ cost of the</a:t>
                      </a:r>
                      <a:r>
                        <a:rPr lang="en-US" b="1" baseline="0" dirty="0" smtClean="0">
                          <a:solidFill>
                            <a:schemeClr val="bg1"/>
                          </a:solidFill>
                        </a:rPr>
                        <a:t> proposed improvements</a:t>
                      </a:r>
                      <a:endParaRPr lang="en-US" b="1" dirty="0">
                        <a:solidFill>
                          <a:schemeClr val="bg1"/>
                        </a:solidFill>
                      </a:endParaRPr>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8637"/>
                    </a:solidFill>
                  </a:tcPr>
                </a:tc>
                <a:tc>
                  <a:txBody>
                    <a:bodyPr/>
                    <a:lstStyle/>
                    <a:p>
                      <a:r>
                        <a:rPr lang="en-US" dirty="0" smtClean="0"/>
                        <a:t>$10,000</a:t>
                      </a:r>
                      <a:endParaRPr lang="en-US" dirty="0"/>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b="1" i="1" dirty="0" smtClean="0">
                          <a:solidFill>
                            <a:schemeClr val="bg1"/>
                          </a:solidFill>
                        </a:rPr>
                        <a:t>“After</a:t>
                      </a:r>
                      <a:r>
                        <a:rPr lang="en-US" b="1" i="1" baseline="0" dirty="0" smtClean="0">
                          <a:solidFill>
                            <a:schemeClr val="bg1"/>
                          </a:solidFill>
                        </a:rPr>
                        <a:t>-Improved” Value</a:t>
                      </a:r>
                      <a:endParaRPr lang="en-US" b="1" i="1" dirty="0">
                        <a:solidFill>
                          <a:schemeClr val="bg1"/>
                        </a:solidFill>
                      </a:endParaRPr>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78637"/>
                    </a:solidFill>
                  </a:tcPr>
                </a:tc>
                <a:tc>
                  <a:txBody>
                    <a:bodyPr/>
                    <a:lstStyle/>
                    <a:p>
                      <a:r>
                        <a:rPr lang="en-US" b="1" i="1" dirty="0" smtClean="0"/>
                        <a:t>$120,000</a:t>
                      </a:r>
                      <a:endParaRPr lang="en-US" b="1" i="1" dirty="0"/>
                    </a:p>
                  </a:txBody>
                  <a:tcPr marL="91512" marR="915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TextBox 10"/>
          <p:cNvSpPr txBox="1"/>
          <p:nvPr/>
        </p:nvSpPr>
        <p:spPr>
          <a:xfrm>
            <a:off x="2047462" y="5029200"/>
            <a:ext cx="5049075" cy="923330"/>
          </a:xfrm>
          <a:prstGeom prst="rect">
            <a:avLst/>
          </a:prstGeom>
          <a:noFill/>
        </p:spPr>
        <p:txBody>
          <a:bodyPr wrap="none" rtlCol="0">
            <a:spAutoFit/>
          </a:bodyPr>
          <a:lstStyle/>
          <a:p>
            <a:pPr algn="ctr"/>
            <a:r>
              <a:rPr lang="en-US" b="1" dirty="0" smtClean="0"/>
              <a:t>LTV = Loans ($123,000) divided by value ($120,000)</a:t>
            </a:r>
          </a:p>
          <a:p>
            <a:pPr algn="ctr"/>
            <a:r>
              <a:rPr lang="en-US" sz="3600" b="1" dirty="0" smtClean="0"/>
              <a:t>103%</a:t>
            </a:r>
            <a:endParaRPr lang="en-US" sz="3600" b="1" dirty="0"/>
          </a:p>
        </p:txBody>
      </p:sp>
      <p:sp>
        <p:nvSpPr>
          <p:cNvPr id="12" name="Rectangle 11"/>
          <p:cNvSpPr/>
          <p:nvPr/>
        </p:nvSpPr>
        <p:spPr>
          <a:xfrm>
            <a:off x="-3" y="381000"/>
            <a:ext cx="4800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Determining Value</a:t>
            </a:r>
            <a:endParaRPr lang="en-US" sz="3200" dirty="0">
              <a:solidFill>
                <a:prstClr val="white"/>
              </a:solidFill>
            </a:endParaRPr>
          </a:p>
        </p:txBody>
      </p:sp>
      <p:sp>
        <p:nvSpPr>
          <p:cNvPr id="13" name="Rectangle 12"/>
          <p:cNvSpPr/>
          <p:nvPr/>
        </p:nvSpPr>
        <p:spPr>
          <a:xfrm>
            <a:off x="4800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472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47800"/>
            <a:ext cx="8229600" cy="4525963"/>
          </a:xfrm>
        </p:spPr>
        <p:txBody>
          <a:bodyPr>
            <a:noAutofit/>
          </a:bodyPr>
          <a:lstStyle/>
          <a:p>
            <a:r>
              <a:rPr lang="en-US" sz="2800" dirty="0" smtClean="0"/>
              <a:t>Minnesota Housing</a:t>
            </a:r>
          </a:p>
          <a:p>
            <a:r>
              <a:rPr lang="en-US" sz="2800" dirty="0" smtClean="0"/>
              <a:t>Fix </a:t>
            </a:r>
            <a:r>
              <a:rPr lang="en-US" sz="2800" dirty="0"/>
              <a:t>Up </a:t>
            </a:r>
          </a:p>
          <a:p>
            <a:pPr lvl="1"/>
            <a:r>
              <a:rPr lang="en-US" sz="2400" dirty="0" smtClean="0"/>
              <a:t>Eligibility</a:t>
            </a:r>
            <a:endParaRPr lang="en-US" sz="2400" dirty="0"/>
          </a:p>
          <a:p>
            <a:pPr lvl="1"/>
            <a:r>
              <a:rPr lang="en-US" sz="2400" dirty="0" smtClean="0"/>
              <a:t>Process</a:t>
            </a:r>
            <a:endParaRPr lang="en-US" sz="2400" dirty="0"/>
          </a:p>
          <a:p>
            <a:pPr lvl="1"/>
            <a:r>
              <a:rPr lang="en-US" sz="2400" dirty="0" smtClean="0"/>
              <a:t>Underwriting</a:t>
            </a:r>
            <a:endParaRPr lang="en-US" sz="2400" dirty="0"/>
          </a:p>
          <a:p>
            <a:pPr lvl="1"/>
            <a:r>
              <a:rPr lang="en-US" sz="2400" dirty="0" smtClean="0"/>
              <a:t>Closing/Post-closing</a:t>
            </a:r>
            <a:br>
              <a:rPr lang="en-US" sz="2400" dirty="0" smtClean="0"/>
            </a:br>
            <a:endParaRPr lang="en-US" sz="2400" dirty="0" smtClean="0"/>
          </a:p>
          <a:p>
            <a:r>
              <a:rPr lang="en-US" sz="2800" dirty="0" smtClean="0"/>
              <a:t>Community Fix Up</a:t>
            </a:r>
            <a:br>
              <a:rPr lang="en-US" sz="2800" dirty="0" smtClean="0"/>
            </a:br>
            <a:endParaRPr lang="en-US" sz="2800" dirty="0" smtClean="0"/>
          </a:p>
          <a:p>
            <a:r>
              <a:rPr lang="en-US" sz="2800" dirty="0" smtClean="0"/>
              <a:t>Resources</a:t>
            </a:r>
          </a:p>
          <a:p>
            <a:pPr marL="0" indent="0">
              <a:buNone/>
            </a:pPr>
            <a:endParaRPr lang="en-US" sz="2800" dirty="0"/>
          </a:p>
        </p:txBody>
      </p:sp>
      <p:sp>
        <p:nvSpPr>
          <p:cNvPr id="7" name="Rectangle 6"/>
          <p:cNvSpPr/>
          <p:nvPr/>
        </p:nvSpPr>
        <p:spPr>
          <a:xfrm>
            <a:off x="-3" y="381000"/>
            <a:ext cx="2514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Agenda</a:t>
            </a:r>
            <a:endParaRPr lang="en-US" sz="3200" dirty="0">
              <a:solidFill>
                <a:prstClr val="white"/>
              </a:solidFill>
            </a:endParaRPr>
          </a:p>
        </p:txBody>
      </p:sp>
      <p:sp>
        <p:nvSpPr>
          <p:cNvPr id="8" name="Rectangle 7"/>
          <p:cNvSpPr/>
          <p:nvPr/>
        </p:nvSpPr>
        <p:spPr>
          <a:xfrm>
            <a:off x="2514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309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 y="381000"/>
            <a:ext cx="7086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Demonstrating Ownership</a:t>
            </a:r>
            <a:endParaRPr lang="en-US" sz="3200" dirty="0">
              <a:solidFill>
                <a:prstClr val="white"/>
              </a:solidFill>
            </a:endParaRPr>
          </a:p>
        </p:txBody>
      </p:sp>
      <p:sp>
        <p:nvSpPr>
          <p:cNvPr id="6" name="Rectangle 5"/>
          <p:cNvSpPr/>
          <p:nvPr/>
        </p:nvSpPr>
        <p:spPr>
          <a:xfrm>
            <a:off x="6974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ontent Placeholder 7"/>
          <p:cNvSpPr>
            <a:spLocks noGrp="1"/>
          </p:cNvSpPr>
          <p:nvPr>
            <p:ph idx="1"/>
          </p:nvPr>
        </p:nvSpPr>
        <p:spPr>
          <a:xfrm>
            <a:off x="457200" y="1600200"/>
            <a:ext cx="5105400" cy="4525963"/>
          </a:xfrm>
        </p:spPr>
        <p:txBody>
          <a:bodyPr/>
          <a:lstStyle/>
          <a:p>
            <a:r>
              <a:rPr lang="en-US" b="1" dirty="0" smtClean="0"/>
              <a:t>Secured Loans: </a:t>
            </a:r>
          </a:p>
          <a:p>
            <a:pPr lvl="1"/>
            <a:r>
              <a:rPr lang="en-US" dirty="0" smtClean="0"/>
              <a:t>Owner’s and Encumbrances Report</a:t>
            </a:r>
          </a:p>
          <a:p>
            <a:pPr marL="457200" lvl="1" indent="0">
              <a:buNone/>
            </a:pPr>
            <a:endParaRPr lang="en-US" dirty="0" smtClean="0"/>
          </a:p>
          <a:p>
            <a:r>
              <a:rPr lang="en-US" b="1" dirty="0" smtClean="0"/>
              <a:t>Unsecured Loans:</a:t>
            </a:r>
          </a:p>
          <a:p>
            <a:pPr lvl="1"/>
            <a:r>
              <a:rPr lang="en-US" dirty="0" smtClean="0"/>
              <a:t>Property tax statement </a:t>
            </a:r>
            <a:r>
              <a:rPr lang="en-US" b="1" dirty="0" smtClean="0"/>
              <a:t>and</a:t>
            </a:r>
          </a:p>
          <a:p>
            <a:pPr lvl="1"/>
            <a:r>
              <a:rPr lang="en-US" dirty="0" smtClean="0"/>
              <a:t>Copy of the deed</a:t>
            </a:r>
            <a:endParaRPr lang="en-US" dirty="0"/>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1676400"/>
            <a:ext cx="2719798" cy="4077706"/>
          </a:xfrm>
          <a:prstGeom prst="rect">
            <a:avLst/>
          </a:prstGeom>
          <a:effectLst/>
        </p:spPr>
      </p:pic>
    </p:spTree>
    <p:extLst>
      <p:ext uri="{BB962C8B-B14F-4D97-AF65-F5344CB8AC3E}">
        <p14:creationId xmlns:p14="http://schemas.microsoft.com/office/powerpoint/2010/main" val="347827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dirty="0" smtClean="0"/>
              <a:t>Reference </a:t>
            </a:r>
            <a:r>
              <a:rPr lang="en-US" sz="2400" i="1" dirty="0" smtClean="0"/>
              <a:t>Allowable Improvement Guides</a:t>
            </a:r>
          </a:p>
          <a:p>
            <a:r>
              <a:rPr lang="en-US" sz="2400" b="1" dirty="0" smtClean="0"/>
              <a:t>Contractor</a:t>
            </a:r>
            <a:r>
              <a:rPr lang="en-US" sz="2400" dirty="0"/>
              <a:t>-</a:t>
            </a:r>
            <a:r>
              <a:rPr lang="en-US" sz="2400" dirty="0" smtClean="0"/>
              <a:t>completed labor estimate must be:</a:t>
            </a:r>
          </a:p>
          <a:p>
            <a:pPr lvl="1"/>
            <a:r>
              <a:rPr lang="en-US" sz="2000" dirty="0" smtClean="0"/>
              <a:t>Written</a:t>
            </a:r>
          </a:p>
          <a:p>
            <a:pPr lvl="1"/>
            <a:r>
              <a:rPr lang="en-US" sz="2000" dirty="0" smtClean="0"/>
              <a:t>Dated</a:t>
            </a:r>
          </a:p>
          <a:p>
            <a:pPr lvl="1"/>
            <a:r>
              <a:rPr lang="en-US" sz="2000" dirty="0" smtClean="0"/>
              <a:t>Detailed</a:t>
            </a:r>
          </a:p>
          <a:p>
            <a:r>
              <a:rPr lang="en-US" sz="2400" b="1" dirty="0" smtClean="0"/>
              <a:t>Homeowner</a:t>
            </a:r>
            <a:r>
              <a:rPr lang="en-US" sz="2400" dirty="0" smtClean="0"/>
              <a:t>-completed labor itemized estimate:</a:t>
            </a:r>
          </a:p>
          <a:p>
            <a:pPr lvl="1"/>
            <a:r>
              <a:rPr lang="en-US" sz="2000" dirty="0" smtClean="0"/>
              <a:t>Detailed list </a:t>
            </a:r>
            <a:r>
              <a:rPr lang="en-US" sz="2000" dirty="0"/>
              <a:t>of materials </a:t>
            </a:r>
            <a:r>
              <a:rPr lang="en-US" sz="2000" dirty="0" smtClean="0"/>
              <a:t>needed</a:t>
            </a:r>
          </a:p>
          <a:p>
            <a:pPr lvl="1"/>
            <a:r>
              <a:rPr lang="en-US" sz="2000" dirty="0" smtClean="0"/>
              <a:t>Directly from a retailer</a:t>
            </a:r>
          </a:p>
          <a:p>
            <a:pPr lvl="1"/>
            <a:r>
              <a:rPr lang="en-US" sz="2000" dirty="0" smtClean="0"/>
              <a:t>No labor costs included</a:t>
            </a:r>
          </a:p>
          <a:p>
            <a:pPr lvl="1"/>
            <a:r>
              <a:rPr lang="en-US" sz="2000" dirty="0" smtClean="0"/>
              <a:t>Not allowed on Energy Incentive loans</a:t>
            </a:r>
            <a:endParaRPr lang="en-US" sz="2000" dirty="0"/>
          </a:p>
          <a:p>
            <a:pPr lvl="1"/>
            <a:r>
              <a:rPr lang="en-US" sz="2000" dirty="0" smtClean="0"/>
              <a:t>Homeowner Labor Agreement</a:t>
            </a:r>
          </a:p>
          <a:p>
            <a:pPr lvl="1"/>
            <a:endParaRPr lang="en-US" sz="2000" dirty="0"/>
          </a:p>
        </p:txBody>
      </p:sp>
      <p:sp>
        <p:nvSpPr>
          <p:cNvPr id="6" name="Rectangle 5"/>
          <p:cNvSpPr/>
          <p:nvPr/>
        </p:nvSpPr>
        <p:spPr>
          <a:xfrm>
            <a:off x="-3" y="381000"/>
            <a:ext cx="7239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Documenting Improvements</a:t>
            </a:r>
            <a:endParaRPr lang="en-US" sz="3200" dirty="0">
              <a:solidFill>
                <a:prstClr val="white"/>
              </a:solidFill>
            </a:endParaRPr>
          </a:p>
        </p:txBody>
      </p:sp>
      <p:sp>
        <p:nvSpPr>
          <p:cNvPr id="7" name="Rectangle 6"/>
          <p:cNvSpPr/>
          <p:nvPr/>
        </p:nvSpPr>
        <p:spPr>
          <a:xfrm>
            <a:off x="71264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27238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3" y="381000"/>
            <a:ext cx="35814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Refinancing</a:t>
            </a:r>
            <a:endParaRPr lang="en-US" sz="3200" dirty="0">
              <a:solidFill>
                <a:prstClr val="white"/>
              </a:solidFill>
            </a:endParaRPr>
          </a:p>
        </p:txBody>
      </p:sp>
      <p:sp>
        <p:nvSpPr>
          <p:cNvPr id="70" name="Rectangle 69"/>
          <p:cNvSpPr/>
          <p:nvPr/>
        </p:nvSpPr>
        <p:spPr>
          <a:xfrm>
            <a:off x="34688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1" name="Group 70"/>
          <p:cNvGrpSpPr/>
          <p:nvPr/>
        </p:nvGrpSpPr>
        <p:grpSpPr>
          <a:xfrm>
            <a:off x="4800600" y="1768848"/>
            <a:ext cx="3505200" cy="3641352"/>
            <a:chOff x="228600" y="1524000"/>
            <a:chExt cx="3505200" cy="3641352"/>
          </a:xfrm>
        </p:grpSpPr>
        <p:sp>
          <p:nvSpPr>
            <p:cNvPr id="72" name="Freeform 71"/>
            <p:cNvSpPr/>
            <p:nvPr/>
          </p:nvSpPr>
          <p:spPr>
            <a:xfrm>
              <a:off x="228600" y="1524000"/>
              <a:ext cx="3505200" cy="830077"/>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3200" b="1" kern="1200" dirty="0" smtClean="0"/>
                <a:t>Not Allowed</a:t>
              </a:r>
              <a:endParaRPr lang="en-US" sz="3200" b="1" kern="1200" dirty="0"/>
            </a:p>
          </p:txBody>
        </p:sp>
        <p:sp>
          <p:nvSpPr>
            <p:cNvPr id="73" name="Freeform 72"/>
            <p:cNvSpPr/>
            <p:nvPr/>
          </p:nvSpPr>
          <p:spPr>
            <a:xfrm>
              <a:off x="228600" y="2354077"/>
              <a:ext cx="3505200" cy="281127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36538" lvl="1" indent="-236538" defTabSz="666750">
                <a:lnSpc>
                  <a:spcPct val="90000"/>
                </a:lnSpc>
                <a:spcBef>
                  <a:spcPct val="0"/>
                </a:spcBef>
                <a:spcAft>
                  <a:spcPct val="15000"/>
                </a:spcAft>
                <a:buFont typeface="Arial" panose="020B0604020202020204" pitchFamily="34" charset="0"/>
                <a:buChar char="•"/>
              </a:pPr>
              <a:r>
                <a:rPr lang="en-US" sz="2800" dirty="0" smtClean="0"/>
                <a:t>Secured to unsecured</a:t>
              </a:r>
            </a:p>
            <a:p>
              <a:pPr marL="236538" lvl="1" indent="-236538" defTabSz="666750">
                <a:lnSpc>
                  <a:spcPct val="90000"/>
                </a:lnSpc>
                <a:spcBef>
                  <a:spcPct val="0"/>
                </a:spcBef>
                <a:spcAft>
                  <a:spcPct val="15000"/>
                </a:spcAft>
                <a:buFont typeface="Arial" panose="020B0604020202020204" pitchFamily="34" charset="0"/>
                <a:buChar char="•"/>
              </a:pPr>
              <a:r>
                <a:rPr lang="en-US" sz="2800" dirty="0" smtClean="0"/>
                <a:t>Secured to incentive rate</a:t>
              </a:r>
              <a:endParaRPr lang="en-US" sz="2800" dirty="0"/>
            </a:p>
          </p:txBody>
        </p:sp>
      </p:grpSp>
      <p:grpSp>
        <p:nvGrpSpPr>
          <p:cNvPr id="74" name="Group 73"/>
          <p:cNvGrpSpPr/>
          <p:nvPr/>
        </p:nvGrpSpPr>
        <p:grpSpPr>
          <a:xfrm>
            <a:off x="838200" y="1768849"/>
            <a:ext cx="3505200" cy="3641351"/>
            <a:chOff x="228600" y="1524001"/>
            <a:chExt cx="3505200" cy="3641351"/>
          </a:xfrm>
        </p:grpSpPr>
        <p:sp>
          <p:nvSpPr>
            <p:cNvPr id="75" name="Freeform 74"/>
            <p:cNvSpPr/>
            <p:nvPr/>
          </p:nvSpPr>
          <p:spPr>
            <a:xfrm>
              <a:off x="228600" y="1524001"/>
              <a:ext cx="3505200" cy="830076"/>
            </a:xfrm>
            <a:custGeom>
              <a:avLst/>
              <a:gdLst>
                <a:gd name="connsiteX0" fmla="*/ 0 w 2848570"/>
                <a:gd name="connsiteY0" fmla="*/ 0 h 1107813"/>
                <a:gd name="connsiteX1" fmla="*/ 2848570 w 2848570"/>
                <a:gd name="connsiteY1" fmla="*/ 0 h 1107813"/>
                <a:gd name="connsiteX2" fmla="*/ 2848570 w 2848570"/>
                <a:gd name="connsiteY2" fmla="*/ 1107813 h 1107813"/>
                <a:gd name="connsiteX3" fmla="*/ 0 w 2848570"/>
                <a:gd name="connsiteY3" fmla="*/ 1107813 h 1107813"/>
                <a:gd name="connsiteX4" fmla="*/ 0 w 2848570"/>
                <a:gd name="connsiteY4" fmla="*/ 0 h 1107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1107813">
                  <a:moveTo>
                    <a:pt x="0" y="0"/>
                  </a:moveTo>
                  <a:lnTo>
                    <a:pt x="2848570" y="0"/>
                  </a:lnTo>
                  <a:lnTo>
                    <a:pt x="2848570" y="1107813"/>
                  </a:lnTo>
                  <a:lnTo>
                    <a:pt x="0" y="1107813"/>
                  </a:lnTo>
                  <a:lnTo>
                    <a:pt x="0" y="0"/>
                  </a:lnTo>
                  <a:close/>
                </a:path>
              </a:pathLst>
            </a:custGeom>
            <a:solidFill>
              <a:srgbClr val="778637"/>
            </a:solidFill>
            <a:ln>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US" sz="3200" b="1" kern="1200" dirty="0" smtClean="0"/>
                <a:t>Allowed</a:t>
              </a:r>
              <a:endParaRPr lang="en-US" sz="3200" b="1" kern="1200" dirty="0"/>
            </a:p>
          </p:txBody>
        </p:sp>
        <p:sp>
          <p:nvSpPr>
            <p:cNvPr id="76" name="Freeform 75"/>
            <p:cNvSpPr/>
            <p:nvPr/>
          </p:nvSpPr>
          <p:spPr>
            <a:xfrm>
              <a:off x="228600" y="2354077"/>
              <a:ext cx="3505200" cy="2811275"/>
            </a:xfrm>
            <a:custGeom>
              <a:avLst/>
              <a:gdLst>
                <a:gd name="connsiteX0" fmla="*/ 0 w 2848570"/>
                <a:gd name="connsiteY0" fmla="*/ 0 h 966240"/>
                <a:gd name="connsiteX1" fmla="*/ 2848570 w 2848570"/>
                <a:gd name="connsiteY1" fmla="*/ 0 h 966240"/>
                <a:gd name="connsiteX2" fmla="*/ 2848570 w 2848570"/>
                <a:gd name="connsiteY2" fmla="*/ 966240 h 966240"/>
                <a:gd name="connsiteX3" fmla="*/ 0 w 2848570"/>
                <a:gd name="connsiteY3" fmla="*/ 966240 h 966240"/>
                <a:gd name="connsiteX4" fmla="*/ 0 w 2848570"/>
                <a:gd name="connsiteY4" fmla="*/ 0 h 96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570" h="966240">
                  <a:moveTo>
                    <a:pt x="0" y="0"/>
                  </a:moveTo>
                  <a:lnTo>
                    <a:pt x="2848570" y="0"/>
                  </a:lnTo>
                  <a:lnTo>
                    <a:pt x="2848570" y="966240"/>
                  </a:lnTo>
                  <a:lnTo>
                    <a:pt x="0" y="966240"/>
                  </a:lnTo>
                  <a:lnTo>
                    <a:pt x="0" y="0"/>
                  </a:lnTo>
                  <a:close/>
                </a:path>
              </a:pathLst>
            </a:custGeom>
            <a:solidFill>
              <a:schemeClr val="bg1">
                <a:lumMod val="85000"/>
                <a:alpha val="90000"/>
              </a:schemeClr>
            </a:solidFill>
            <a:ln>
              <a:solidFill>
                <a:schemeClr val="bg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36538" lvl="1" indent="-236538" defTabSz="666750">
                <a:lnSpc>
                  <a:spcPct val="90000"/>
                </a:lnSpc>
                <a:spcBef>
                  <a:spcPct val="0"/>
                </a:spcBef>
                <a:spcAft>
                  <a:spcPct val="15000"/>
                </a:spcAft>
                <a:buFont typeface="Arial" panose="020B0604020202020204" pitchFamily="34" charset="0"/>
                <a:buChar char="•"/>
              </a:pPr>
              <a:r>
                <a:rPr lang="en-US" sz="2800" dirty="0" smtClean="0"/>
                <a:t>Unsecured to secured</a:t>
              </a:r>
            </a:p>
            <a:p>
              <a:pPr marL="236538" lvl="1" indent="-236538" defTabSz="666750">
                <a:lnSpc>
                  <a:spcPct val="90000"/>
                </a:lnSpc>
                <a:spcBef>
                  <a:spcPct val="0"/>
                </a:spcBef>
                <a:spcAft>
                  <a:spcPct val="15000"/>
                </a:spcAft>
                <a:buFont typeface="Arial" panose="020B0604020202020204" pitchFamily="34" charset="0"/>
                <a:buChar char="•"/>
              </a:pPr>
              <a:r>
                <a:rPr lang="en-US" sz="2800" dirty="0" smtClean="0"/>
                <a:t>Incentive rate to secured</a:t>
              </a:r>
            </a:p>
            <a:p>
              <a:pPr marL="236538" lvl="1" indent="-236538" defTabSz="666750">
                <a:lnSpc>
                  <a:spcPct val="90000"/>
                </a:lnSpc>
                <a:spcBef>
                  <a:spcPct val="0"/>
                </a:spcBef>
                <a:spcAft>
                  <a:spcPct val="15000"/>
                </a:spcAft>
                <a:buFont typeface="Arial" panose="020B0604020202020204" pitchFamily="34" charset="0"/>
                <a:buChar char="•"/>
              </a:pPr>
              <a:r>
                <a:rPr lang="en-US" sz="2800" dirty="0" smtClean="0"/>
                <a:t>Secured to secured</a:t>
              </a:r>
              <a:endParaRPr lang="en-US" sz="2800" dirty="0"/>
            </a:p>
          </p:txBody>
        </p:sp>
      </p:grpSp>
    </p:spTree>
    <p:extLst>
      <p:ext uri="{BB962C8B-B14F-4D97-AF65-F5344CB8AC3E}">
        <p14:creationId xmlns:p14="http://schemas.microsoft.com/office/powerpoint/2010/main" val="4424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sz="half" idx="2"/>
          </p:nvPr>
        </p:nvSpPr>
        <p:spPr/>
        <p:txBody>
          <a:bodyPr/>
          <a:lstStyle/>
          <a:p>
            <a:pPr marL="0" indent="0">
              <a:spcBef>
                <a:spcPts val="0"/>
              </a:spcBef>
              <a:spcAft>
                <a:spcPts val="1200"/>
              </a:spcAft>
              <a:buNone/>
            </a:pPr>
            <a:r>
              <a:rPr lang="en-US" b="1" dirty="0" smtClean="0"/>
              <a:t>Unsecured Loans</a:t>
            </a:r>
          </a:p>
          <a:p>
            <a:pPr marL="0" lvl="1" indent="0" defTabSz="1022350">
              <a:lnSpc>
                <a:spcPct val="90000"/>
              </a:lnSpc>
              <a:spcBef>
                <a:spcPct val="0"/>
              </a:spcBef>
              <a:spcAft>
                <a:spcPct val="15000"/>
              </a:spcAft>
              <a:buNone/>
            </a:pPr>
            <a:r>
              <a:rPr lang="en-US" b="1" dirty="0" smtClean="0"/>
              <a:t>Financed:</a:t>
            </a:r>
            <a:endParaRPr lang="en-US" b="1" dirty="0"/>
          </a:p>
          <a:p>
            <a:pPr marL="342900" lvl="2" indent="-342900" defTabSz="1022350">
              <a:lnSpc>
                <a:spcPct val="90000"/>
              </a:lnSpc>
              <a:spcBef>
                <a:spcPct val="0"/>
              </a:spcBef>
              <a:spcAft>
                <a:spcPct val="15000"/>
              </a:spcAft>
            </a:pPr>
            <a:r>
              <a:rPr lang="en-US" dirty="0"/>
              <a:t>Doc Prep </a:t>
            </a:r>
            <a:r>
              <a:rPr lang="en-US" dirty="0" smtClean="0"/>
              <a:t>(</a:t>
            </a:r>
            <a:r>
              <a:rPr lang="en-US" dirty="0"/>
              <a:t>up to $50)</a:t>
            </a:r>
          </a:p>
          <a:p>
            <a:pPr marL="0" lvl="1" indent="0" defTabSz="1022350">
              <a:lnSpc>
                <a:spcPct val="90000"/>
              </a:lnSpc>
              <a:spcBef>
                <a:spcPct val="0"/>
              </a:spcBef>
              <a:spcAft>
                <a:spcPct val="15000"/>
              </a:spcAft>
              <a:buNone/>
            </a:pPr>
            <a:r>
              <a:rPr lang="en-US" b="1" dirty="0" smtClean="0"/>
              <a:t>Cash:</a:t>
            </a:r>
            <a:endParaRPr lang="en-US" b="1" dirty="0"/>
          </a:p>
          <a:p>
            <a:pPr marL="342900" lvl="2" indent="-342900" defTabSz="1022350">
              <a:lnSpc>
                <a:spcPct val="90000"/>
              </a:lnSpc>
              <a:spcBef>
                <a:spcPct val="0"/>
              </a:spcBef>
              <a:spcAft>
                <a:spcPct val="15000"/>
              </a:spcAft>
            </a:pPr>
            <a:r>
              <a:rPr lang="en-US" dirty="0"/>
              <a:t>Credit Report Fee </a:t>
            </a:r>
            <a:r>
              <a:rPr lang="en-US" dirty="0" smtClean="0"/>
              <a:t>(</a:t>
            </a:r>
            <a:r>
              <a:rPr lang="en-US" dirty="0"/>
              <a:t>up to $15)</a:t>
            </a:r>
          </a:p>
          <a:p>
            <a:pPr marL="0" indent="0">
              <a:buNone/>
            </a:pPr>
            <a:endParaRPr lang="en-US" b="1" dirty="0"/>
          </a:p>
        </p:txBody>
      </p:sp>
      <p:sp>
        <p:nvSpPr>
          <p:cNvPr id="12" name="Content Placeholder 11"/>
          <p:cNvSpPr>
            <a:spLocks noGrp="1"/>
          </p:cNvSpPr>
          <p:nvPr>
            <p:ph sz="half" idx="1"/>
          </p:nvPr>
        </p:nvSpPr>
        <p:spPr/>
        <p:txBody>
          <a:bodyPr/>
          <a:lstStyle/>
          <a:p>
            <a:pPr marL="0" indent="0">
              <a:spcBef>
                <a:spcPts val="0"/>
              </a:spcBef>
              <a:spcAft>
                <a:spcPts val="1200"/>
              </a:spcAft>
              <a:buNone/>
            </a:pPr>
            <a:r>
              <a:rPr lang="en-US" b="1" dirty="0" smtClean="0"/>
              <a:t>Secured Loans</a:t>
            </a:r>
          </a:p>
          <a:p>
            <a:pPr marL="0" lvl="1" indent="0" defTabSz="711200">
              <a:lnSpc>
                <a:spcPct val="90000"/>
              </a:lnSpc>
              <a:spcBef>
                <a:spcPct val="0"/>
              </a:spcBef>
              <a:spcAft>
                <a:spcPct val="15000"/>
              </a:spcAft>
              <a:buNone/>
            </a:pPr>
            <a:r>
              <a:rPr lang="en-US" b="1" dirty="0" smtClean="0"/>
              <a:t>Financed:</a:t>
            </a:r>
            <a:endParaRPr lang="en-US" sz="2000" b="1" dirty="0"/>
          </a:p>
          <a:p>
            <a:pPr marL="342900" lvl="2" indent="-342900" defTabSz="711200">
              <a:lnSpc>
                <a:spcPct val="90000"/>
              </a:lnSpc>
              <a:spcBef>
                <a:spcPct val="0"/>
              </a:spcBef>
              <a:spcAft>
                <a:spcPct val="15000"/>
              </a:spcAft>
            </a:pPr>
            <a:r>
              <a:rPr lang="en-US" dirty="0"/>
              <a:t>1% </a:t>
            </a:r>
            <a:r>
              <a:rPr lang="en-US" dirty="0" err="1"/>
              <a:t>Orig</a:t>
            </a:r>
            <a:endParaRPr lang="en-US" dirty="0"/>
          </a:p>
          <a:p>
            <a:pPr marL="342900" lvl="2" indent="-342900" defTabSz="711200">
              <a:lnSpc>
                <a:spcPct val="90000"/>
              </a:lnSpc>
              <a:spcBef>
                <a:spcPct val="0"/>
              </a:spcBef>
              <a:spcAft>
                <a:spcPct val="15000"/>
              </a:spcAft>
            </a:pPr>
            <a:r>
              <a:rPr lang="en-US" dirty="0"/>
              <a:t>Doc Prep (up to $50)</a:t>
            </a:r>
          </a:p>
          <a:p>
            <a:pPr marL="342900" lvl="2" indent="-342900" defTabSz="711200">
              <a:lnSpc>
                <a:spcPct val="90000"/>
              </a:lnSpc>
              <a:spcBef>
                <a:spcPct val="0"/>
              </a:spcBef>
              <a:spcAft>
                <a:spcPct val="15000"/>
              </a:spcAft>
            </a:pPr>
            <a:r>
              <a:rPr lang="en-US" dirty="0"/>
              <a:t>Title Fees</a:t>
            </a:r>
          </a:p>
          <a:p>
            <a:pPr marL="342900" lvl="2" indent="-342900" defTabSz="711200">
              <a:lnSpc>
                <a:spcPct val="90000"/>
              </a:lnSpc>
              <a:spcBef>
                <a:spcPct val="0"/>
              </a:spcBef>
              <a:spcAft>
                <a:spcPct val="15000"/>
              </a:spcAft>
            </a:pPr>
            <a:r>
              <a:rPr lang="en-US" dirty="0"/>
              <a:t>BPO (up to $150)</a:t>
            </a:r>
          </a:p>
          <a:p>
            <a:pPr marL="0" lvl="1" indent="0" defTabSz="711200">
              <a:lnSpc>
                <a:spcPct val="90000"/>
              </a:lnSpc>
              <a:spcBef>
                <a:spcPct val="0"/>
              </a:spcBef>
              <a:spcAft>
                <a:spcPct val="15000"/>
              </a:spcAft>
              <a:buNone/>
            </a:pPr>
            <a:r>
              <a:rPr lang="en-US" b="1" dirty="0" smtClean="0"/>
              <a:t>Cash:</a:t>
            </a:r>
            <a:endParaRPr lang="en-US" sz="2000" b="1" dirty="0"/>
          </a:p>
          <a:p>
            <a:pPr marL="342900" lvl="2" indent="-342900" defTabSz="711200">
              <a:lnSpc>
                <a:spcPct val="90000"/>
              </a:lnSpc>
              <a:spcBef>
                <a:spcPct val="0"/>
              </a:spcBef>
              <a:spcAft>
                <a:spcPct val="15000"/>
              </a:spcAft>
            </a:pPr>
            <a:r>
              <a:rPr lang="en-US" dirty="0"/>
              <a:t>Credit Report Fee (up to $15)</a:t>
            </a:r>
          </a:p>
          <a:p>
            <a:pPr marL="342900" lvl="2" indent="-342900" defTabSz="711200">
              <a:lnSpc>
                <a:spcPct val="90000"/>
              </a:lnSpc>
              <a:spcBef>
                <a:spcPct val="0"/>
              </a:spcBef>
              <a:spcAft>
                <a:spcPct val="15000"/>
              </a:spcAft>
            </a:pPr>
            <a:r>
              <a:rPr lang="en-US" dirty="0"/>
              <a:t>Recording Fees</a:t>
            </a:r>
          </a:p>
          <a:p>
            <a:pPr marL="342900" lvl="2" indent="-342900" defTabSz="711200">
              <a:lnSpc>
                <a:spcPct val="90000"/>
              </a:lnSpc>
              <a:spcBef>
                <a:spcPct val="0"/>
              </a:spcBef>
              <a:spcAft>
                <a:spcPct val="15000"/>
              </a:spcAft>
            </a:pPr>
            <a:r>
              <a:rPr lang="en-US" dirty="0"/>
              <a:t>MRT</a:t>
            </a:r>
            <a:r>
              <a:rPr lang="en-US" dirty="0" smtClean="0"/>
              <a:t>*</a:t>
            </a:r>
          </a:p>
          <a:p>
            <a:pPr marL="342900" lvl="2" indent="-342900" defTabSz="711200">
              <a:lnSpc>
                <a:spcPct val="90000"/>
              </a:lnSpc>
              <a:spcBef>
                <a:spcPct val="0"/>
              </a:spcBef>
              <a:spcAft>
                <a:spcPct val="15000"/>
              </a:spcAft>
            </a:pPr>
            <a:endParaRPr lang="en-US" dirty="0"/>
          </a:p>
          <a:p>
            <a:pPr marL="0" indent="0">
              <a:buNone/>
            </a:pPr>
            <a:endParaRPr lang="en-US" b="1" dirty="0"/>
          </a:p>
        </p:txBody>
      </p:sp>
      <p:sp>
        <p:nvSpPr>
          <p:cNvPr id="22" name="TextBox 21"/>
          <p:cNvSpPr txBox="1"/>
          <p:nvPr/>
        </p:nvSpPr>
        <p:spPr>
          <a:xfrm>
            <a:off x="609600" y="5257800"/>
            <a:ext cx="3733800" cy="461665"/>
          </a:xfrm>
          <a:prstGeom prst="rect">
            <a:avLst/>
          </a:prstGeom>
          <a:solidFill>
            <a:schemeClr val="bg1">
              <a:lumMod val="85000"/>
            </a:schemeClr>
          </a:solidFill>
          <a:ln w="38100">
            <a:solidFill>
              <a:schemeClr val="bg1"/>
            </a:solidFill>
          </a:ln>
        </p:spPr>
        <p:txBody>
          <a:bodyPr wrap="square" rtlCol="0">
            <a:spAutoFit/>
          </a:bodyPr>
          <a:lstStyle/>
          <a:p>
            <a:r>
              <a:rPr lang="en-US" sz="2400" b="1" dirty="0" smtClean="0">
                <a:solidFill>
                  <a:sysClr val="windowText" lastClr="000000"/>
                </a:solidFill>
              </a:rPr>
              <a:t>Compensation</a:t>
            </a:r>
            <a:r>
              <a:rPr lang="en-US" sz="2400" dirty="0" smtClean="0">
                <a:solidFill>
                  <a:sysClr val="windowText" lastClr="000000"/>
                </a:solidFill>
              </a:rPr>
              <a:t>: $400</a:t>
            </a:r>
            <a:endParaRPr lang="en-US" sz="2400" dirty="0">
              <a:solidFill>
                <a:sysClr val="windowText" lastClr="000000"/>
              </a:solidFill>
            </a:endParaRPr>
          </a:p>
        </p:txBody>
      </p:sp>
      <p:sp>
        <p:nvSpPr>
          <p:cNvPr id="23" name="TextBox 22"/>
          <p:cNvSpPr txBox="1"/>
          <p:nvPr/>
        </p:nvSpPr>
        <p:spPr>
          <a:xfrm>
            <a:off x="4724400" y="3810000"/>
            <a:ext cx="3861816" cy="461665"/>
          </a:xfrm>
          <a:prstGeom prst="rect">
            <a:avLst/>
          </a:prstGeom>
          <a:solidFill>
            <a:schemeClr val="bg1">
              <a:lumMod val="85000"/>
            </a:schemeClr>
          </a:solidFill>
          <a:ln w="38100">
            <a:solidFill>
              <a:schemeClr val="bg1"/>
            </a:solidFill>
          </a:ln>
        </p:spPr>
        <p:txBody>
          <a:bodyPr wrap="square" rtlCol="0">
            <a:spAutoFit/>
          </a:bodyPr>
          <a:lstStyle/>
          <a:p>
            <a:r>
              <a:rPr lang="en-US" sz="2400" b="1" dirty="0" smtClean="0">
                <a:solidFill>
                  <a:sysClr val="windowText" lastClr="000000"/>
                </a:solidFill>
              </a:rPr>
              <a:t>Compensation</a:t>
            </a:r>
            <a:r>
              <a:rPr lang="en-US" sz="2400" dirty="0" smtClean="0">
                <a:solidFill>
                  <a:sysClr val="windowText" lastClr="000000"/>
                </a:solidFill>
              </a:rPr>
              <a:t>: $250</a:t>
            </a:r>
            <a:endParaRPr lang="en-US" sz="2400" dirty="0">
              <a:solidFill>
                <a:sysClr val="windowText" lastClr="000000"/>
              </a:solidFill>
            </a:endParaRPr>
          </a:p>
        </p:txBody>
      </p:sp>
      <p:sp>
        <p:nvSpPr>
          <p:cNvPr id="24" name="TextBox 23"/>
          <p:cNvSpPr txBox="1"/>
          <p:nvPr/>
        </p:nvSpPr>
        <p:spPr>
          <a:xfrm>
            <a:off x="609600" y="5895201"/>
            <a:ext cx="7976616" cy="276999"/>
          </a:xfrm>
          <a:prstGeom prst="rect">
            <a:avLst/>
          </a:prstGeom>
          <a:noFill/>
        </p:spPr>
        <p:txBody>
          <a:bodyPr wrap="square" rtlCol="0">
            <a:spAutoFit/>
          </a:bodyPr>
          <a:lstStyle/>
          <a:p>
            <a:r>
              <a:rPr lang="en-US" sz="1200" dirty="0" smtClean="0"/>
              <a:t>*Fix Up loans may be exempt from MRT (check with your county recorder)</a:t>
            </a:r>
            <a:endParaRPr lang="en-US" sz="1200" dirty="0"/>
          </a:p>
        </p:txBody>
      </p:sp>
      <p:sp>
        <p:nvSpPr>
          <p:cNvPr id="13" name="Rectangle 12"/>
          <p:cNvSpPr/>
          <p:nvPr/>
        </p:nvSpPr>
        <p:spPr>
          <a:xfrm>
            <a:off x="-3" y="381000"/>
            <a:ext cx="6096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Fees and Compensation</a:t>
            </a:r>
            <a:endParaRPr lang="en-US" sz="3200" dirty="0">
              <a:solidFill>
                <a:prstClr val="white"/>
              </a:solidFill>
            </a:endParaRPr>
          </a:p>
        </p:txBody>
      </p:sp>
      <p:sp>
        <p:nvSpPr>
          <p:cNvPr id="14" name="Rectangle 13"/>
          <p:cNvSpPr/>
          <p:nvPr/>
        </p:nvSpPr>
        <p:spPr>
          <a:xfrm>
            <a:off x="59834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1736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19100" y="1371599"/>
            <a:ext cx="8305800" cy="3200401"/>
          </a:xfrm>
        </p:spPr>
        <p:txBody>
          <a:bodyPr>
            <a:normAutofit lnSpcReduction="10000"/>
          </a:bodyPr>
          <a:lstStyle/>
          <a:p>
            <a:r>
              <a:rPr lang="en-US" dirty="0" smtClean="0"/>
              <a:t>Tracks intended use of funds and loan status</a:t>
            </a:r>
          </a:p>
          <a:p>
            <a:r>
              <a:rPr lang="en-US" dirty="0" smtClean="0"/>
              <a:t>Lock rates</a:t>
            </a:r>
          </a:p>
          <a:p>
            <a:r>
              <a:rPr lang="en-US" dirty="0" smtClean="0"/>
              <a:t>Accessed through website</a:t>
            </a:r>
          </a:p>
          <a:p>
            <a:r>
              <a:rPr lang="en-US" dirty="0" smtClean="0"/>
              <a:t>Managed by Web Admin</a:t>
            </a:r>
          </a:p>
          <a:p>
            <a:r>
              <a:rPr lang="en-US" dirty="0" smtClean="0"/>
              <a:t>Training</a:t>
            </a:r>
          </a:p>
          <a:p>
            <a:pPr lvl="1"/>
            <a:r>
              <a:rPr lang="en-US" dirty="0" smtClean="0"/>
              <a:t>Process Guide</a:t>
            </a:r>
          </a:p>
          <a:p>
            <a:pPr lvl="1"/>
            <a:r>
              <a:rPr lang="en-US" dirty="0" smtClean="0"/>
              <a:t>Webinars</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8095" b="84000"/>
          <a:stretch/>
        </p:blipFill>
        <p:spPr bwMode="auto">
          <a:xfrm>
            <a:off x="304800" y="4542971"/>
            <a:ext cx="8534400" cy="137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 y="381000"/>
            <a:ext cx="6096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Commitment System</a:t>
            </a:r>
            <a:endParaRPr lang="en-US" sz="3200" dirty="0">
              <a:solidFill>
                <a:prstClr val="white"/>
              </a:solidFill>
            </a:endParaRPr>
          </a:p>
        </p:txBody>
      </p:sp>
      <p:sp>
        <p:nvSpPr>
          <p:cNvPr id="7" name="Rectangle 6"/>
          <p:cNvSpPr/>
          <p:nvPr/>
        </p:nvSpPr>
        <p:spPr>
          <a:xfrm>
            <a:off x="59834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1133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Minnesota Housing documents (see website)</a:t>
            </a:r>
          </a:p>
          <a:p>
            <a:r>
              <a:rPr lang="en-US" dirty="0" smtClean="0"/>
              <a:t>Lending partner documents</a:t>
            </a:r>
          </a:p>
          <a:p>
            <a:pPr lvl="1"/>
            <a:r>
              <a:rPr lang="en-US" dirty="0" smtClean="0"/>
              <a:t>Mortgage</a:t>
            </a:r>
          </a:p>
          <a:p>
            <a:pPr lvl="1"/>
            <a:r>
              <a:rPr lang="en-US" dirty="0" smtClean="0"/>
              <a:t>Notice of Sale and Transfer</a:t>
            </a:r>
          </a:p>
          <a:p>
            <a:pPr lvl="1"/>
            <a:r>
              <a:rPr lang="en-US" dirty="0" smtClean="0"/>
              <a:t>Compliance documents (TRID, Right of Recession, etc.)</a:t>
            </a:r>
          </a:p>
          <a:p>
            <a:r>
              <a:rPr lang="en-US" dirty="0" smtClean="0"/>
              <a:t>Determine first payment date</a:t>
            </a:r>
          </a:p>
          <a:p>
            <a:pPr lvl="1"/>
            <a:r>
              <a:rPr lang="en-US" dirty="0" smtClean="0"/>
              <a:t>20-45 days from </a:t>
            </a:r>
            <a:r>
              <a:rPr lang="en-US" b="1" dirty="0" smtClean="0"/>
              <a:t>date of the note</a:t>
            </a:r>
          </a:p>
          <a:p>
            <a:r>
              <a:rPr lang="en-US" dirty="0" smtClean="0"/>
              <a:t>Do not collect prepaid interest</a:t>
            </a:r>
          </a:p>
          <a:p>
            <a:r>
              <a:rPr lang="en-US" dirty="0" smtClean="0"/>
              <a:t>Move loan to </a:t>
            </a:r>
            <a:r>
              <a:rPr lang="en-US" i="1" dirty="0" smtClean="0"/>
              <a:t>Funding Approved</a:t>
            </a:r>
          </a:p>
          <a:p>
            <a:pPr lvl="1"/>
            <a:r>
              <a:rPr lang="en-US" dirty="0" smtClean="0"/>
              <a:t>Will subsequently be advanced to </a:t>
            </a:r>
            <a:r>
              <a:rPr lang="en-US" i="1" dirty="0" smtClean="0"/>
              <a:t>Purchase Approved</a:t>
            </a:r>
            <a:endParaRPr lang="en-US" dirty="0"/>
          </a:p>
        </p:txBody>
      </p:sp>
      <p:sp>
        <p:nvSpPr>
          <p:cNvPr id="4" name="Rectangle 3"/>
          <p:cNvSpPr/>
          <p:nvPr/>
        </p:nvSpPr>
        <p:spPr>
          <a:xfrm>
            <a:off x="-3" y="381000"/>
            <a:ext cx="4419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Closing: Process </a:t>
            </a:r>
            <a:endParaRPr lang="en-US" sz="3200" dirty="0">
              <a:solidFill>
                <a:prstClr val="white"/>
              </a:solidFill>
            </a:endParaRPr>
          </a:p>
        </p:txBody>
      </p:sp>
      <p:sp>
        <p:nvSpPr>
          <p:cNvPr id="5" name="Rectangle 4"/>
          <p:cNvSpPr/>
          <p:nvPr/>
        </p:nvSpPr>
        <p:spPr>
          <a:xfrm>
            <a:off x="4270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8712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pPr marL="0" indent="0">
              <a:buNone/>
            </a:pPr>
            <a:r>
              <a:rPr lang="en-US" b="1" dirty="0"/>
              <a:t>Secured Loans: </a:t>
            </a:r>
          </a:p>
          <a:p>
            <a:pPr lvl="0"/>
            <a:r>
              <a:rPr lang="en-US" sz="2800" dirty="0"/>
              <a:t>All borrowers and/or guarantors must </a:t>
            </a:r>
            <a:r>
              <a:rPr lang="en-US" sz="2800" dirty="0" smtClean="0"/>
              <a:t>sign </a:t>
            </a:r>
            <a:r>
              <a:rPr lang="en-US" sz="2800" dirty="0"/>
              <a:t>note and application</a:t>
            </a:r>
          </a:p>
          <a:p>
            <a:pPr lvl="0"/>
            <a:r>
              <a:rPr lang="en-US" sz="2800" dirty="0"/>
              <a:t>All property owners must sign mortgage</a:t>
            </a:r>
          </a:p>
          <a:p>
            <a:pPr lvl="1"/>
            <a:endParaRPr lang="en-US" dirty="0"/>
          </a:p>
          <a:p>
            <a:pPr marL="0" indent="0">
              <a:buNone/>
            </a:pPr>
            <a:r>
              <a:rPr lang="en-US" b="1" dirty="0"/>
              <a:t>Unsecured Loans:</a:t>
            </a:r>
          </a:p>
          <a:p>
            <a:pPr lvl="0"/>
            <a:r>
              <a:rPr lang="en-US" sz="2800" dirty="0"/>
              <a:t>All borrowers and/or guarantors must sign application and note</a:t>
            </a:r>
          </a:p>
          <a:p>
            <a:endParaRPr lang="en-US" dirty="0"/>
          </a:p>
        </p:txBody>
      </p:sp>
      <p:sp>
        <p:nvSpPr>
          <p:cNvPr id="5" name="Rectangle 4"/>
          <p:cNvSpPr/>
          <p:nvPr/>
        </p:nvSpPr>
        <p:spPr>
          <a:xfrm>
            <a:off x="-3" y="381000"/>
            <a:ext cx="5562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Closing: Signatures</a:t>
            </a:r>
            <a:endParaRPr lang="en-US" sz="3200" dirty="0">
              <a:solidFill>
                <a:prstClr val="white"/>
              </a:solidFill>
            </a:endParaRPr>
          </a:p>
        </p:txBody>
      </p:sp>
      <p:sp>
        <p:nvSpPr>
          <p:cNvPr id="6" name="Rectangle 5"/>
          <p:cNvSpPr/>
          <p:nvPr/>
        </p:nvSpPr>
        <p:spPr>
          <a:xfrm>
            <a:off x="5450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007429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724400" cy="4525963"/>
          </a:xfrm>
        </p:spPr>
        <p:txBody>
          <a:bodyPr>
            <a:normAutofit/>
          </a:bodyPr>
          <a:lstStyle/>
          <a:p>
            <a:r>
              <a:rPr lang="en-US" dirty="0" smtClean="0"/>
              <a:t>Reduces interest rate on regular unsecured</a:t>
            </a:r>
          </a:p>
          <a:p>
            <a:r>
              <a:rPr lang="en-US" dirty="0" smtClean="0"/>
              <a:t>Borrower to complete form at time of closing</a:t>
            </a:r>
          </a:p>
          <a:p>
            <a:pPr lvl="1"/>
            <a:r>
              <a:rPr lang="en-US" dirty="0" smtClean="0"/>
              <a:t>Set </a:t>
            </a:r>
            <a:r>
              <a:rPr lang="en-US" dirty="0"/>
              <a:t>up post-closing for all other loan </a:t>
            </a:r>
            <a:r>
              <a:rPr lang="en-US" dirty="0" smtClean="0"/>
              <a:t>types</a:t>
            </a:r>
          </a:p>
          <a:p>
            <a:r>
              <a:rPr lang="en-US" dirty="0" smtClean="0"/>
              <a:t>Include voided blank check</a:t>
            </a:r>
          </a:p>
          <a:p>
            <a:r>
              <a:rPr lang="en-US" dirty="0" smtClean="0"/>
              <a:t>Termination of auto-draft service</a:t>
            </a:r>
          </a:p>
          <a:p>
            <a:pPr lvl="1"/>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8864"/>
          <a:stretch/>
        </p:blipFill>
        <p:spPr>
          <a:xfrm>
            <a:off x="5454736" y="1752600"/>
            <a:ext cx="3333664" cy="3124200"/>
          </a:xfrm>
          <a:prstGeom prst="rect">
            <a:avLst/>
          </a:prstGeom>
          <a:noFill/>
          <a:ln>
            <a:noFill/>
          </a:ln>
        </p:spPr>
      </p:pic>
      <p:sp>
        <p:nvSpPr>
          <p:cNvPr id="6" name="Rectangle 5"/>
          <p:cNvSpPr/>
          <p:nvPr/>
        </p:nvSpPr>
        <p:spPr>
          <a:xfrm>
            <a:off x="-3" y="381000"/>
            <a:ext cx="51054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Closing: Auto-Draft</a:t>
            </a:r>
            <a:endParaRPr lang="en-US" sz="3200" dirty="0">
              <a:solidFill>
                <a:prstClr val="white"/>
              </a:solidFill>
            </a:endParaRPr>
          </a:p>
        </p:txBody>
      </p:sp>
      <p:sp>
        <p:nvSpPr>
          <p:cNvPr id="7" name="Rectangle 6"/>
          <p:cNvSpPr/>
          <p:nvPr/>
        </p:nvSpPr>
        <p:spPr>
          <a:xfrm>
            <a:off x="49928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7746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2895600"/>
            <a:ext cx="8077200" cy="3230563"/>
          </a:xfrm>
        </p:spPr>
        <p:txBody>
          <a:bodyPr>
            <a:normAutofit/>
          </a:bodyPr>
          <a:lstStyle/>
          <a:p>
            <a:r>
              <a:rPr lang="en-US" sz="3200" dirty="0" smtClean="0"/>
              <a:t>Available on our website:</a:t>
            </a:r>
          </a:p>
          <a:p>
            <a:pPr lvl="1"/>
            <a:r>
              <a:rPr lang="en-US" sz="2800" dirty="0" smtClean="0"/>
              <a:t>Reference Loan Servicing Information</a:t>
            </a:r>
          </a:p>
          <a:p>
            <a:pPr lvl="1"/>
            <a:r>
              <a:rPr lang="en-US" sz="2800" dirty="0" smtClean="0"/>
              <a:t>Temporary Payment Coupon</a:t>
            </a:r>
          </a:p>
          <a:p>
            <a:r>
              <a:rPr lang="en-US" sz="3200" dirty="0" smtClean="0"/>
              <a:t>After closing, borrower will receive welcome packet</a:t>
            </a:r>
            <a:endParaRPr lang="en-US" sz="3200" dirty="0"/>
          </a:p>
        </p:txBody>
      </p:sp>
      <p:sp>
        <p:nvSpPr>
          <p:cNvPr id="6" name="Rectangle 5"/>
          <p:cNvSpPr/>
          <p:nvPr/>
        </p:nvSpPr>
        <p:spPr>
          <a:xfrm>
            <a:off x="-3" y="381000"/>
            <a:ext cx="4419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Closing: Servicer</a:t>
            </a:r>
            <a:endParaRPr lang="en-US" sz="3200" dirty="0">
              <a:solidFill>
                <a:prstClr val="white"/>
              </a:solidFill>
            </a:endParaRPr>
          </a:p>
        </p:txBody>
      </p:sp>
      <p:sp>
        <p:nvSpPr>
          <p:cNvPr id="7" name="Rectangle 6"/>
          <p:cNvSpPr/>
          <p:nvPr/>
        </p:nvSpPr>
        <p:spPr>
          <a:xfrm>
            <a:off x="4270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1524000"/>
            <a:ext cx="60325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176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38600" y="1722437"/>
            <a:ext cx="4800600" cy="4525963"/>
          </a:xfrm>
        </p:spPr>
        <p:txBody>
          <a:bodyPr/>
          <a:lstStyle/>
          <a:p>
            <a:r>
              <a:rPr lang="en-US" sz="3200" dirty="0" smtClean="0"/>
              <a:t>Record mortgage and assignment</a:t>
            </a:r>
            <a:br>
              <a:rPr lang="en-US" sz="3200" dirty="0" smtClean="0"/>
            </a:br>
            <a:r>
              <a:rPr lang="en-US" sz="3200" dirty="0" smtClean="0"/>
              <a:t>(if applicable)</a:t>
            </a:r>
          </a:p>
          <a:p>
            <a:r>
              <a:rPr lang="en-US" sz="3200" dirty="0" smtClean="0"/>
              <a:t>Prepare Loan Transmittal</a:t>
            </a:r>
          </a:p>
          <a:p>
            <a:pPr lvl="1"/>
            <a:r>
              <a:rPr lang="en-US" sz="2800" dirty="0" smtClean="0"/>
              <a:t>Originals to Servicer</a:t>
            </a:r>
          </a:p>
          <a:p>
            <a:pPr lvl="1"/>
            <a:r>
              <a:rPr lang="en-US" sz="2800" dirty="0" smtClean="0"/>
              <a:t>Copies to Minnesota Housing</a:t>
            </a:r>
          </a:p>
          <a:p>
            <a:r>
              <a:rPr lang="en-US" sz="3200" dirty="0" smtClean="0"/>
              <a:t>Retain copy of file</a:t>
            </a:r>
            <a:endParaRPr lang="en-US" sz="3200" dirty="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35763"/>
          <a:stretch/>
        </p:blipFill>
        <p:spPr>
          <a:xfrm>
            <a:off x="288927" y="1828800"/>
            <a:ext cx="3597273" cy="3733800"/>
          </a:xfrm>
          <a:prstGeom prst="rect">
            <a:avLst/>
          </a:prstGeom>
          <a:ln>
            <a:noFill/>
          </a:ln>
          <a:effectLst/>
        </p:spPr>
      </p:pic>
      <p:sp>
        <p:nvSpPr>
          <p:cNvPr id="5" name="Rectangle 4"/>
          <p:cNvSpPr/>
          <p:nvPr/>
        </p:nvSpPr>
        <p:spPr>
          <a:xfrm>
            <a:off x="-3" y="381000"/>
            <a:ext cx="4419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Post-Closing</a:t>
            </a:r>
            <a:endParaRPr lang="en-US" sz="3200" dirty="0">
              <a:solidFill>
                <a:prstClr val="white"/>
              </a:solidFill>
            </a:endParaRPr>
          </a:p>
        </p:txBody>
      </p:sp>
      <p:sp>
        <p:nvSpPr>
          <p:cNvPr id="6" name="Rectangle 5"/>
          <p:cNvSpPr/>
          <p:nvPr/>
        </p:nvSpPr>
        <p:spPr>
          <a:xfrm>
            <a:off x="4270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4541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600"/>
            <a:ext cx="8229600" cy="2667000"/>
          </a:xfrm>
        </p:spPr>
        <p:txBody>
          <a:bodyPr>
            <a:noAutofit/>
          </a:bodyPr>
          <a:lstStyle/>
          <a:p>
            <a:pPr marL="457200" lvl="1" indent="0">
              <a:buNone/>
            </a:pPr>
            <a:r>
              <a:rPr lang="en-US" sz="3600" i="1" dirty="0" smtClean="0"/>
              <a:t>Housing is the foundation for success, so we collaborate with individuals, communities and partners to create, </a:t>
            </a:r>
            <a:r>
              <a:rPr lang="en-US" sz="3600" i="1" dirty="0"/>
              <a:t>p</a:t>
            </a:r>
            <a:r>
              <a:rPr lang="en-US" sz="3600" i="1" dirty="0" smtClean="0"/>
              <a:t>reserve and finance affordable housing. </a:t>
            </a:r>
            <a:endParaRPr lang="en-US" sz="3600" i="1" dirty="0"/>
          </a:p>
        </p:txBody>
      </p:sp>
      <p:sp>
        <p:nvSpPr>
          <p:cNvPr id="6" name="Rectangle 5"/>
          <p:cNvSpPr/>
          <p:nvPr/>
        </p:nvSpPr>
        <p:spPr>
          <a:xfrm>
            <a:off x="-3" y="381000"/>
            <a:ext cx="24384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Mission</a:t>
            </a:r>
            <a:endParaRPr lang="en-US" sz="3200" dirty="0">
              <a:solidFill>
                <a:prstClr val="white"/>
              </a:solidFill>
            </a:endParaRPr>
          </a:p>
        </p:txBody>
      </p:sp>
      <p:sp>
        <p:nvSpPr>
          <p:cNvPr id="7" name="Rectangle 6"/>
          <p:cNvSpPr/>
          <p:nvPr/>
        </p:nvSpPr>
        <p:spPr>
          <a:xfrm>
            <a:off x="24384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87301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Post closing review</a:t>
            </a:r>
          </a:p>
          <a:p>
            <a:pPr lvl="1"/>
            <a:r>
              <a:rPr lang="en-US" dirty="0" smtClean="0"/>
              <a:t>Adherence to program guidelines</a:t>
            </a:r>
          </a:p>
          <a:p>
            <a:pPr lvl="1"/>
            <a:r>
              <a:rPr lang="en-US" dirty="0" smtClean="0"/>
              <a:t>Compliance with underwriting requirements</a:t>
            </a:r>
          </a:p>
          <a:p>
            <a:pPr lvl="1"/>
            <a:r>
              <a:rPr lang="en-US" dirty="0" smtClean="0"/>
              <a:t>Indicators of fraud</a:t>
            </a:r>
          </a:p>
          <a:p>
            <a:pPr lvl="1"/>
            <a:r>
              <a:rPr lang="en-US" dirty="0" smtClean="0"/>
              <a:t>Trends</a:t>
            </a:r>
          </a:p>
          <a:p>
            <a:r>
              <a:rPr lang="en-US" dirty="0" smtClean="0"/>
              <a:t>Loans selected</a:t>
            </a:r>
          </a:p>
          <a:p>
            <a:pPr lvl="1"/>
            <a:r>
              <a:rPr lang="en-US" dirty="0" smtClean="0"/>
              <a:t>New lender’s first three files</a:t>
            </a:r>
          </a:p>
          <a:p>
            <a:pPr lvl="1"/>
            <a:r>
              <a:rPr lang="en-US" dirty="0" smtClean="0"/>
              <a:t>Sample of loans annually</a:t>
            </a:r>
          </a:p>
          <a:p>
            <a:pPr lvl="1"/>
            <a:r>
              <a:rPr lang="en-US" dirty="0" smtClean="0"/>
              <a:t>Loans with early payment default</a:t>
            </a:r>
          </a:p>
        </p:txBody>
      </p:sp>
      <p:sp>
        <p:nvSpPr>
          <p:cNvPr id="5" name="Rectangle 4"/>
          <p:cNvSpPr/>
          <p:nvPr/>
        </p:nvSpPr>
        <p:spPr>
          <a:xfrm>
            <a:off x="-3" y="381000"/>
            <a:ext cx="4419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Quality Control</a:t>
            </a:r>
            <a:endParaRPr lang="en-US" sz="3200" dirty="0">
              <a:solidFill>
                <a:prstClr val="white"/>
              </a:solidFill>
            </a:endParaRPr>
          </a:p>
        </p:txBody>
      </p:sp>
      <p:sp>
        <p:nvSpPr>
          <p:cNvPr id="6" name="Rectangle 5"/>
          <p:cNvSpPr/>
          <p:nvPr/>
        </p:nvSpPr>
        <p:spPr>
          <a:xfrm>
            <a:off x="4270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9709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33800"/>
            <a:ext cx="7772400" cy="1470025"/>
          </a:xfrm>
        </p:spPr>
        <p:txBody>
          <a:bodyPr>
            <a:noAutofit/>
          </a:bodyPr>
          <a:lstStyle/>
          <a:p>
            <a:r>
              <a:rPr lang="en-US" sz="6000" dirty="0" smtClean="0">
                <a:solidFill>
                  <a:srgbClr val="778637"/>
                </a:solidFill>
              </a:rPr>
              <a:t>Community Fix Up Program</a:t>
            </a:r>
            <a:endParaRPr lang="en-US" sz="6000" dirty="0">
              <a:solidFill>
                <a:srgbClr val="778637"/>
              </a:solidFill>
            </a:endParaRPr>
          </a:p>
        </p:txBody>
      </p:sp>
      <p:pic>
        <p:nvPicPr>
          <p:cNvPr id="92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801" b="35233"/>
          <a:stretch/>
        </p:blipFill>
        <p:spPr bwMode="auto">
          <a:xfrm>
            <a:off x="0" y="0"/>
            <a:ext cx="9144000" cy="2983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5410200" cy="4221163"/>
          </a:xfrm>
        </p:spPr>
        <p:txBody>
          <a:bodyPr>
            <a:normAutofit/>
          </a:bodyPr>
          <a:lstStyle/>
          <a:p>
            <a:r>
              <a:rPr lang="en-US" sz="3600" dirty="0" smtClean="0"/>
              <a:t>Targets Fix Up loans to a specific community need</a:t>
            </a:r>
          </a:p>
          <a:p>
            <a:pPr lvl="1"/>
            <a:r>
              <a:rPr lang="en-US" sz="2800" dirty="0" smtClean="0"/>
              <a:t>Reduced </a:t>
            </a:r>
            <a:r>
              <a:rPr lang="en-US" sz="2800" dirty="0"/>
              <a:t>rate</a:t>
            </a:r>
          </a:p>
          <a:p>
            <a:pPr lvl="1"/>
            <a:r>
              <a:rPr lang="en-US" sz="2800" dirty="0" smtClean="0"/>
              <a:t>Rate write-down option</a:t>
            </a:r>
          </a:p>
          <a:p>
            <a:pPr lvl="1"/>
            <a:r>
              <a:rPr lang="en-US" sz="2800" dirty="0" smtClean="0"/>
              <a:t>Offering a value-added service</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2945" y="1752600"/>
            <a:ext cx="2593855" cy="3886200"/>
          </a:xfrm>
          <a:prstGeom prst="rect">
            <a:avLst/>
          </a:prstGeom>
          <a:ln>
            <a:noFill/>
          </a:ln>
          <a:effectLst/>
        </p:spPr>
      </p:pic>
      <p:sp>
        <p:nvSpPr>
          <p:cNvPr id="6" name="Rectangle 5"/>
          <p:cNvSpPr/>
          <p:nvPr/>
        </p:nvSpPr>
        <p:spPr>
          <a:xfrm>
            <a:off x="-3" y="381000"/>
            <a:ext cx="23622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Benefits</a:t>
            </a:r>
            <a:endParaRPr lang="en-US" sz="3200" dirty="0">
              <a:solidFill>
                <a:prstClr val="white"/>
              </a:solidFill>
            </a:endParaRPr>
          </a:p>
        </p:txBody>
      </p:sp>
      <p:sp>
        <p:nvSpPr>
          <p:cNvPr id="7" name="Rectangle 6"/>
          <p:cNvSpPr/>
          <p:nvPr/>
        </p:nvSpPr>
        <p:spPr>
          <a:xfrm>
            <a:off x="2365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86377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457200" y="1447800"/>
            <a:ext cx="7924800" cy="4525963"/>
          </a:xfrm>
        </p:spPr>
        <p:txBody>
          <a:bodyPr/>
          <a:lstStyle/>
          <a:p>
            <a:r>
              <a:rPr lang="en-US" sz="3200" dirty="0" smtClean="0"/>
              <a:t>St. Paul City Limits </a:t>
            </a:r>
          </a:p>
          <a:p>
            <a:r>
              <a:rPr lang="en-US" sz="3200" dirty="0" smtClean="0"/>
              <a:t>Using HRA funds for discount rate write-downs</a:t>
            </a:r>
          </a:p>
          <a:p>
            <a:pPr lvl="1"/>
            <a:r>
              <a:rPr lang="en-US" dirty="0" smtClean="0"/>
              <a:t>3% for households with incomes less than 60% AMI</a:t>
            </a:r>
          </a:p>
          <a:p>
            <a:pPr lvl="1"/>
            <a:r>
              <a:rPr lang="en-US" dirty="0" smtClean="0"/>
              <a:t>4% for households with incomes less than 80% AMI</a:t>
            </a:r>
          </a:p>
          <a:p>
            <a:r>
              <a:rPr lang="en-US" sz="3200" dirty="0" smtClean="0"/>
              <a:t>Community Partners</a:t>
            </a:r>
          </a:p>
          <a:p>
            <a:pPr lvl="1"/>
            <a:r>
              <a:rPr lang="en-US" dirty="0" smtClean="0"/>
              <a:t>Value added services: home energy audits</a:t>
            </a:r>
          </a:p>
          <a:p>
            <a:pPr lvl="1"/>
            <a:r>
              <a:rPr lang="en-US" dirty="0" smtClean="0"/>
              <a:t>Financing: matching loan programs</a:t>
            </a:r>
          </a:p>
        </p:txBody>
      </p:sp>
      <p:sp>
        <p:nvSpPr>
          <p:cNvPr id="4" name="Rectangle 3"/>
          <p:cNvSpPr/>
          <p:nvPr/>
        </p:nvSpPr>
        <p:spPr>
          <a:xfrm>
            <a:off x="-3" y="381000"/>
            <a:ext cx="23622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Example</a:t>
            </a:r>
            <a:endParaRPr lang="en-US" sz="3200" dirty="0">
              <a:solidFill>
                <a:prstClr val="white"/>
              </a:solidFill>
            </a:endParaRPr>
          </a:p>
        </p:txBody>
      </p:sp>
      <p:sp>
        <p:nvSpPr>
          <p:cNvPr id="7" name="Rectangle 6"/>
          <p:cNvSpPr/>
          <p:nvPr/>
        </p:nvSpPr>
        <p:spPr>
          <a:xfrm>
            <a:off x="236576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1656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Amy\AppData\Local\Microsoft\Windows\INetCache\IE\6DVOKOSL\MP900316779[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34" t="31058" b="26659"/>
          <a:stretch/>
        </p:blipFill>
        <p:spPr bwMode="auto">
          <a:xfrm>
            <a:off x="0" y="0"/>
            <a:ext cx="9144000" cy="2911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3559175"/>
            <a:ext cx="7772400" cy="1470025"/>
          </a:xfrm>
        </p:spPr>
        <p:txBody>
          <a:bodyPr>
            <a:noAutofit/>
          </a:bodyPr>
          <a:lstStyle/>
          <a:p>
            <a:r>
              <a:rPr lang="en-US" sz="6000" dirty="0" smtClean="0">
                <a:solidFill>
                  <a:srgbClr val="788637"/>
                </a:solidFill>
              </a:rPr>
              <a:t>Resources</a:t>
            </a:r>
            <a:endParaRPr lang="en-US" sz="6000" dirty="0">
              <a:solidFill>
                <a:srgbClr val="788637"/>
              </a:solidFill>
            </a:endParaRPr>
          </a:p>
        </p:txBody>
      </p:sp>
    </p:spTree>
    <p:extLst>
      <p:ext uri="{BB962C8B-B14F-4D97-AF65-F5344CB8AC3E}">
        <p14:creationId xmlns:p14="http://schemas.microsoft.com/office/powerpoint/2010/main" val="2160780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295400"/>
            <a:ext cx="6324600"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 y="381000"/>
            <a:ext cx="54864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www.mnhousing.gov</a:t>
            </a:r>
            <a:endParaRPr lang="en-US" sz="3200" dirty="0">
              <a:solidFill>
                <a:prstClr val="white"/>
              </a:solidFill>
            </a:endParaRPr>
          </a:p>
        </p:txBody>
      </p:sp>
      <p:sp>
        <p:nvSpPr>
          <p:cNvPr id="7" name="Rectangle 6"/>
          <p:cNvSpPr/>
          <p:nvPr/>
        </p:nvSpPr>
        <p:spPr>
          <a:xfrm>
            <a:off x="54864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71883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 y="381000"/>
            <a:ext cx="20574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err="1" smtClean="0">
                <a:solidFill>
                  <a:prstClr val="white"/>
                </a:solidFill>
              </a:rPr>
              <a:t>eNews</a:t>
            </a:r>
            <a:endParaRPr lang="en-US" sz="3200" dirty="0">
              <a:solidFill>
                <a:prstClr val="white"/>
              </a:solidFill>
            </a:endParaRPr>
          </a:p>
        </p:txBody>
      </p:sp>
      <p:sp>
        <p:nvSpPr>
          <p:cNvPr id="10" name="TextBox 9"/>
          <p:cNvSpPr txBox="1"/>
          <p:nvPr/>
        </p:nvSpPr>
        <p:spPr>
          <a:xfrm>
            <a:off x="343141" y="2576784"/>
            <a:ext cx="3428518" cy="1569660"/>
          </a:xfrm>
          <a:prstGeom prst="rect">
            <a:avLst/>
          </a:prstGeom>
          <a:noFill/>
        </p:spPr>
        <p:txBody>
          <a:bodyPr wrap="square" rtlCol="0">
            <a:spAutoFit/>
          </a:bodyPr>
          <a:lstStyle/>
          <a:p>
            <a:r>
              <a:rPr lang="en-US" sz="3200" b="1" dirty="0" smtClean="0">
                <a:solidFill>
                  <a:prstClr val="black"/>
                </a:solidFill>
              </a:rPr>
              <a:t>Don’t miss out </a:t>
            </a:r>
            <a:r>
              <a:rPr lang="en-US" sz="3200" dirty="0" smtClean="0">
                <a:solidFill>
                  <a:prstClr val="black"/>
                </a:solidFill>
              </a:rPr>
              <a:t/>
            </a:r>
            <a:br>
              <a:rPr lang="en-US" sz="3200" dirty="0" smtClean="0">
                <a:solidFill>
                  <a:prstClr val="black"/>
                </a:solidFill>
              </a:rPr>
            </a:br>
            <a:r>
              <a:rPr lang="en-US" sz="3200" dirty="0" smtClean="0">
                <a:solidFill>
                  <a:prstClr val="black"/>
                </a:solidFill>
              </a:rPr>
              <a:t>on important news and events!</a:t>
            </a:r>
            <a:endParaRPr lang="en-US" sz="3200" dirty="0">
              <a:solidFill>
                <a:prstClr val="black"/>
              </a:solidFill>
            </a:endParaRPr>
          </a:p>
        </p:txBody>
      </p:sp>
      <p:sp>
        <p:nvSpPr>
          <p:cNvPr id="12" name="Rectangle 11"/>
          <p:cNvSpPr/>
          <p:nvPr/>
        </p:nvSpPr>
        <p:spPr>
          <a:xfrm>
            <a:off x="20574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457" t="10556" r="11536" b="11945"/>
          <a:stretch/>
        </p:blipFill>
        <p:spPr>
          <a:xfrm>
            <a:off x="4572000" y="228600"/>
            <a:ext cx="4362450" cy="5608864"/>
          </a:xfrm>
          <a:prstGeom prst="rect">
            <a:avLst/>
          </a:prstGeom>
          <a:ln>
            <a:solidFill>
              <a:schemeClr val="tx1"/>
            </a:solidFill>
          </a:ln>
        </p:spPr>
      </p:pic>
    </p:spTree>
    <p:extLst>
      <p:ext uri="{BB962C8B-B14F-4D97-AF65-F5344CB8AC3E}">
        <p14:creationId xmlns:p14="http://schemas.microsoft.com/office/powerpoint/2010/main" val="3823708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52400" y="4669405"/>
            <a:ext cx="46482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90000"/>
              </a:lnSpc>
              <a:spcBef>
                <a:spcPct val="50000"/>
              </a:spcBef>
              <a:buFontTx/>
              <a:buNone/>
            </a:pPr>
            <a:r>
              <a:rPr lang="en-US" altLang="en-US" sz="2400" dirty="0" smtClean="0">
                <a:solidFill>
                  <a:prstClr val="black"/>
                </a:solidFill>
                <a:cs typeface="Arial" pitchFamily="34" charset="0"/>
              </a:rPr>
              <a:t>Our free materials make promoting Minnesota Housing programs easy!</a:t>
            </a:r>
          </a:p>
          <a:p>
            <a:pPr eaLnBrk="1" hangingPunct="1">
              <a:lnSpc>
                <a:spcPct val="90000"/>
              </a:lnSpc>
              <a:spcBef>
                <a:spcPct val="50000"/>
              </a:spcBef>
              <a:buFontTx/>
              <a:buNone/>
            </a:pPr>
            <a:r>
              <a:rPr lang="en-US" altLang="en-US" sz="2400" dirty="0" smtClean="0">
                <a:solidFill>
                  <a:prstClr val="black"/>
                </a:solidFill>
                <a:cs typeface="Arial" pitchFamily="34" charset="0"/>
              </a:rPr>
              <a:t>Visit the Marketing page to order.</a:t>
            </a:r>
            <a:endParaRPr lang="en-US" altLang="en-US" sz="2400" dirty="0">
              <a:solidFill>
                <a:prstClr val="black"/>
              </a:solidFill>
              <a:cs typeface="Arial" pitchFamily="34" charset="0"/>
            </a:endParaRPr>
          </a:p>
        </p:txBody>
      </p:sp>
      <p:sp>
        <p:nvSpPr>
          <p:cNvPr id="8" name="Rectangle 7"/>
          <p:cNvSpPr/>
          <p:nvPr/>
        </p:nvSpPr>
        <p:spPr>
          <a:xfrm>
            <a:off x="-3" y="381000"/>
            <a:ext cx="56388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Promotional Materials</a:t>
            </a:r>
            <a:endParaRPr lang="en-US" sz="3200" dirty="0">
              <a:solidFill>
                <a:prstClr val="white"/>
              </a:solidFill>
            </a:endParaRPr>
          </a:p>
        </p:txBody>
      </p:sp>
      <p:sp>
        <p:nvSpPr>
          <p:cNvPr id="10" name="Rectangle 9"/>
          <p:cNvSpPr/>
          <p:nvPr/>
        </p:nvSpPr>
        <p:spPr>
          <a:xfrm>
            <a:off x="56388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6098"/>
          <a:stretch/>
        </p:blipFill>
        <p:spPr>
          <a:xfrm rot="649641">
            <a:off x="6372963" y="985458"/>
            <a:ext cx="1907563" cy="434796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0000"/>
          <a:stretch/>
        </p:blipFill>
        <p:spPr>
          <a:xfrm rot="20744768">
            <a:off x="477171" y="1479863"/>
            <a:ext cx="1857242" cy="2870283"/>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636" y="1600200"/>
            <a:ext cx="3276364" cy="2184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7942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4600" y="1939925"/>
            <a:ext cx="6172200" cy="533400"/>
          </a:xfrm>
        </p:spPr>
        <p:txBody>
          <a:bodyPr>
            <a:normAutofit lnSpcReduction="10000"/>
          </a:bodyPr>
          <a:lstStyle/>
          <a:p>
            <a:pPr marL="0" indent="0">
              <a:buNone/>
            </a:pPr>
            <a:r>
              <a:rPr lang="en-US" altLang="en-US" b="1" dirty="0" smtClean="0"/>
              <a:t>facebook.com/</a:t>
            </a:r>
            <a:r>
              <a:rPr lang="en-US" altLang="en-US" b="1" dirty="0" err="1" smtClean="0"/>
              <a:t>minnesotahousing</a:t>
            </a:r>
            <a:endParaRPr lang="en-US" altLang="en-US" b="1" dirty="0" smtClean="0"/>
          </a:p>
          <a:p>
            <a:pPr marL="0" indent="0">
              <a:buNone/>
            </a:pPr>
            <a:endParaRPr lang="en-US" dirty="0"/>
          </a:p>
          <a:p>
            <a:pPr marL="0" indent="0">
              <a:buNone/>
            </a:pPr>
            <a:endParaRPr lang="en-US" dirty="0"/>
          </a:p>
        </p:txBody>
      </p:sp>
      <p:sp>
        <p:nvSpPr>
          <p:cNvPr id="7" name="Rectangle 6"/>
          <p:cNvSpPr/>
          <p:nvPr/>
        </p:nvSpPr>
        <p:spPr>
          <a:xfrm>
            <a:off x="-3" y="381000"/>
            <a:ext cx="33528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Social Media</a:t>
            </a:r>
            <a:endParaRPr lang="en-US" sz="3200" dirty="0">
              <a:solidFill>
                <a:prstClr val="white"/>
              </a:solidFill>
            </a:endParaRPr>
          </a:p>
        </p:txBody>
      </p:sp>
      <p:sp>
        <p:nvSpPr>
          <p:cNvPr id="9" name="Rectangle 8"/>
          <p:cNvSpPr/>
          <p:nvPr/>
        </p:nvSpPr>
        <p:spPr>
          <a:xfrm>
            <a:off x="32766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ontent Placeholder 2"/>
          <p:cNvSpPr txBox="1">
            <a:spLocks/>
          </p:cNvSpPr>
          <p:nvPr/>
        </p:nvSpPr>
        <p:spPr>
          <a:xfrm>
            <a:off x="2419600" y="3320390"/>
            <a:ext cx="6172200" cy="533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b="1" dirty="0" smtClean="0"/>
              <a:t>@</a:t>
            </a:r>
            <a:r>
              <a:rPr lang="en-US" altLang="en-US" b="1" dirty="0" err="1" smtClean="0"/>
              <a:t>mnhousing</a:t>
            </a:r>
            <a:endParaRPr lang="en-US" altLang="en-US" b="1" dirty="0" smtClean="0"/>
          </a:p>
          <a:p>
            <a:pPr marL="0" indent="0">
              <a:buFont typeface="Arial" pitchFamily="34" charset="0"/>
              <a:buNone/>
            </a:pPr>
            <a:endParaRPr lang="en-US" dirty="0" smtClean="0"/>
          </a:p>
          <a:p>
            <a:pPr marL="0" indent="0">
              <a:buFont typeface="Arial" pitchFamily="34" charset="0"/>
              <a:buNone/>
            </a:pPr>
            <a:endParaRPr lang="en-US" dirty="0"/>
          </a:p>
        </p:txBody>
      </p:sp>
      <p:grpSp>
        <p:nvGrpSpPr>
          <p:cNvPr id="12" name="Group 11"/>
          <p:cNvGrpSpPr/>
          <p:nvPr/>
        </p:nvGrpSpPr>
        <p:grpSpPr>
          <a:xfrm>
            <a:off x="1175402" y="4572000"/>
            <a:ext cx="1001985" cy="1001985"/>
            <a:chOff x="1175402" y="4572000"/>
            <a:chExt cx="1001985" cy="1001985"/>
          </a:xfrm>
        </p:grpSpPr>
        <p:sp>
          <p:nvSpPr>
            <p:cNvPr id="17" name="Oval 16"/>
            <p:cNvSpPr/>
            <p:nvPr/>
          </p:nvSpPr>
          <p:spPr>
            <a:xfrm>
              <a:off x="1175402" y="4572000"/>
              <a:ext cx="1001985" cy="1001985"/>
            </a:xfrm>
            <a:prstGeom prst="ellipse">
              <a:avLst/>
            </a:prstGeom>
            <a:solidFill>
              <a:srgbClr val="174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175" t="36673" r="36345" b="36355"/>
            <a:stretch/>
          </p:blipFill>
          <p:spPr>
            <a:xfrm>
              <a:off x="1353787" y="4762005"/>
              <a:ext cx="641268" cy="629392"/>
            </a:xfrm>
            <a:prstGeom prst="rect">
              <a:avLst/>
            </a:prstGeom>
          </p:spPr>
        </p:pic>
      </p:grpSp>
      <p:sp>
        <p:nvSpPr>
          <p:cNvPr id="20" name="Content Placeholder 2"/>
          <p:cNvSpPr txBox="1">
            <a:spLocks/>
          </p:cNvSpPr>
          <p:nvPr/>
        </p:nvSpPr>
        <p:spPr>
          <a:xfrm>
            <a:off x="2465518" y="4953000"/>
            <a:ext cx="6678482" cy="533400"/>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6000" b="1" dirty="0" smtClean="0"/>
              <a:t>linkedin.com/company/</a:t>
            </a:r>
            <a:r>
              <a:rPr lang="en-US" altLang="en-US" sz="6000" b="1" dirty="0" err="1" smtClean="0"/>
              <a:t>minnesota</a:t>
            </a:r>
            <a:r>
              <a:rPr lang="en-US" altLang="en-US" sz="6000" b="1" dirty="0" smtClean="0"/>
              <a:t>-housing-finance-agency</a:t>
            </a:r>
            <a:endParaRPr lang="en-US" sz="6000" dirty="0" smtClean="0"/>
          </a:p>
          <a:p>
            <a:pPr marL="0" indent="0">
              <a:buFont typeface="Arial" pitchFamily="34" charset="0"/>
              <a:buNone/>
            </a:pPr>
            <a:endParaRPr lang="en-US" dirty="0"/>
          </a:p>
        </p:txBody>
      </p:sp>
      <p:grpSp>
        <p:nvGrpSpPr>
          <p:cNvPr id="18" name="Group 17"/>
          <p:cNvGrpSpPr/>
          <p:nvPr/>
        </p:nvGrpSpPr>
        <p:grpSpPr>
          <a:xfrm>
            <a:off x="1175405" y="1676400"/>
            <a:ext cx="1001985" cy="1001985"/>
            <a:chOff x="1175405" y="1676400"/>
            <a:chExt cx="1001985" cy="1001985"/>
          </a:xfrm>
        </p:grpSpPr>
        <p:sp>
          <p:nvSpPr>
            <p:cNvPr id="2" name="Oval 1"/>
            <p:cNvSpPr/>
            <p:nvPr/>
          </p:nvSpPr>
          <p:spPr>
            <a:xfrm>
              <a:off x="1175405" y="1676400"/>
              <a:ext cx="1001985" cy="1001985"/>
            </a:xfrm>
            <a:prstGeom prst="ellipse">
              <a:avLst/>
            </a:prstGeom>
            <a:solidFill>
              <a:srgbClr val="648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068" y="1708564"/>
              <a:ext cx="965366" cy="965366"/>
            </a:xfrm>
            <a:prstGeom prst="rect">
              <a:avLst/>
            </a:prstGeom>
          </p:spPr>
        </p:pic>
      </p:grpSp>
      <p:pic>
        <p:nvPicPr>
          <p:cNvPr id="21" name="Picture 20"/>
          <p:cNvPicPr>
            <a:picLocks noChangeAspect="1"/>
          </p:cNvPicPr>
          <p:nvPr/>
        </p:nvPicPr>
        <p:blipFill>
          <a:blip r:embed="rId5">
            <a:duotone>
              <a:prstClr val="black"/>
              <a:srgbClr val="993311">
                <a:tint val="45000"/>
                <a:satMod val="400000"/>
              </a:srgbClr>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143000" y="3048000"/>
            <a:ext cx="1110590" cy="1110590"/>
          </a:xfrm>
          <a:prstGeom prst="rect">
            <a:avLst/>
          </a:prstGeom>
          <a:noFill/>
        </p:spPr>
      </p:pic>
    </p:spTree>
    <p:extLst>
      <p:ext uri="{BB962C8B-B14F-4D97-AF65-F5344CB8AC3E}">
        <p14:creationId xmlns:p14="http://schemas.microsoft.com/office/powerpoint/2010/main" val="2539059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
            <a:ext cx="3200400"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r>
              <a:rPr lang="en-US" sz="4400" dirty="0" smtClean="0">
                <a:solidFill>
                  <a:prstClr val="white"/>
                </a:solidFill>
              </a:rPr>
              <a:t>Contact Us!</a:t>
            </a:r>
            <a:endParaRPr lang="en-US" sz="3200" dirty="0">
              <a:solidFill>
                <a:prstClr val="white"/>
              </a:solidFill>
            </a:endParaRPr>
          </a:p>
        </p:txBody>
      </p:sp>
      <p:sp>
        <p:nvSpPr>
          <p:cNvPr id="6" name="Rectangle 5"/>
          <p:cNvSpPr/>
          <p:nvPr/>
        </p:nvSpPr>
        <p:spPr>
          <a:xfrm>
            <a:off x="31242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3371999" y="4546937"/>
            <a:ext cx="2286000" cy="438923"/>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SHANNON GERVING</a:t>
            </a:r>
            <a:endParaRPr lang="en-US" b="1" dirty="0">
              <a:solidFill>
                <a:prstClr val="white"/>
              </a:solidFill>
            </a:endParaRPr>
          </a:p>
        </p:txBody>
      </p:sp>
      <p:sp>
        <p:nvSpPr>
          <p:cNvPr id="8" name="TextBox 7"/>
          <p:cNvSpPr txBox="1"/>
          <p:nvPr/>
        </p:nvSpPr>
        <p:spPr>
          <a:xfrm>
            <a:off x="2838598" y="5105400"/>
            <a:ext cx="3352799" cy="1015663"/>
          </a:xfrm>
          <a:prstGeom prst="rect">
            <a:avLst/>
          </a:prstGeom>
          <a:noFill/>
        </p:spPr>
        <p:txBody>
          <a:bodyPr wrap="square" rtlCol="0">
            <a:spAutoFit/>
          </a:bodyPr>
          <a:lstStyle/>
          <a:p>
            <a:pPr algn="ctr"/>
            <a:r>
              <a:rPr lang="en-US" sz="2000" dirty="0" smtClean="0"/>
              <a:t>651.296.3724</a:t>
            </a:r>
          </a:p>
          <a:p>
            <a:pPr algn="ctr"/>
            <a:r>
              <a:rPr lang="en-US" altLang="en-US" sz="2000" dirty="0" smtClean="0">
                <a:solidFill>
                  <a:srgbClr val="000000"/>
                </a:solidFill>
                <a:cs typeface="Arial" pitchFamily="34" charset="0"/>
              </a:rPr>
              <a:t>shannon.gerving@state.mn.us</a:t>
            </a:r>
            <a:endParaRPr lang="en-US" altLang="en-US" sz="2000" dirty="0">
              <a:solidFill>
                <a:srgbClr val="000000"/>
              </a:solidFill>
              <a:cs typeface="Arial" pitchFamily="34" charset="0"/>
            </a:endParaRPr>
          </a:p>
          <a:p>
            <a:endParaRPr lang="en-US" sz="2000" dirty="0">
              <a:solidFill>
                <a:prstClr val="black"/>
              </a:solidFill>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371998" y="1521684"/>
            <a:ext cx="2286000" cy="302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75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86200" cy="4525963"/>
          </a:xfrm>
        </p:spPr>
        <p:txBody>
          <a:bodyPr>
            <a:noAutofit/>
          </a:bodyPr>
          <a:lstStyle/>
          <a:p>
            <a:r>
              <a:rPr lang="en-US" sz="2600" dirty="0" smtClean="0"/>
              <a:t>State’s housing finance agency</a:t>
            </a:r>
            <a:br>
              <a:rPr lang="en-US" sz="2600" dirty="0" smtClean="0"/>
            </a:br>
            <a:endParaRPr lang="en-US" sz="2600" dirty="0" smtClean="0"/>
          </a:p>
          <a:p>
            <a:r>
              <a:rPr lang="en-US" sz="2600" dirty="0" smtClean="0"/>
              <a:t>In 2016, invested $1.09 billion and served nearly 67,000  households</a:t>
            </a:r>
            <a:br>
              <a:rPr lang="en-US" sz="2600" dirty="0" smtClean="0"/>
            </a:br>
            <a:endParaRPr lang="en-US" sz="2600" dirty="0" smtClean="0"/>
          </a:p>
          <a:p>
            <a:r>
              <a:rPr lang="en-US" sz="2600" dirty="0" smtClean="0"/>
              <a:t>Single family lending products and multifamily financing </a:t>
            </a:r>
          </a:p>
          <a:p>
            <a:pPr lvl="1"/>
            <a:endParaRPr lang="en-US" sz="2000" dirty="0"/>
          </a:p>
        </p:txBody>
      </p:sp>
      <p:sp>
        <p:nvSpPr>
          <p:cNvPr id="6" name="Rectangle 5"/>
          <p:cNvSpPr/>
          <p:nvPr/>
        </p:nvSpPr>
        <p:spPr>
          <a:xfrm>
            <a:off x="-3" y="381000"/>
            <a:ext cx="64008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r>
              <a:rPr lang="en-US" sz="4400" dirty="0" smtClean="0">
                <a:solidFill>
                  <a:prstClr val="white"/>
                </a:solidFill>
              </a:rPr>
              <a:t>About Minnesota Housing</a:t>
            </a:r>
            <a:endParaRPr lang="en-US" sz="3200" dirty="0">
              <a:solidFill>
                <a:prstClr val="white"/>
              </a:solidFill>
            </a:endParaRPr>
          </a:p>
        </p:txBody>
      </p:sp>
      <p:sp>
        <p:nvSpPr>
          <p:cNvPr id="7" name="Rectangle 6"/>
          <p:cNvSpPr/>
          <p:nvPr/>
        </p:nvSpPr>
        <p:spPr>
          <a:xfrm>
            <a:off x="6345323"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947" y="1739901"/>
            <a:ext cx="3892826" cy="2984499"/>
          </a:xfrm>
          <a:prstGeom prst="rect">
            <a:avLst/>
          </a:prstGeom>
        </p:spPr>
      </p:pic>
    </p:spTree>
    <p:extLst>
      <p:ext uri="{BB962C8B-B14F-4D97-AF65-F5344CB8AC3E}">
        <p14:creationId xmlns:p14="http://schemas.microsoft.com/office/powerpoint/2010/main" val="887301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95601"/>
            <a:ext cx="7772400" cy="1470025"/>
          </a:xfrm>
        </p:spPr>
        <p:txBody>
          <a:bodyPr>
            <a:noAutofit/>
          </a:bodyPr>
          <a:lstStyle/>
          <a:p>
            <a:r>
              <a:rPr lang="en-US" sz="6000" dirty="0" smtClean="0">
                <a:solidFill>
                  <a:srgbClr val="778637"/>
                </a:solidFill>
              </a:rPr>
              <a:t>Fix Up Loan Program</a:t>
            </a:r>
            <a:endParaRPr lang="en-US" sz="6000" dirty="0">
              <a:solidFill>
                <a:srgbClr val="778637"/>
              </a:solidFill>
            </a:endParaRPr>
          </a:p>
        </p:txBody>
      </p:sp>
      <p:pic>
        <p:nvPicPr>
          <p:cNvPr id="9219" name="Picture 3" descr="C:\Users\aanderson\AppData\Local\Microsoft\Windows\Temporary Internet Files\Content.IE5\M2J5VBH1\MP900446488[1].jpg"/>
          <p:cNvPicPr>
            <a:picLocks noChangeAspect="1" noChangeArrowheads="1"/>
          </p:cNvPicPr>
          <p:nvPr/>
        </p:nvPicPr>
        <p:blipFill rotWithShape="1">
          <a:blip r:embed="rId3">
            <a:extLst>
              <a:ext uri="{28A0092B-C50C-407E-A947-70E740481C1C}">
                <a14:useLocalDpi xmlns:a14="http://schemas.microsoft.com/office/drawing/2010/main" val="0"/>
              </a:ext>
            </a:extLst>
          </a:blip>
          <a:srcRect t="11637" b="51897"/>
          <a:stretch/>
        </p:blipFill>
        <p:spPr bwMode="auto">
          <a:xfrm>
            <a:off x="0" y="23649"/>
            <a:ext cx="9144000" cy="2222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7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0"/>
            <a:ext cx="3733800" cy="4525963"/>
          </a:xfrm>
        </p:spPr>
        <p:txBody>
          <a:bodyPr/>
          <a:lstStyle/>
          <a:p>
            <a:r>
              <a:rPr lang="en-US" sz="3200" b="1" dirty="0"/>
              <a:t>Enables</a:t>
            </a:r>
            <a:r>
              <a:rPr lang="en-US" sz="3200" dirty="0"/>
              <a:t> and </a:t>
            </a:r>
            <a:r>
              <a:rPr lang="en-US" sz="3200" b="1" dirty="0" smtClean="0"/>
              <a:t>motivates </a:t>
            </a:r>
            <a:endParaRPr lang="en-US" sz="3200" b="1" dirty="0"/>
          </a:p>
          <a:p>
            <a:r>
              <a:rPr lang="en-US" sz="3200" dirty="0"/>
              <a:t>Self-supported</a:t>
            </a:r>
          </a:p>
          <a:p>
            <a:r>
              <a:rPr lang="en-US" sz="3200" dirty="0"/>
              <a:t>Wide variety of lender partners</a:t>
            </a:r>
          </a:p>
          <a:p>
            <a:r>
              <a:rPr lang="en-US" sz="3200" dirty="0" smtClean="0"/>
              <a:t>Fills </a:t>
            </a:r>
            <a:r>
              <a:rPr lang="en-US" sz="3200" dirty="0"/>
              <a:t>a lending gap</a:t>
            </a:r>
          </a:p>
          <a:p>
            <a:pPr marL="0" indent="0">
              <a:buNone/>
            </a:pPr>
            <a:endParaRPr lang="en-US" dirty="0"/>
          </a:p>
        </p:txBody>
      </p:sp>
      <p:sp>
        <p:nvSpPr>
          <p:cNvPr id="7" name="Rectangle 6"/>
          <p:cNvSpPr/>
          <p:nvPr/>
        </p:nvSpPr>
        <p:spPr>
          <a:xfrm>
            <a:off x="-3" y="381000"/>
            <a:ext cx="3048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Benefits</a:t>
            </a:r>
            <a:endParaRPr lang="en-US" sz="3200" dirty="0">
              <a:solidFill>
                <a:prstClr val="white"/>
              </a:solidFill>
            </a:endParaRPr>
          </a:p>
        </p:txBody>
      </p:sp>
      <p:sp>
        <p:nvSpPr>
          <p:cNvPr id="8" name="Rectangle 7"/>
          <p:cNvSpPr/>
          <p:nvPr/>
        </p:nvSpPr>
        <p:spPr>
          <a:xfrm>
            <a:off x="29354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22676"/>
          <a:stretch/>
        </p:blipFill>
        <p:spPr>
          <a:xfrm>
            <a:off x="4495800" y="1584960"/>
            <a:ext cx="4173107" cy="3596640"/>
          </a:xfrm>
          <a:prstGeom prst="rect">
            <a:avLst/>
          </a:prstGeom>
        </p:spPr>
      </p:pic>
    </p:spTree>
    <p:extLst>
      <p:ext uri="{BB962C8B-B14F-4D97-AF65-F5344CB8AC3E}">
        <p14:creationId xmlns:p14="http://schemas.microsoft.com/office/powerpoint/2010/main" val="1365784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 y="381000"/>
            <a:ext cx="4800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Fix Up Loan Types</a:t>
            </a:r>
            <a:endParaRPr lang="en-US" sz="3200" dirty="0">
              <a:solidFill>
                <a:prstClr val="white"/>
              </a:solidFill>
            </a:endParaRPr>
          </a:p>
        </p:txBody>
      </p:sp>
      <p:sp>
        <p:nvSpPr>
          <p:cNvPr id="22" name="Rectangle 21"/>
          <p:cNvSpPr/>
          <p:nvPr/>
        </p:nvSpPr>
        <p:spPr>
          <a:xfrm>
            <a:off x="4688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3"/>
          <p:cNvGrpSpPr/>
          <p:nvPr/>
        </p:nvGrpSpPr>
        <p:grpSpPr>
          <a:xfrm>
            <a:off x="2362200" y="1676400"/>
            <a:ext cx="4419600" cy="3774440"/>
            <a:chOff x="1905000" y="1676400"/>
            <a:chExt cx="4419600" cy="3774440"/>
          </a:xfrm>
        </p:grpSpPr>
        <p:sp>
          <p:nvSpPr>
            <p:cNvPr id="23" name="Rectangle 22"/>
            <p:cNvSpPr/>
            <p:nvPr/>
          </p:nvSpPr>
          <p:spPr>
            <a:xfrm>
              <a:off x="1905000" y="1676400"/>
              <a:ext cx="4419600" cy="934635"/>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Fix Up Loan Program</a:t>
              </a:r>
            </a:p>
          </p:txBody>
        </p:sp>
        <p:sp>
          <p:nvSpPr>
            <p:cNvPr id="24" name="Rectangle 23"/>
            <p:cNvSpPr/>
            <p:nvPr/>
          </p:nvSpPr>
          <p:spPr>
            <a:xfrm>
              <a:off x="1905000" y="2611035"/>
              <a:ext cx="4419600" cy="2839805"/>
            </a:xfrm>
            <a:prstGeom prst="rect">
              <a:avLst/>
            </a:prstGeom>
            <a:solidFill>
              <a:schemeClr val="bg1"/>
            </a:solidFill>
            <a:ln w="12700">
              <a:solidFill>
                <a:srgbClr val="788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Unsecured Loan</a:t>
              </a:r>
            </a:p>
            <a:p>
              <a:pPr algn="ctr"/>
              <a:endParaRPr lang="en-US" sz="1600" dirty="0" smtClean="0">
                <a:solidFill>
                  <a:schemeClr val="tx1"/>
                </a:solidFill>
              </a:endParaRPr>
            </a:p>
            <a:p>
              <a:pPr algn="ctr"/>
              <a:r>
                <a:rPr lang="en-US" sz="2400" dirty="0" smtClean="0">
                  <a:solidFill>
                    <a:schemeClr val="tx1"/>
                  </a:solidFill>
                </a:rPr>
                <a:t>Secured Loan</a:t>
              </a:r>
            </a:p>
            <a:p>
              <a:pPr algn="ctr"/>
              <a:endParaRPr lang="en-US" sz="1600" dirty="0" smtClean="0">
                <a:solidFill>
                  <a:schemeClr val="tx1"/>
                </a:solidFill>
              </a:endParaRPr>
            </a:p>
            <a:p>
              <a:pPr algn="ctr"/>
              <a:r>
                <a:rPr lang="en-US" sz="2400" dirty="0">
                  <a:solidFill>
                    <a:schemeClr val="tx1"/>
                  </a:solidFill>
                </a:rPr>
                <a:t>Unsecured Energy </a:t>
              </a:r>
              <a:r>
                <a:rPr lang="en-US" sz="2400" dirty="0" smtClean="0">
                  <a:solidFill>
                    <a:schemeClr val="tx1"/>
                  </a:solidFill>
                </a:rPr>
                <a:t>Loan*</a:t>
              </a:r>
              <a:endParaRPr lang="en-US" sz="2400" dirty="0">
                <a:solidFill>
                  <a:schemeClr val="tx1"/>
                </a:solidFill>
              </a:endParaRPr>
            </a:p>
            <a:p>
              <a:pPr algn="ctr"/>
              <a:endParaRPr lang="en-US" sz="1600" dirty="0">
                <a:solidFill>
                  <a:schemeClr val="tx1"/>
                </a:solidFill>
              </a:endParaRPr>
            </a:p>
            <a:p>
              <a:pPr algn="ctr"/>
              <a:r>
                <a:rPr lang="en-US" sz="2300" dirty="0">
                  <a:solidFill>
                    <a:schemeClr val="tx1"/>
                  </a:solidFill>
                </a:rPr>
                <a:t>Secured </a:t>
              </a:r>
              <a:r>
                <a:rPr lang="en-US" sz="2300" dirty="0" smtClean="0">
                  <a:solidFill>
                    <a:schemeClr val="tx1"/>
                  </a:solidFill>
                </a:rPr>
                <a:t>Energy/Accessibility Loan*</a:t>
              </a:r>
            </a:p>
            <a:p>
              <a:pPr algn="ctr"/>
              <a:endParaRPr lang="en-US" sz="1100" dirty="0" smtClean="0">
                <a:solidFill>
                  <a:srgbClr val="C00000"/>
                </a:solidFill>
              </a:endParaRPr>
            </a:p>
            <a:p>
              <a:pPr algn="ctr"/>
              <a:r>
                <a:rPr lang="en-US" dirty="0" smtClean="0">
                  <a:solidFill>
                    <a:srgbClr val="C00000"/>
                  </a:solidFill>
                </a:rPr>
                <a:t>*No income limit</a:t>
              </a:r>
              <a:endParaRPr lang="en-US" dirty="0">
                <a:solidFill>
                  <a:srgbClr val="C00000"/>
                </a:solidFill>
              </a:endParaRPr>
            </a:p>
          </p:txBody>
        </p:sp>
      </p:grpSp>
    </p:spTree>
    <p:extLst>
      <p:ext uri="{BB962C8B-B14F-4D97-AF65-F5344CB8AC3E}">
        <p14:creationId xmlns:p14="http://schemas.microsoft.com/office/powerpoint/2010/main" val="2947967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864423"/>
            <a:ext cx="5880841" cy="307777"/>
          </a:xfrm>
          <a:prstGeom prst="rect">
            <a:avLst/>
          </a:prstGeom>
          <a:noFill/>
        </p:spPr>
        <p:txBody>
          <a:bodyPr wrap="none" rtlCol="0">
            <a:spAutoFit/>
          </a:bodyPr>
          <a:lstStyle/>
          <a:p>
            <a:r>
              <a:rPr lang="en-US" sz="1400" dirty="0" smtClean="0"/>
              <a:t>*Rate reduced to 6.49% if borrower signs up for auto-draft payments at closing</a:t>
            </a:r>
            <a:endParaRPr lang="en-US" sz="1400" dirty="0"/>
          </a:p>
        </p:txBody>
      </p:sp>
      <p:graphicFrame>
        <p:nvGraphicFramePr>
          <p:cNvPr id="6" name="Content Placeholder 3"/>
          <p:cNvGraphicFramePr>
            <a:graphicFrameLocks/>
          </p:cNvGraphicFramePr>
          <p:nvPr>
            <p:extLst>
              <p:ext uri="{D42A27DB-BD31-4B8C-83A1-F6EECF244321}">
                <p14:modId xmlns:p14="http://schemas.microsoft.com/office/powerpoint/2010/main" val="1285843445"/>
              </p:ext>
            </p:extLst>
          </p:nvPr>
        </p:nvGraphicFramePr>
        <p:xfrm>
          <a:off x="381000" y="1371600"/>
          <a:ext cx="8458200" cy="4289975"/>
        </p:xfrm>
        <a:graphic>
          <a:graphicData uri="http://schemas.openxmlformats.org/drawingml/2006/table">
            <a:tbl>
              <a:tblPr firstRow="1" bandRow="1">
                <a:tableStyleId>{EB344D84-9AFB-497E-A393-DC336BA19D2E}</a:tableStyleId>
              </a:tblPr>
              <a:tblGrid>
                <a:gridCol w="1449977"/>
                <a:gridCol w="1127760"/>
                <a:gridCol w="1878734"/>
                <a:gridCol w="909484"/>
                <a:gridCol w="1091381"/>
                <a:gridCol w="1182329"/>
                <a:gridCol w="818535"/>
              </a:tblGrid>
              <a:tr h="1232584">
                <a:tc>
                  <a:txBody>
                    <a:bodyPr/>
                    <a:lstStyle/>
                    <a:p>
                      <a:r>
                        <a:rPr lang="en-US" sz="2000" dirty="0" smtClean="0"/>
                        <a:t>Loan Type</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t>Max Loan Amount</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t>Max/Min</a:t>
                      </a:r>
                      <a:r>
                        <a:rPr lang="en-US" sz="2000" baseline="0" dirty="0" smtClean="0"/>
                        <a:t> </a:t>
                      </a:r>
                      <a:r>
                        <a:rPr lang="en-US" sz="2000" dirty="0" smtClean="0"/>
                        <a:t>Repayment Term</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t>Min Credit Score</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solidFill>
                            <a:schemeClr val="bg1"/>
                          </a:solidFill>
                        </a:rPr>
                        <a:t>Interest</a:t>
                      </a:r>
                      <a:r>
                        <a:rPr lang="en-US" sz="2000" baseline="0" dirty="0" smtClean="0">
                          <a:solidFill>
                            <a:schemeClr val="bg1"/>
                          </a:solidFill>
                        </a:rPr>
                        <a:t> Rate</a:t>
                      </a:r>
                      <a:endParaRPr lang="en-US" sz="2000" dirty="0">
                        <a:solidFill>
                          <a:srgbClr val="FF0000"/>
                        </a:solidFill>
                      </a:endParaRP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t>Income Limit</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c>
                  <a:txBody>
                    <a:bodyPr/>
                    <a:lstStyle/>
                    <a:p>
                      <a:r>
                        <a:rPr lang="en-US" sz="2000" dirty="0" smtClean="0"/>
                        <a:t>Max</a:t>
                      </a:r>
                      <a:r>
                        <a:rPr lang="en-US" sz="2000" baseline="0" dirty="0" smtClean="0"/>
                        <a:t> LTV</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88637"/>
                    </a:solidFill>
                  </a:tcPr>
                </a:tc>
              </a:tr>
              <a:tr h="652684">
                <a:tc>
                  <a:txBody>
                    <a:bodyPr/>
                    <a:lstStyle/>
                    <a:p>
                      <a:r>
                        <a:rPr lang="en-US" sz="2000" dirty="0" smtClean="0"/>
                        <a:t>Unsecured</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$15,000</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10 years/3</a:t>
                      </a:r>
                      <a:r>
                        <a:rPr lang="en-US" sz="2000" baseline="0" dirty="0" smtClean="0"/>
                        <a:t> years</a:t>
                      </a:r>
                      <a:endParaRPr lang="en-US" sz="2000" dirty="0" smtClean="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680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6.99%*</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$104,000</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n/a</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52684">
                <a:tc>
                  <a:txBody>
                    <a:bodyPr/>
                    <a:lstStyle/>
                    <a:p>
                      <a:r>
                        <a:rPr lang="en-US" sz="2000" dirty="0" smtClean="0"/>
                        <a:t>Unsecured Energy</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$15,000</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10 years/3 years</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680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4.99%</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n/a</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n/a</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52684">
                <a:tc>
                  <a:txBody>
                    <a:bodyPr/>
                    <a:lstStyle/>
                    <a:p>
                      <a:r>
                        <a:rPr lang="en-US" sz="2000" dirty="0" smtClean="0"/>
                        <a:t>Secured</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$50,000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20 years/1</a:t>
                      </a:r>
                      <a:r>
                        <a:rPr lang="en-US" sz="2000" baseline="0" dirty="0" smtClean="0"/>
                        <a:t> year</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620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5.99%</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$104,000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110%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50983">
                <a:tc>
                  <a:txBody>
                    <a:bodyPr/>
                    <a:lstStyle/>
                    <a:p>
                      <a:r>
                        <a:rPr lang="en-US" sz="2000" dirty="0" smtClean="0"/>
                        <a:t>Secured Energy/</a:t>
                      </a:r>
                      <a:br>
                        <a:rPr lang="en-US" sz="2000" dirty="0" smtClean="0"/>
                      </a:br>
                      <a:r>
                        <a:rPr lang="en-US" sz="2000" dirty="0" smtClean="0"/>
                        <a:t>Accessibility </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$15,000</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20 years/1 year</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620</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4.99%</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n/a</a:t>
                      </a:r>
                      <a:endParaRPr lang="en-US" sz="2000" dirty="0"/>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110%</a:t>
                      </a:r>
                    </a:p>
                  </a:txBody>
                  <a:tcPr marL="86627" marR="866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Rectangle 7"/>
          <p:cNvSpPr/>
          <p:nvPr/>
        </p:nvSpPr>
        <p:spPr>
          <a:xfrm>
            <a:off x="-3" y="381000"/>
            <a:ext cx="36576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Comparison</a:t>
            </a:r>
            <a:endParaRPr lang="en-US" sz="3200" dirty="0">
              <a:solidFill>
                <a:prstClr val="white"/>
              </a:solidFill>
            </a:endParaRPr>
          </a:p>
        </p:txBody>
      </p:sp>
      <p:sp>
        <p:nvSpPr>
          <p:cNvPr id="9" name="Rectangle 8"/>
          <p:cNvSpPr/>
          <p:nvPr/>
        </p:nvSpPr>
        <p:spPr>
          <a:xfrm>
            <a:off x="3545081"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07969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457200" y="2408237"/>
            <a:ext cx="4038600" cy="3840163"/>
          </a:xfrm>
        </p:spPr>
        <p:txBody>
          <a:bodyPr numCol="1">
            <a:normAutofit/>
          </a:bodyPr>
          <a:lstStyle/>
          <a:p>
            <a:pPr>
              <a:spcBef>
                <a:spcPts val="1200"/>
              </a:spcBef>
              <a:buFont typeface="Wingdings" panose="05000000000000000000" pitchFamily="2" charset="2"/>
              <a:buChar char="§"/>
            </a:pPr>
            <a:r>
              <a:rPr lang="en-US" altLang="en-US" sz="2400" dirty="0" smtClean="0"/>
              <a:t>Basic and permanent residential repairs, remodeling and energy conservation</a:t>
            </a:r>
          </a:p>
          <a:p>
            <a:pPr>
              <a:spcBef>
                <a:spcPts val="1200"/>
              </a:spcBef>
              <a:buFont typeface="Wingdings" panose="05000000000000000000" pitchFamily="2" charset="2"/>
              <a:buChar char="§"/>
            </a:pPr>
            <a:r>
              <a:rPr lang="en-US" altLang="en-US" sz="2400" dirty="0" smtClean="0"/>
              <a:t>Basic garage</a:t>
            </a:r>
          </a:p>
          <a:p>
            <a:pPr>
              <a:spcBef>
                <a:spcPts val="1200"/>
              </a:spcBef>
              <a:buFont typeface="Wingdings" panose="05000000000000000000" pitchFamily="2" charset="2"/>
              <a:buChar char="§"/>
            </a:pPr>
            <a:r>
              <a:rPr lang="en-US" altLang="en-US" sz="2400" dirty="0" smtClean="0"/>
              <a:t>Accessibility improvements</a:t>
            </a:r>
          </a:p>
          <a:p>
            <a:pPr>
              <a:spcBef>
                <a:spcPts val="1200"/>
              </a:spcBef>
              <a:buFont typeface="Wingdings" panose="05000000000000000000" pitchFamily="2" charset="2"/>
              <a:buChar char="§"/>
            </a:pPr>
            <a:r>
              <a:rPr lang="en-US" altLang="en-US" sz="2400" dirty="0"/>
              <a:t>Work that’s already started or completed</a:t>
            </a:r>
          </a:p>
          <a:p>
            <a:pPr>
              <a:spcBef>
                <a:spcPts val="1200"/>
              </a:spcBef>
            </a:pPr>
            <a:endParaRPr lang="en-US" altLang="en-US" dirty="0" smtClean="0"/>
          </a:p>
          <a:p>
            <a:pPr marL="0" indent="0">
              <a:lnSpc>
                <a:spcPct val="120000"/>
              </a:lnSpc>
              <a:spcBef>
                <a:spcPct val="75000"/>
              </a:spcBef>
              <a:buNone/>
            </a:pPr>
            <a:endParaRPr lang="en-US" altLang="en-US" b="1" dirty="0" smtClean="0"/>
          </a:p>
          <a:p>
            <a:pPr marL="0" indent="0">
              <a:buNone/>
            </a:pPr>
            <a:endParaRPr lang="en-US" dirty="0"/>
          </a:p>
        </p:txBody>
      </p:sp>
      <p:sp>
        <p:nvSpPr>
          <p:cNvPr id="7" name="Content Placeholder 6"/>
          <p:cNvSpPr>
            <a:spLocks noGrp="1"/>
          </p:cNvSpPr>
          <p:nvPr>
            <p:ph sz="half" idx="2"/>
          </p:nvPr>
        </p:nvSpPr>
        <p:spPr/>
        <p:txBody>
          <a:bodyPr>
            <a:normAutofit/>
          </a:bodyPr>
          <a:lstStyle/>
          <a:p>
            <a:pPr>
              <a:spcBef>
                <a:spcPts val="1200"/>
              </a:spcBef>
              <a:buFont typeface="Wingdings" panose="05000000000000000000" pitchFamily="2" charset="2"/>
              <a:buChar char="§"/>
            </a:pPr>
            <a:r>
              <a:rPr lang="en-US" altLang="en-US" sz="2400" dirty="0" smtClean="0"/>
              <a:t>Personal </a:t>
            </a:r>
            <a:r>
              <a:rPr lang="en-US" altLang="en-US" sz="2400" dirty="0"/>
              <a:t>property items such as appliances</a:t>
            </a:r>
          </a:p>
          <a:p>
            <a:pPr>
              <a:spcBef>
                <a:spcPts val="1200"/>
              </a:spcBef>
              <a:buFont typeface="Wingdings" panose="05000000000000000000" pitchFamily="2" charset="2"/>
              <a:buChar char="§"/>
            </a:pPr>
            <a:r>
              <a:rPr lang="en-US" altLang="en-US" sz="2400" dirty="0"/>
              <a:t>Outbuildings, gazebos, pools, saunas, hot tubs</a:t>
            </a:r>
          </a:p>
          <a:p>
            <a:pPr>
              <a:spcBef>
                <a:spcPts val="1200"/>
              </a:spcBef>
              <a:buFont typeface="Wingdings" panose="05000000000000000000" pitchFamily="2" charset="2"/>
              <a:buChar char="§"/>
            </a:pPr>
            <a:r>
              <a:rPr lang="en-US" altLang="en-US" sz="2400" dirty="0"/>
              <a:t>Garage space </a:t>
            </a:r>
            <a:r>
              <a:rPr lang="en-US" altLang="en-US" sz="2400" dirty="0" smtClean="0"/>
              <a:t>greater than 800 </a:t>
            </a:r>
            <a:r>
              <a:rPr lang="en-US" altLang="en-US" sz="2400" dirty="0"/>
              <a:t>square feet per property</a:t>
            </a:r>
          </a:p>
          <a:p>
            <a:endParaRPr lang="en-US" sz="2600" dirty="0"/>
          </a:p>
        </p:txBody>
      </p:sp>
      <p:sp>
        <p:nvSpPr>
          <p:cNvPr id="8" name="Rectangle 7"/>
          <p:cNvSpPr/>
          <p:nvPr/>
        </p:nvSpPr>
        <p:spPr>
          <a:xfrm>
            <a:off x="-3" y="381000"/>
            <a:ext cx="3810003" cy="6858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5425" lvl="1" algn="ctr"/>
            <a:r>
              <a:rPr lang="en-US" sz="4400" dirty="0" smtClean="0">
                <a:solidFill>
                  <a:prstClr val="white"/>
                </a:solidFill>
              </a:rPr>
              <a:t>Improvements</a:t>
            </a:r>
            <a:endParaRPr lang="en-US" sz="3200" dirty="0">
              <a:solidFill>
                <a:prstClr val="white"/>
              </a:solidFill>
            </a:endParaRPr>
          </a:p>
        </p:txBody>
      </p:sp>
      <p:grpSp>
        <p:nvGrpSpPr>
          <p:cNvPr id="10" name="Group 9"/>
          <p:cNvGrpSpPr/>
          <p:nvPr/>
        </p:nvGrpSpPr>
        <p:grpSpPr>
          <a:xfrm>
            <a:off x="609600" y="1371600"/>
            <a:ext cx="3429000" cy="914400"/>
            <a:chOff x="188025" y="1371600"/>
            <a:chExt cx="2590800" cy="914400"/>
          </a:xfrm>
          <a:solidFill>
            <a:srgbClr val="788637"/>
          </a:solidFill>
        </p:grpSpPr>
        <p:sp>
          <p:nvSpPr>
            <p:cNvPr id="11" name="Rectangle 10"/>
            <p:cNvSpPr/>
            <p:nvPr/>
          </p:nvSpPr>
          <p:spPr>
            <a:xfrm>
              <a:off x="188025" y="1371600"/>
              <a:ext cx="25908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ELIGIBLE</a:t>
              </a:r>
              <a:endParaRPr lang="en-US" sz="2400" b="1" dirty="0">
                <a:solidFill>
                  <a:prstClr val="white"/>
                </a:solidFill>
              </a:endParaRPr>
            </a:p>
          </p:txBody>
        </p:sp>
        <p:sp>
          <p:nvSpPr>
            <p:cNvPr id="12" name="Isosceles Triangle 11"/>
            <p:cNvSpPr/>
            <p:nvPr/>
          </p:nvSpPr>
          <p:spPr>
            <a:xfrm flipV="1">
              <a:off x="1295400" y="1981200"/>
              <a:ext cx="381000"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4953000" y="4800600"/>
            <a:ext cx="3429000" cy="990600"/>
            <a:chOff x="4800600" y="4572000"/>
            <a:chExt cx="3429000" cy="990600"/>
          </a:xfrm>
          <a:solidFill>
            <a:srgbClr val="788637"/>
          </a:solidFill>
        </p:grpSpPr>
        <p:sp>
          <p:nvSpPr>
            <p:cNvPr id="14" name="Rectangle 13"/>
            <p:cNvSpPr/>
            <p:nvPr/>
          </p:nvSpPr>
          <p:spPr>
            <a:xfrm>
              <a:off x="4800600" y="4876800"/>
              <a:ext cx="3429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rPr>
                <a:t>INELIGIBLE</a:t>
              </a:r>
              <a:endParaRPr lang="en-US" sz="2400" b="1" dirty="0">
                <a:solidFill>
                  <a:prstClr val="white"/>
                </a:solidFill>
              </a:endParaRPr>
            </a:p>
          </p:txBody>
        </p:sp>
        <p:sp>
          <p:nvSpPr>
            <p:cNvPr id="15" name="Isosceles Triangle 14"/>
            <p:cNvSpPr/>
            <p:nvPr/>
          </p:nvSpPr>
          <p:spPr>
            <a:xfrm>
              <a:off x="6266243" y="4572000"/>
              <a:ext cx="504265" cy="3048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Rectangle 15"/>
          <p:cNvSpPr/>
          <p:nvPr/>
        </p:nvSpPr>
        <p:spPr>
          <a:xfrm>
            <a:off x="3810000" y="381000"/>
            <a:ext cx="225037" cy="685800"/>
          </a:xfrm>
          <a:prstGeom prst="rect">
            <a:avLst/>
          </a:prstGeom>
          <a:solidFill>
            <a:srgbClr val="788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354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theme/theme1.xml><?xml version="1.0" encoding="utf-8"?>
<a:theme xmlns:a="http://schemas.openxmlformats.org/drawingml/2006/main" name="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Minnesota Housing">
      <a:dk1>
        <a:sysClr val="windowText" lastClr="000000"/>
      </a:dk1>
      <a:lt1>
        <a:sysClr val="window" lastClr="FFFFFF"/>
      </a:lt1>
      <a:dk2>
        <a:srgbClr val="1F497D"/>
      </a:dk2>
      <a:lt2>
        <a:srgbClr val="EEECE1"/>
      </a:lt2>
      <a:accent1>
        <a:srgbClr val="778811"/>
      </a:accent1>
      <a:accent2>
        <a:srgbClr val="648B8A"/>
      </a:accent2>
      <a:accent3>
        <a:srgbClr val="993311"/>
      </a:accent3>
      <a:accent4>
        <a:srgbClr val="AA7700"/>
      </a:accent4>
      <a:accent5>
        <a:srgbClr val="EE3524"/>
      </a:accent5>
      <a:accent6>
        <a:srgbClr val="7E808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10262</TotalTime>
  <Words>2088</Words>
  <Application>Microsoft Office PowerPoint</Application>
  <PresentationFormat>On-screen Show (4:3)</PresentationFormat>
  <Paragraphs>457</Paragraphs>
  <Slides>39</Slides>
  <Notes>35</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Powerpoint Template</vt:lpstr>
      <vt:lpstr>Custom Design</vt:lpstr>
      <vt:lpstr>PowerPoint Presentation</vt:lpstr>
      <vt:lpstr>PowerPoint Presentation</vt:lpstr>
      <vt:lpstr>PowerPoint Presentation</vt:lpstr>
      <vt:lpstr>PowerPoint Presentation</vt:lpstr>
      <vt:lpstr>Fix Up Loan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Fix Up Program</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vector>
  </TitlesOfParts>
  <Company>Minnesota Housing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Anderson, Amy</dc:creator>
  <cp:lastModifiedBy>Gerving, Shannon</cp:lastModifiedBy>
  <cp:revision>297</cp:revision>
  <cp:lastPrinted>2016-12-12T16:13:48Z</cp:lastPrinted>
  <dcterms:created xsi:type="dcterms:W3CDTF">2013-08-22T21:34:05Z</dcterms:created>
  <dcterms:modified xsi:type="dcterms:W3CDTF">2017-08-09T16:18:15Z</dcterms:modified>
</cp:coreProperties>
</file>