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drawingml.diagramColors+xml" PartName="/ppt/diagrams/colors1.xml"/>
  <Override ContentType="application/vnd.openxmlformats-officedocument.drawingml.diagramData+xml" PartName="/ppt/diagrams/data1.xml"/>
  <Override ContentType="application/vnd.ms-office.drawingml.diagramDrawing+xml" PartName="/ppt/diagrams/drawing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2"></Relationship><Relationship Target="docProps/app.xml" Type="http://schemas.openxmlformats.org/officeDocument/2006/relationships/extended-properties" Id="rId3"></Relationship><Relationship Target="docProps/custom.xml" Type="http://schemas.openxmlformats.org/officeDocument/2006/relationships/custom-properties" Id="rId4"></Relationship><Relationship Target="docProps/thumbnail.jpeg" Type="http://schemas.openxmlformats.org/package/2006/relationships/metadata/thumbnail" Id="rId5"></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6"/>
  </p:notesMasterIdLst>
  <p:handoutMasterIdLst>
    <p:handoutMasterId r:id="rId27"/>
  </p:handoutMasterIdLst>
  <p:sldIdLst>
    <p:sldId id="256" r:id="rId3"/>
    <p:sldId id="257" r:id="rId4"/>
    <p:sldId id="265" r:id="rId5"/>
    <p:sldId id="267" r:id="rId6"/>
    <p:sldId id="283" r:id="rId7"/>
    <p:sldId id="287" r:id="rId8"/>
    <p:sldId id="274" r:id="rId9"/>
    <p:sldId id="298" r:id="rId10"/>
    <p:sldId id="297" r:id="rId11"/>
    <p:sldId id="275" r:id="rId12"/>
    <p:sldId id="285" r:id="rId13"/>
    <p:sldId id="294" r:id="rId14"/>
    <p:sldId id="299" r:id="rId15"/>
    <p:sldId id="300" r:id="rId16"/>
    <p:sldId id="290" r:id="rId17"/>
    <p:sldId id="295" r:id="rId18"/>
    <p:sldId id="279" r:id="rId19"/>
    <p:sldId id="280" r:id="rId20"/>
    <p:sldId id="288" r:id="rId21"/>
    <p:sldId id="289" r:id="rId22"/>
    <p:sldId id="284" r:id="rId23"/>
    <p:sldId id="293" r:id="rId24"/>
    <p:sldId id="264"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4554"/>
    <a:srgbClr val="EEEEDD"/>
    <a:srgbClr val="DDDDCC"/>
    <a:srgbClr val="CCCCBB"/>
    <a:srgbClr val="666655"/>
    <a:srgbClr val="AA7700"/>
    <a:srgbClr val="648B8A"/>
    <a:srgbClr val="993311"/>
    <a:srgbClr val="77881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26" autoAdjust="0"/>
    <p:restoredTop sz="89263" autoAdjust="0"/>
  </p:normalViewPr>
  <p:slideViewPr>
    <p:cSldViewPr>
      <p:cViewPr>
        <p:scale>
          <a:sx n="80" d="100"/>
          <a:sy n="80" d="100"/>
        </p:scale>
        <p:origin x="-614" y="-149"/>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7" d="100"/>
          <a:sy n="87" d="100"/>
        </p:scale>
        <p:origin x="-1902" y="-72"/>
      </p:cViewPr>
      <p:guideLst>
        <p:guide orient="horz" pos="2928"/>
        <p:guide pos="2208"/>
      </p:guideLst>
    </p:cSldViewPr>
  </p:notesViewPr>
  <p:gridSpacing cx="76200" cy="76200"/>
</p:viewPr>
</file>

<file path=ppt/_rels/presentation.xml.rels><?xml version="1.0" encoding="UTF-8" ?><Relationships xmlns="http://schemas.openxmlformats.org/package/2006/relationships"><Relationship Target="slides/slide6.xml" Type="http://schemas.openxmlformats.org/officeDocument/2006/relationships/slide" Id="rId8"></Relationship><Relationship Target="slides/slide11.xml" Type="http://schemas.openxmlformats.org/officeDocument/2006/relationships/slide" Id="rId13"></Relationship><Relationship Target="slides/slide16.xml" Type="http://schemas.openxmlformats.org/officeDocument/2006/relationships/slide" Id="rId18"></Relationship><Relationship Target="notesMasters/notesMaster1.xml" Type="http://schemas.openxmlformats.org/officeDocument/2006/relationships/notesMaster" Id="rId26"></Relationship><Relationship Target="slides/slide1.xml" Type="http://schemas.openxmlformats.org/officeDocument/2006/relationships/slide" Id="rId3"></Relationship><Relationship Target="slides/slide19.xml" Type="http://schemas.openxmlformats.org/officeDocument/2006/relationships/slide" Id="rId21"></Relationship><Relationship Target="slides/slide5.xml" Type="http://schemas.openxmlformats.org/officeDocument/2006/relationships/slide" Id="rId7"></Relationship><Relationship Target="slides/slide10.xml" Type="http://schemas.openxmlformats.org/officeDocument/2006/relationships/slide" Id="rId12"></Relationship><Relationship Target="slides/slide15.xml" Type="http://schemas.openxmlformats.org/officeDocument/2006/relationships/slide" Id="rId17"></Relationship><Relationship Target="slides/slide23.xml" Type="http://schemas.openxmlformats.org/officeDocument/2006/relationships/slide" Id="rId25"></Relationship><Relationship Target="slideMasters/slideMaster2.xml" Type="http://schemas.openxmlformats.org/officeDocument/2006/relationships/slideMaster" Id="rId2"></Relationship><Relationship Target="slides/slide14.xml" Type="http://schemas.openxmlformats.org/officeDocument/2006/relationships/slide" Id="rId16"></Relationship><Relationship Target="slides/slide18.xml" Type="http://schemas.openxmlformats.org/officeDocument/2006/relationships/slide" Id="rId20"></Relationship><Relationship Target="viewProps.xml" Type="http://schemas.openxmlformats.org/officeDocument/2006/relationships/viewProps" Id="rId29"></Relationship><Relationship Target="slideMasters/slideMaster1.xml" Type="http://schemas.openxmlformats.org/officeDocument/2006/relationships/slideMaster" Id="rId1"></Relationship><Relationship Target="slides/slide4.xml" Type="http://schemas.openxmlformats.org/officeDocument/2006/relationships/slide" Id="rId6"></Relationship><Relationship Target="slides/slide9.xml" Type="http://schemas.openxmlformats.org/officeDocument/2006/relationships/slide" Id="rId11"></Relationship><Relationship Target="slides/slide22.xml" Type="http://schemas.openxmlformats.org/officeDocument/2006/relationships/slide" Id="rId24"></Relationship><Relationship Target="slides/slide3.xml" Type="http://schemas.openxmlformats.org/officeDocument/2006/relationships/slide" Id="rId5"></Relationship><Relationship Target="slides/slide13.xml" Type="http://schemas.openxmlformats.org/officeDocument/2006/relationships/slide" Id="rId15"></Relationship><Relationship Target="slides/slide21.xml" Type="http://schemas.openxmlformats.org/officeDocument/2006/relationships/slide" Id="rId23"></Relationship><Relationship Target="presProps.xml" Type="http://schemas.openxmlformats.org/officeDocument/2006/relationships/presProps" Id="rId28"></Relationship><Relationship Target="slides/slide8.xml" Type="http://schemas.openxmlformats.org/officeDocument/2006/relationships/slide" Id="rId10"></Relationship><Relationship Target="slides/slide17.xml" Type="http://schemas.openxmlformats.org/officeDocument/2006/relationships/slide" Id="rId19"></Relationship><Relationship Target="tableStyles.xml" Type="http://schemas.openxmlformats.org/officeDocument/2006/relationships/tableStyles" Id="rId31"></Relationship><Relationship Target="slides/slide2.xml" Type="http://schemas.openxmlformats.org/officeDocument/2006/relationships/slide" Id="rId4"></Relationship><Relationship Target="slides/slide7.xml" Type="http://schemas.openxmlformats.org/officeDocument/2006/relationships/slide" Id="rId9"></Relationship><Relationship Target="slides/slide12.xml" Type="http://schemas.openxmlformats.org/officeDocument/2006/relationships/slide" Id="rId14"></Relationship><Relationship Target="slides/slide20.xml" Type="http://schemas.openxmlformats.org/officeDocument/2006/relationships/slide" Id="rId22"></Relationship><Relationship Target="handoutMasters/handoutMaster1.xml" Type="http://schemas.openxmlformats.org/officeDocument/2006/relationships/handoutMaster" Id="rId27"></Relationship><Relationship Target="theme/theme1.xml" Type="http://schemas.openxmlformats.org/officeDocument/2006/relationships/theme" Id="rId30"></Relationship></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8260DA-DF38-4270-A6F7-42A14BB85A98}"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4646B776-CAFB-4C01-878D-316B1AA05AAD}">
      <dgm:prSet phldrT="[Text]" custT="1"/>
      <dgm:spPr>
        <a:xfrm>
          <a:off x="2107538" y="488"/>
          <a:ext cx="1271323" cy="594652"/>
        </a:xfrm>
        <a:solidFill>
          <a:srgbClr val="174554"/>
        </a:solidFill>
        <a:ln w="25400" cap="flat" cmpd="sng" algn="ctr">
          <a:solidFill>
            <a:sysClr val="window" lastClr="FFFFFF">
              <a:hueOff val="0"/>
              <a:satOff val="0"/>
              <a:lumOff val="0"/>
              <a:alphaOff val="0"/>
            </a:sysClr>
          </a:solidFill>
          <a:prstDash val="solid"/>
        </a:ln>
        <a:effectLst/>
      </dgm:spPr>
      <dgm:t>
        <a:bodyPr/>
        <a:lstStyle/>
        <a:p>
          <a:r>
            <a:rPr lang="en-US" sz="1600" dirty="0" smtClean="0">
              <a:solidFill>
                <a:sysClr val="window" lastClr="FFFFFF"/>
              </a:solidFill>
              <a:latin typeface="Calibri"/>
              <a:ea typeface="+mn-ea"/>
              <a:cs typeface="+mn-cs"/>
            </a:rPr>
            <a:t>Creating Goals</a:t>
          </a:r>
          <a:endParaRPr lang="en-US" sz="1600" dirty="0">
            <a:solidFill>
              <a:sysClr val="window" lastClr="FFFFFF"/>
            </a:solidFill>
            <a:latin typeface="Calibri"/>
            <a:ea typeface="+mn-ea"/>
            <a:cs typeface="+mn-cs"/>
          </a:endParaRPr>
        </a:p>
      </dgm:t>
    </dgm:pt>
    <dgm:pt modelId="{6ADBE5C0-F83D-438A-9FD5-E5DB7189FC2F}" type="parTrans" cxnId="{FC71C992-F553-4021-8C41-67E9008CDB69}">
      <dgm:prSet/>
      <dgm:spPr/>
      <dgm:t>
        <a:bodyPr/>
        <a:lstStyle/>
        <a:p>
          <a:endParaRPr lang="en-US"/>
        </a:p>
      </dgm:t>
    </dgm:pt>
    <dgm:pt modelId="{CB23EB7D-3DCF-4F86-8444-9D343B06874C}" type="sibTrans" cxnId="{FC71C992-F553-4021-8C41-67E9008CDB69}">
      <dgm:prSet/>
      <dgm:spPr>
        <a:xfrm>
          <a:off x="1137411" y="-23498"/>
          <a:ext cx="3211577" cy="3211577"/>
        </a:xfrm>
        <a:solidFill>
          <a:srgbClr val="4F81BD">
            <a:tint val="40000"/>
            <a:hueOff val="0"/>
            <a:satOff val="0"/>
            <a:lumOff val="0"/>
            <a:alphaOff val="0"/>
          </a:srgbClr>
        </a:solidFill>
        <a:ln>
          <a:noFill/>
        </a:ln>
        <a:effectLst/>
      </dgm:spPr>
      <dgm:t>
        <a:bodyPr/>
        <a:lstStyle/>
        <a:p>
          <a:endParaRPr lang="en-US"/>
        </a:p>
      </dgm:t>
    </dgm:pt>
    <dgm:pt modelId="{22E7C6CD-AF11-45AB-811C-692895809FF5}">
      <dgm:prSet phldrT="[Text]" custT="1"/>
      <dgm:spPr>
        <a:xfrm>
          <a:off x="3278811" y="652896"/>
          <a:ext cx="1185416" cy="592708"/>
        </a:xfrm>
        <a:solidFill>
          <a:srgbClr val="174554"/>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 lastClr="FFFFFF"/>
              </a:solidFill>
              <a:latin typeface="Calibri"/>
              <a:ea typeface="+mn-ea"/>
              <a:cs typeface="+mn-cs"/>
            </a:rPr>
            <a:t>Work towards achieving goals and objectives</a:t>
          </a:r>
        </a:p>
      </dgm:t>
    </dgm:pt>
    <dgm:pt modelId="{5974BCD7-2EF9-4BC1-ACF8-C1BA2B6CB94E}" type="parTrans" cxnId="{6636D341-7561-4E6B-ADC6-3C757A83654C}">
      <dgm:prSet/>
      <dgm:spPr/>
      <dgm:t>
        <a:bodyPr/>
        <a:lstStyle/>
        <a:p>
          <a:endParaRPr lang="en-US"/>
        </a:p>
      </dgm:t>
    </dgm:pt>
    <dgm:pt modelId="{ACB22F8B-9A48-4516-81D1-64933B1622B0}" type="sibTrans" cxnId="{6636D341-7561-4E6B-ADC6-3C757A83654C}">
      <dgm:prSet/>
      <dgm:spPr/>
      <dgm:t>
        <a:bodyPr/>
        <a:lstStyle/>
        <a:p>
          <a:endParaRPr lang="en-US"/>
        </a:p>
      </dgm:t>
    </dgm:pt>
    <dgm:pt modelId="{788A5673-B567-4560-BD26-25F3068C99F3}">
      <dgm:prSet phldrT="[Text]" custT="1"/>
      <dgm:spPr>
        <a:xfrm>
          <a:off x="3278811" y="1955767"/>
          <a:ext cx="1185416" cy="592708"/>
        </a:xfrm>
        <a:solidFill>
          <a:srgbClr val="174554"/>
        </a:solidFill>
        <a:ln w="25400" cap="flat" cmpd="sng" algn="ctr">
          <a:solidFill>
            <a:sysClr val="window" lastClr="FFFFFF">
              <a:hueOff val="0"/>
              <a:satOff val="0"/>
              <a:lumOff val="0"/>
              <a:alphaOff val="0"/>
            </a:sysClr>
          </a:solidFill>
          <a:prstDash val="solid"/>
        </a:ln>
        <a:effectLst/>
      </dgm:spPr>
      <dgm:t>
        <a:bodyPr/>
        <a:lstStyle/>
        <a:p>
          <a:r>
            <a:rPr lang="en-US" sz="1800" dirty="0">
              <a:solidFill>
                <a:sysClr val="window" lastClr="FFFFFF"/>
              </a:solidFill>
              <a:latin typeface="Calibri"/>
              <a:ea typeface="+mn-ea"/>
              <a:cs typeface="+mn-cs"/>
            </a:rPr>
            <a:t>Midyear </a:t>
          </a:r>
          <a:r>
            <a:rPr lang="en-US" sz="1800" dirty="0" smtClean="0">
              <a:solidFill>
                <a:sysClr val="window" lastClr="FFFFFF"/>
              </a:solidFill>
              <a:latin typeface="Calibri"/>
              <a:ea typeface="+mn-ea"/>
              <a:cs typeface="+mn-cs"/>
            </a:rPr>
            <a:t>Discussions</a:t>
          </a:r>
          <a:endParaRPr lang="en-US" sz="1800" dirty="0">
            <a:solidFill>
              <a:sysClr val="window" lastClr="FFFFFF"/>
            </a:solidFill>
            <a:latin typeface="Calibri"/>
            <a:ea typeface="+mn-ea"/>
            <a:cs typeface="+mn-cs"/>
          </a:endParaRPr>
        </a:p>
      </dgm:t>
    </dgm:pt>
    <dgm:pt modelId="{2BE7FA34-6416-4A44-9F5C-260A9EE901A4}" type="parTrans" cxnId="{0C3DFF7F-36A4-492C-AD65-C7B362EF85F6}">
      <dgm:prSet/>
      <dgm:spPr/>
      <dgm:t>
        <a:bodyPr/>
        <a:lstStyle/>
        <a:p>
          <a:endParaRPr lang="en-US"/>
        </a:p>
      </dgm:t>
    </dgm:pt>
    <dgm:pt modelId="{3385A07D-2D71-4781-AE88-F269A39F6639}" type="sibTrans" cxnId="{0C3DFF7F-36A4-492C-AD65-C7B362EF85F6}">
      <dgm:prSet/>
      <dgm:spPr/>
      <dgm:t>
        <a:bodyPr/>
        <a:lstStyle/>
        <a:p>
          <a:endParaRPr lang="en-US"/>
        </a:p>
      </dgm:t>
    </dgm:pt>
    <dgm:pt modelId="{EB93F69A-583F-4391-B332-BD1F20CF51A4}">
      <dgm:prSet phldrT="[Text]" custT="1"/>
      <dgm:spPr>
        <a:xfrm>
          <a:off x="2150491" y="2607203"/>
          <a:ext cx="1185416" cy="592708"/>
        </a:xfrm>
        <a:solidFill>
          <a:srgbClr val="174554"/>
        </a:solidFill>
        <a:ln w="25400" cap="flat" cmpd="sng" algn="ctr">
          <a:solidFill>
            <a:sysClr val="window" lastClr="FFFFFF">
              <a:hueOff val="0"/>
              <a:satOff val="0"/>
              <a:lumOff val="0"/>
              <a:alphaOff val="0"/>
            </a:sysClr>
          </a:solidFill>
          <a:prstDash val="solid"/>
        </a:ln>
        <a:effectLst/>
      </dgm:spPr>
      <dgm:t>
        <a:bodyPr/>
        <a:lstStyle/>
        <a:p>
          <a:r>
            <a:rPr lang="en-US" sz="1800" dirty="0">
              <a:solidFill>
                <a:sysClr val="window" lastClr="FFFFFF"/>
              </a:solidFill>
              <a:latin typeface="Calibri"/>
              <a:ea typeface="+mn-ea"/>
              <a:cs typeface="+mn-cs"/>
            </a:rPr>
            <a:t>Annual Self Review</a:t>
          </a:r>
        </a:p>
      </dgm:t>
    </dgm:pt>
    <dgm:pt modelId="{2E3310CF-7766-4BBB-B1D2-490CDE49F51B}" type="parTrans" cxnId="{1C061FB5-1C0D-40A8-8D4A-71CD72CBE1D2}">
      <dgm:prSet/>
      <dgm:spPr/>
      <dgm:t>
        <a:bodyPr/>
        <a:lstStyle/>
        <a:p>
          <a:endParaRPr lang="en-US"/>
        </a:p>
      </dgm:t>
    </dgm:pt>
    <dgm:pt modelId="{F59AF282-DA29-4D02-A69B-BF57D30B7E84}" type="sibTrans" cxnId="{1C061FB5-1C0D-40A8-8D4A-71CD72CBE1D2}">
      <dgm:prSet/>
      <dgm:spPr/>
      <dgm:t>
        <a:bodyPr/>
        <a:lstStyle/>
        <a:p>
          <a:endParaRPr lang="en-US"/>
        </a:p>
      </dgm:t>
    </dgm:pt>
    <dgm:pt modelId="{16C55365-569E-41D6-8617-365B7BAB0370}">
      <dgm:prSet phldrT="[Text]" custT="1"/>
      <dgm:spPr>
        <a:xfrm>
          <a:off x="1022172" y="1955767"/>
          <a:ext cx="1185416" cy="592708"/>
        </a:xfrm>
        <a:solidFill>
          <a:srgbClr val="174554"/>
        </a:solidFill>
        <a:ln w="25400" cap="flat" cmpd="sng" algn="ctr">
          <a:solidFill>
            <a:sysClr val="window" lastClr="FFFFFF">
              <a:hueOff val="0"/>
              <a:satOff val="0"/>
              <a:lumOff val="0"/>
              <a:alphaOff val="0"/>
            </a:sysClr>
          </a:solidFill>
          <a:prstDash val="solid"/>
        </a:ln>
        <a:effectLst/>
      </dgm:spPr>
      <dgm:t>
        <a:bodyPr/>
        <a:lstStyle/>
        <a:p>
          <a:r>
            <a:rPr lang="en-US" sz="1800" dirty="0">
              <a:solidFill>
                <a:sysClr val="window" lastClr="FFFFFF"/>
              </a:solidFill>
              <a:latin typeface="Calibri"/>
              <a:ea typeface="+mn-ea"/>
              <a:cs typeface="+mn-cs"/>
            </a:rPr>
            <a:t>Manager Review</a:t>
          </a:r>
        </a:p>
      </dgm:t>
    </dgm:pt>
    <dgm:pt modelId="{08217F76-4D69-482C-AAD0-AB271DF2D538}" type="parTrans" cxnId="{2455A980-61C8-45AD-BFA9-E1E83398D2D0}">
      <dgm:prSet/>
      <dgm:spPr/>
      <dgm:t>
        <a:bodyPr/>
        <a:lstStyle/>
        <a:p>
          <a:endParaRPr lang="en-US"/>
        </a:p>
      </dgm:t>
    </dgm:pt>
    <dgm:pt modelId="{998E54C1-940A-41BA-B21A-B6AEF6A5AD8D}" type="sibTrans" cxnId="{2455A980-61C8-45AD-BFA9-E1E83398D2D0}">
      <dgm:prSet/>
      <dgm:spPr/>
      <dgm:t>
        <a:bodyPr/>
        <a:lstStyle/>
        <a:p>
          <a:endParaRPr lang="en-US"/>
        </a:p>
      </dgm:t>
    </dgm:pt>
    <dgm:pt modelId="{D6529428-7187-4657-B380-D3E62EA28424}">
      <dgm:prSet phldrT="[Text]" custT="1"/>
      <dgm:spPr>
        <a:xfrm>
          <a:off x="1022172" y="652896"/>
          <a:ext cx="1185416" cy="592708"/>
        </a:xfrm>
        <a:solidFill>
          <a:srgbClr val="174554"/>
        </a:solidFill>
        <a:ln w="25400" cap="flat" cmpd="sng" algn="ctr">
          <a:solidFill>
            <a:sysClr val="window" lastClr="FFFFFF">
              <a:hueOff val="0"/>
              <a:satOff val="0"/>
              <a:lumOff val="0"/>
              <a:alphaOff val="0"/>
            </a:sysClr>
          </a:solidFill>
          <a:prstDash val="solid"/>
        </a:ln>
        <a:effectLst/>
      </dgm:spPr>
      <dgm:t>
        <a:bodyPr/>
        <a:lstStyle/>
        <a:p>
          <a:r>
            <a:rPr lang="en-US" sz="1600" dirty="0">
              <a:solidFill>
                <a:sysClr val="window" lastClr="FFFFFF"/>
              </a:solidFill>
              <a:latin typeface="Calibri"/>
              <a:ea typeface="+mn-ea"/>
              <a:cs typeface="+mn-cs"/>
            </a:rPr>
            <a:t>Performance Review Meeting with </a:t>
          </a:r>
          <a:r>
            <a:rPr lang="en-US" sz="1600" dirty="0" smtClean="0">
              <a:solidFill>
                <a:sysClr val="window" lastClr="FFFFFF"/>
              </a:solidFill>
              <a:latin typeface="Calibri"/>
              <a:ea typeface="+mn-ea"/>
              <a:cs typeface="+mn-cs"/>
            </a:rPr>
            <a:t>Manager</a:t>
          </a:r>
          <a:endParaRPr lang="en-US" sz="1600" dirty="0">
            <a:solidFill>
              <a:sysClr val="window" lastClr="FFFFFF"/>
            </a:solidFill>
            <a:latin typeface="Calibri"/>
            <a:ea typeface="+mn-ea"/>
            <a:cs typeface="+mn-cs"/>
          </a:endParaRPr>
        </a:p>
      </dgm:t>
    </dgm:pt>
    <dgm:pt modelId="{ABAF58CF-2949-416A-8472-5419185E5340}" type="parTrans" cxnId="{1E7C9FB3-46B5-45E0-9A2E-98E59BDC051B}">
      <dgm:prSet/>
      <dgm:spPr/>
      <dgm:t>
        <a:bodyPr/>
        <a:lstStyle/>
        <a:p>
          <a:endParaRPr lang="en-US"/>
        </a:p>
      </dgm:t>
    </dgm:pt>
    <dgm:pt modelId="{4E592726-4649-4830-BC67-30A1EE32F49E}" type="sibTrans" cxnId="{1E7C9FB3-46B5-45E0-9A2E-98E59BDC051B}">
      <dgm:prSet/>
      <dgm:spPr/>
      <dgm:t>
        <a:bodyPr/>
        <a:lstStyle/>
        <a:p>
          <a:endParaRPr lang="en-US"/>
        </a:p>
      </dgm:t>
    </dgm:pt>
    <dgm:pt modelId="{0C991F7B-B83F-4E25-B840-B5F39343A30A}" type="pres">
      <dgm:prSet presAssocID="{6E8260DA-DF38-4270-A6F7-42A14BB85A98}" presName="Name0" presStyleCnt="0">
        <dgm:presLayoutVars>
          <dgm:dir/>
          <dgm:resizeHandles val="exact"/>
        </dgm:presLayoutVars>
      </dgm:prSet>
      <dgm:spPr/>
      <dgm:t>
        <a:bodyPr/>
        <a:lstStyle/>
        <a:p>
          <a:endParaRPr lang="en-US"/>
        </a:p>
      </dgm:t>
    </dgm:pt>
    <dgm:pt modelId="{E0DD1E70-253D-4EDD-928A-632F86EC9B92}" type="pres">
      <dgm:prSet presAssocID="{6E8260DA-DF38-4270-A6F7-42A14BB85A98}" presName="cycle" presStyleCnt="0"/>
      <dgm:spPr/>
    </dgm:pt>
    <dgm:pt modelId="{CF4B0992-DB72-479E-8234-A7ACB98F2821}" type="pres">
      <dgm:prSet presAssocID="{4646B776-CAFB-4C01-878D-316B1AA05AAD}" presName="nodeFirstNode" presStyleLbl="node1" presStyleIdx="0" presStyleCnt="6" custScaleX="107247" custScaleY="100328">
        <dgm:presLayoutVars>
          <dgm:bulletEnabled val="1"/>
        </dgm:presLayoutVars>
      </dgm:prSet>
      <dgm:spPr>
        <a:prstGeom prst="roundRect">
          <a:avLst/>
        </a:prstGeom>
      </dgm:spPr>
      <dgm:t>
        <a:bodyPr/>
        <a:lstStyle/>
        <a:p>
          <a:endParaRPr lang="en-US"/>
        </a:p>
      </dgm:t>
    </dgm:pt>
    <dgm:pt modelId="{481B5FB9-B864-4700-974D-85D4410308CA}" type="pres">
      <dgm:prSet presAssocID="{CB23EB7D-3DCF-4F86-8444-9D343B06874C}" presName="sibTransFirstNode" presStyleLbl="bgShp" presStyleIdx="0" presStyleCnt="1"/>
      <dgm:spPr>
        <a:prstGeom prst="circularArrow">
          <a:avLst>
            <a:gd name="adj1" fmla="val 5274"/>
            <a:gd name="adj2" fmla="val 312630"/>
            <a:gd name="adj3" fmla="val 14155099"/>
            <a:gd name="adj4" fmla="val 17169884"/>
            <a:gd name="adj5" fmla="val 5477"/>
          </a:avLst>
        </a:prstGeom>
      </dgm:spPr>
      <dgm:t>
        <a:bodyPr/>
        <a:lstStyle/>
        <a:p>
          <a:endParaRPr lang="en-US"/>
        </a:p>
      </dgm:t>
    </dgm:pt>
    <dgm:pt modelId="{DBB46415-DB73-4083-9E2A-29FFF08D66C6}" type="pres">
      <dgm:prSet presAssocID="{22E7C6CD-AF11-45AB-811C-692895809FF5}" presName="nodeFollowingNodes" presStyleLbl="node1" presStyleIdx="1" presStyleCnt="6">
        <dgm:presLayoutVars>
          <dgm:bulletEnabled val="1"/>
        </dgm:presLayoutVars>
      </dgm:prSet>
      <dgm:spPr>
        <a:prstGeom prst="roundRect">
          <a:avLst/>
        </a:prstGeom>
      </dgm:spPr>
      <dgm:t>
        <a:bodyPr/>
        <a:lstStyle/>
        <a:p>
          <a:endParaRPr lang="en-US"/>
        </a:p>
      </dgm:t>
    </dgm:pt>
    <dgm:pt modelId="{7341BCAA-8641-4611-A248-FFC3772ABCE9}" type="pres">
      <dgm:prSet presAssocID="{788A5673-B567-4560-BD26-25F3068C99F3}" presName="nodeFollowingNodes" presStyleLbl="node1" presStyleIdx="2" presStyleCnt="6">
        <dgm:presLayoutVars>
          <dgm:bulletEnabled val="1"/>
        </dgm:presLayoutVars>
      </dgm:prSet>
      <dgm:spPr>
        <a:prstGeom prst="roundRect">
          <a:avLst/>
        </a:prstGeom>
      </dgm:spPr>
      <dgm:t>
        <a:bodyPr/>
        <a:lstStyle/>
        <a:p>
          <a:endParaRPr lang="en-US"/>
        </a:p>
      </dgm:t>
    </dgm:pt>
    <dgm:pt modelId="{1550F134-8402-4D7E-BAED-10E566AC7022}" type="pres">
      <dgm:prSet presAssocID="{EB93F69A-583F-4391-B332-BD1F20CF51A4}" presName="nodeFollowingNodes" presStyleLbl="node1" presStyleIdx="3" presStyleCnt="6">
        <dgm:presLayoutVars>
          <dgm:bulletEnabled val="1"/>
        </dgm:presLayoutVars>
      </dgm:prSet>
      <dgm:spPr>
        <a:prstGeom prst="roundRect">
          <a:avLst/>
        </a:prstGeom>
      </dgm:spPr>
      <dgm:t>
        <a:bodyPr/>
        <a:lstStyle/>
        <a:p>
          <a:endParaRPr lang="en-US"/>
        </a:p>
      </dgm:t>
    </dgm:pt>
    <dgm:pt modelId="{E547059C-A772-4880-8C65-2FC7737B0372}" type="pres">
      <dgm:prSet presAssocID="{16C55365-569E-41D6-8617-365B7BAB0370}" presName="nodeFollowingNodes" presStyleLbl="node1" presStyleIdx="4" presStyleCnt="6">
        <dgm:presLayoutVars>
          <dgm:bulletEnabled val="1"/>
        </dgm:presLayoutVars>
      </dgm:prSet>
      <dgm:spPr>
        <a:prstGeom prst="roundRect">
          <a:avLst/>
        </a:prstGeom>
      </dgm:spPr>
      <dgm:t>
        <a:bodyPr/>
        <a:lstStyle/>
        <a:p>
          <a:endParaRPr lang="en-US"/>
        </a:p>
      </dgm:t>
    </dgm:pt>
    <dgm:pt modelId="{33AB049D-E89A-437C-8C96-459EE9E32872}" type="pres">
      <dgm:prSet presAssocID="{D6529428-7187-4657-B380-D3E62EA28424}" presName="nodeFollowingNodes" presStyleLbl="node1" presStyleIdx="5" presStyleCnt="6">
        <dgm:presLayoutVars>
          <dgm:bulletEnabled val="1"/>
        </dgm:presLayoutVars>
      </dgm:prSet>
      <dgm:spPr>
        <a:prstGeom prst="roundRect">
          <a:avLst/>
        </a:prstGeom>
      </dgm:spPr>
      <dgm:t>
        <a:bodyPr/>
        <a:lstStyle/>
        <a:p>
          <a:endParaRPr lang="en-US"/>
        </a:p>
      </dgm:t>
    </dgm:pt>
  </dgm:ptLst>
  <dgm:cxnLst>
    <dgm:cxn modelId="{DA329E67-2975-44BD-B14F-91374CA8722A}" type="presOf" srcId="{788A5673-B567-4560-BD26-25F3068C99F3}" destId="{7341BCAA-8641-4611-A248-FFC3772ABCE9}" srcOrd="0" destOrd="0" presId="urn:microsoft.com/office/officeart/2005/8/layout/cycle3"/>
    <dgm:cxn modelId="{40AE5B62-5A85-4B6D-9557-800135C31921}" type="presOf" srcId="{16C55365-569E-41D6-8617-365B7BAB0370}" destId="{E547059C-A772-4880-8C65-2FC7737B0372}" srcOrd="0" destOrd="0" presId="urn:microsoft.com/office/officeart/2005/8/layout/cycle3"/>
    <dgm:cxn modelId="{FC71C992-F553-4021-8C41-67E9008CDB69}" srcId="{6E8260DA-DF38-4270-A6F7-42A14BB85A98}" destId="{4646B776-CAFB-4C01-878D-316B1AA05AAD}" srcOrd="0" destOrd="0" parTransId="{6ADBE5C0-F83D-438A-9FD5-E5DB7189FC2F}" sibTransId="{CB23EB7D-3DCF-4F86-8444-9D343B06874C}"/>
    <dgm:cxn modelId="{1C061FB5-1C0D-40A8-8D4A-71CD72CBE1D2}" srcId="{6E8260DA-DF38-4270-A6F7-42A14BB85A98}" destId="{EB93F69A-583F-4391-B332-BD1F20CF51A4}" srcOrd="3" destOrd="0" parTransId="{2E3310CF-7766-4BBB-B1D2-490CDE49F51B}" sibTransId="{F59AF282-DA29-4D02-A69B-BF57D30B7E84}"/>
    <dgm:cxn modelId="{1E7C9FB3-46B5-45E0-9A2E-98E59BDC051B}" srcId="{6E8260DA-DF38-4270-A6F7-42A14BB85A98}" destId="{D6529428-7187-4657-B380-D3E62EA28424}" srcOrd="5" destOrd="0" parTransId="{ABAF58CF-2949-416A-8472-5419185E5340}" sibTransId="{4E592726-4649-4830-BC67-30A1EE32F49E}"/>
    <dgm:cxn modelId="{0C3DFF7F-36A4-492C-AD65-C7B362EF85F6}" srcId="{6E8260DA-DF38-4270-A6F7-42A14BB85A98}" destId="{788A5673-B567-4560-BD26-25F3068C99F3}" srcOrd="2" destOrd="0" parTransId="{2BE7FA34-6416-4A44-9F5C-260A9EE901A4}" sibTransId="{3385A07D-2D71-4781-AE88-F269A39F6639}"/>
    <dgm:cxn modelId="{2455A980-61C8-45AD-BFA9-E1E83398D2D0}" srcId="{6E8260DA-DF38-4270-A6F7-42A14BB85A98}" destId="{16C55365-569E-41D6-8617-365B7BAB0370}" srcOrd="4" destOrd="0" parTransId="{08217F76-4D69-482C-AAD0-AB271DF2D538}" sibTransId="{998E54C1-940A-41BA-B21A-B6AEF6A5AD8D}"/>
    <dgm:cxn modelId="{7F54D782-F1A3-47C3-B5C4-EDAB5C6ADDEF}" type="presOf" srcId="{4646B776-CAFB-4C01-878D-316B1AA05AAD}" destId="{CF4B0992-DB72-479E-8234-A7ACB98F2821}" srcOrd="0" destOrd="0" presId="urn:microsoft.com/office/officeart/2005/8/layout/cycle3"/>
    <dgm:cxn modelId="{4138359D-CBAB-4685-B8D6-27853E7D3ACD}" type="presOf" srcId="{CB23EB7D-3DCF-4F86-8444-9D343B06874C}" destId="{481B5FB9-B864-4700-974D-85D4410308CA}" srcOrd="0" destOrd="0" presId="urn:microsoft.com/office/officeart/2005/8/layout/cycle3"/>
    <dgm:cxn modelId="{1EE15E4C-382F-4B7F-9BEF-A4A1299F52B4}" type="presOf" srcId="{EB93F69A-583F-4391-B332-BD1F20CF51A4}" destId="{1550F134-8402-4D7E-BAED-10E566AC7022}" srcOrd="0" destOrd="0" presId="urn:microsoft.com/office/officeart/2005/8/layout/cycle3"/>
    <dgm:cxn modelId="{BA370492-18C4-4270-A623-BD4368E31B9B}" type="presOf" srcId="{6E8260DA-DF38-4270-A6F7-42A14BB85A98}" destId="{0C991F7B-B83F-4E25-B840-B5F39343A30A}" srcOrd="0" destOrd="0" presId="urn:microsoft.com/office/officeart/2005/8/layout/cycle3"/>
    <dgm:cxn modelId="{B5591AFE-6F9F-499D-BC15-81269A5364C5}" type="presOf" srcId="{22E7C6CD-AF11-45AB-811C-692895809FF5}" destId="{DBB46415-DB73-4083-9E2A-29FFF08D66C6}" srcOrd="0" destOrd="0" presId="urn:microsoft.com/office/officeart/2005/8/layout/cycle3"/>
    <dgm:cxn modelId="{6636D341-7561-4E6B-ADC6-3C757A83654C}" srcId="{6E8260DA-DF38-4270-A6F7-42A14BB85A98}" destId="{22E7C6CD-AF11-45AB-811C-692895809FF5}" srcOrd="1" destOrd="0" parTransId="{5974BCD7-2EF9-4BC1-ACF8-C1BA2B6CB94E}" sibTransId="{ACB22F8B-9A48-4516-81D1-64933B1622B0}"/>
    <dgm:cxn modelId="{2F6F157D-FD71-4C6B-8FA5-9F0B7E8438FB}" type="presOf" srcId="{D6529428-7187-4657-B380-D3E62EA28424}" destId="{33AB049D-E89A-437C-8C96-459EE9E32872}" srcOrd="0" destOrd="0" presId="urn:microsoft.com/office/officeart/2005/8/layout/cycle3"/>
    <dgm:cxn modelId="{C37B0104-FD53-4B5C-847B-4EF9BC7A1656}" type="presParOf" srcId="{0C991F7B-B83F-4E25-B840-B5F39343A30A}" destId="{E0DD1E70-253D-4EDD-928A-632F86EC9B92}" srcOrd="0" destOrd="0" presId="urn:microsoft.com/office/officeart/2005/8/layout/cycle3"/>
    <dgm:cxn modelId="{7B1D8969-B41E-4FD6-BDF0-7190174FFBB7}" type="presParOf" srcId="{E0DD1E70-253D-4EDD-928A-632F86EC9B92}" destId="{CF4B0992-DB72-479E-8234-A7ACB98F2821}" srcOrd="0" destOrd="0" presId="urn:microsoft.com/office/officeart/2005/8/layout/cycle3"/>
    <dgm:cxn modelId="{5B5E1E59-384E-42C4-8F78-6949AC8BE7D0}" type="presParOf" srcId="{E0DD1E70-253D-4EDD-928A-632F86EC9B92}" destId="{481B5FB9-B864-4700-974D-85D4410308CA}" srcOrd="1" destOrd="0" presId="urn:microsoft.com/office/officeart/2005/8/layout/cycle3"/>
    <dgm:cxn modelId="{B3943C9C-DBEA-4759-9453-795743D7FB8D}" type="presParOf" srcId="{E0DD1E70-253D-4EDD-928A-632F86EC9B92}" destId="{DBB46415-DB73-4083-9E2A-29FFF08D66C6}" srcOrd="2" destOrd="0" presId="urn:microsoft.com/office/officeart/2005/8/layout/cycle3"/>
    <dgm:cxn modelId="{EFCFE3E2-EDE6-4AB3-82F5-EFE209AF54ED}" type="presParOf" srcId="{E0DD1E70-253D-4EDD-928A-632F86EC9B92}" destId="{7341BCAA-8641-4611-A248-FFC3772ABCE9}" srcOrd="3" destOrd="0" presId="urn:microsoft.com/office/officeart/2005/8/layout/cycle3"/>
    <dgm:cxn modelId="{563DA364-A880-40B8-BABE-6A6606CFAD38}" type="presParOf" srcId="{E0DD1E70-253D-4EDD-928A-632F86EC9B92}" destId="{1550F134-8402-4D7E-BAED-10E566AC7022}" srcOrd="4" destOrd="0" presId="urn:microsoft.com/office/officeart/2005/8/layout/cycle3"/>
    <dgm:cxn modelId="{6B972DF3-50AE-41A4-B007-6378224DB60B}" type="presParOf" srcId="{E0DD1E70-253D-4EDD-928A-632F86EC9B92}" destId="{E547059C-A772-4880-8C65-2FC7737B0372}" srcOrd="5" destOrd="0" presId="urn:microsoft.com/office/officeart/2005/8/layout/cycle3"/>
    <dgm:cxn modelId="{4111CAC0-F396-4EC5-ABCF-F029EE6B4EFD}" type="presParOf" srcId="{E0DD1E70-253D-4EDD-928A-632F86EC9B92}" destId="{33AB049D-E89A-437C-8C96-459EE9E32872}" srcOrd="6"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1B5FB9-B864-4700-974D-85D4410308CA}">
      <dsp:nvSpPr>
        <dsp:cNvPr id="0" name=""/>
        <dsp:cNvSpPr/>
      </dsp:nvSpPr>
      <dsp:spPr>
        <a:xfrm>
          <a:off x="1456648" y="-31401"/>
          <a:ext cx="4080773" cy="4080773"/>
        </a:xfrm>
        <a:prstGeom prst="circularArrow">
          <a:avLst>
            <a:gd name="adj1" fmla="val 5274"/>
            <a:gd name="adj2" fmla="val 312630"/>
            <a:gd name="adj3" fmla="val 14155099"/>
            <a:gd name="adj4" fmla="val 17169884"/>
            <a:gd name="adj5" fmla="val 5477"/>
          </a:avLst>
        </a:prstGeom>
        <a:solidFill>
          <a:srgbClr val="4F81BD">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CF4B0992-DB72-479E-8234-A7ACB98F2821}">
      <dsp:nvSpPr>
        <dsp:cNvPr id="0" name=""/>
        <dsp:cNvSpPr/>
      </dsp:nvSpPr>
      <dsp:spPr>
        <a:xfrm>
          <a:off x="2672958" y="-374"/>
          <a:ext cx="1648153" cy="770911"/>
        </a:xfrm>
        <a:prstGeom prst="roundRect">
          <a:avLst/>
        </a:prstGeom>
        <a:solidFill>
          <a:srgbClr val="174554"/>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solidFill>
                <a:sysClr val="window" lastClr="FFFFFF"/>
              </a:solidFill>
              <a:latin typeface="Calibri"/>
              <a:ea typeface="+mn-ea"/>
              <a:cs typeface="+mn-cs"/>
            </a:rPr>
            <a:t>Creating Goals</a:t>
          </a:r>
          <a:endParaRPr lang="en-US" sz="1600" kern="1200" dirty="0">
            <a:solidFill>
              <a:sysClr val="window" lastClr="FFFFFF"/>
            </a:solidFill>
            <a:latin typeface="Calibri"/>
            <a:ea typeface="+mn-ea"/>
            <a:cs typeface="+mn-cs"/>
          </a:endParaRPr>
        </a:p>
      </dsp:txBody>
      <dsp:txXfrm>
        <a:off x="2710591" y="37259"/>
        <a:ext cx="1572887" cy="695645"/>
      </dsp:txXfrm>
    </dsp:sp>
    <dsp:sp modelId="{DBB46415-DB73-4083-9E2A-29FFF08D66C6}">
      <dsp:nvSpPr>
        <dsp:cNvPr id="0" name=""/>
        <dsp:cNvSpPr/>
      </dsp:nvSpPr>
      <dsp:spPr>
        <a:xfrm>
          <a:off x="4162337" y="828628"/>
          <a:ext cx="1536783" cy="768391"/>
        </a:xfrm>
        <a:prstGeom prst="roundRect">
          <a:avLst/>
        </a:prstGeom>
        <a:solidFill>
          <a:srgbClr val="174554"/>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solidFill>
                <a:sysClr val="window" lastClr="FFFFFF"/>
              </a:solidFill>
              <a:latin typeface="Calibri"/>
              <a:ea typeface="+mn-ea"/>
              <a:cs typeface="+mn-cs"/>
            </a:rPr>
            <a:t>Work towards achieving goals and objectives</a:t>
          </a:r>
        </a:p>
      </dsp:txBody>
      <dsp:txXfrm>
        <a:off x="4199847" y="866138"/>
        <a:ext cx="1461763" cy="693371"/>
      </dsp:txXfrm>
    </dsp:sp>
    <dsp:sp modelId="{7341BCAA-8641-4611-A248-FFC3772ABCE9}">
      <dsp:nvSpPr>
        <dsp:cNvPr id="0" name=""/>
        <dsp:cNvSpPr/>
      </dsp:nvSpPr>
      <dsp:spPr>
        <a:xfrm>
          <a:off x="4162337" y="2484114"/>
          <a:ext cx="1536783" cy="768391"/>
        </a:xfrm>
        <a:prstGeom prst="roundRect">
          <a:avLst/>
        </a:prstGeom>
        <a:solidFill>
          <a:srgbClr val="174554"/>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ysClr val="window" lastClr="FFFFFF"/>
              </a:solidFill>
              <a:latin typeface="Calibri"/>
              <a:ea typeface="+mn-ea"/>
              <a:cs typeface="+mn-cs"/>
            </a:rPr>
            <a:t>Midyear </a:t>
          </a:r>
          <a:r>
            <a:rPr lang="en-US" sz="1800" kern="1200" dirty="0" smtClean="0">
              <a:solidFill>
                <a:sysClr val="window" lastClr="FFFFFF"/>
              </a:solidFill>
              <a:latin typeface="Calibri"/>
              <a:ea typeface="+mn-ea"/>
              <a:cs typeface="+mn-cs"/>
            </a:rPr>
            <a:t>Discussions</a:t>
          </a:r>
          <a:endParaRPr lang="en-US" sz="1800" kern="1200" dirty="0">
            <a:solidFill>
              <a:sysClr val="window" lastClr="FFFFFF"/>
            </a:solidFill>
            <a:latin typeface="Calibri"/>
            <a:ea typeface="+mn-ea"/>
            <a:cs typeface="+mn-cs"/>
          </a:endParaRPr>
        </a:p>
      </dsp:txBody>
      <dsp:txXfrm>
        <a:off x="4199847" y="2521624"/>
        <a:ext cx="1461763" cy="693371"/>
      </dsp:txXfrm>
    </dsp:sp>
    <dsp:sp modelId="{1550F134-8402-4D7E-BAED-10E566AC7022}">
      <dsp:nvSpPr>
        <dsp:cNvPr id="0" name=""/>
        <dsp:cNvSpPr/>
      </dsp:nvSpPr>
      <dsp:spPr>
        <a:xfrm>
          <a:off x="2728643" y="3311858"/>
          <a:ext cx="1536783" cy="768391"/>
        </a:xfrm>
        <a:prstGeom prst="roundRect">
          <a:avLst/>
        </a:prstGeom>
        <a:solidFill>
          <a:srgbClr val="174554"/>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ysClr val="window" lastClr="FFFFFF"/>
              </a:solidFill>
              <a:latin typeface="Calibri"/>
              <a:ea typeface="+mn-ea"/>
              <a:cs typeface="+mn-cs"/>
            </a:rPr>
            <a:t>Annual Self Review</a:t>
          </a:r>
        </a:p>
      </dsp:txBody>
      <dsp:txXfrm>
        <a:off x="2766153" y="3349368"/>
        <a:ext cx="1461763" cy="693371"/>
      </dsp:txXfrm>
    </dsp:sp>
    <dsp:sp modelId="{E547059C-A772-4880-8C65-2FC7737B0372}">
      <dsp:nvSpPr>
        <dsp:cNvPr id="0" name=""/>
        <dsp:cNvSpPr/>
      </dsp:nvSpPr>
      <dsp:spPr>
        <a:xfrm>
          <a:off x="1294950" y="2484114"/>
          <a:ext cx="1536783" cy="768391"/>
        </a:xfrm>
        <a:prstGeom prst="roundRect">
          <a:avLst/>
        </a:prstGeom>
        <a:solidFill>
          <a:srgbClr val="174554"/>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ysClr val="window" lastClr="FFFFFF"/>
              </a:solidFill>
              <a:latin typeface="Calibri"/>
              <a:ea typeface="+mn-ea"/>
              <a:cs typeface="+mn-cs"/>
            </a:rPr>
            <a:t>Manager Review</a:t>
          </a:r>
        </a:p>
      </dsp:txBody>
      <dsp:txXfrm>
        <a:off x="1332460" y="2521624"/>
        <a:ext cx="1461763" cy="693371"/>
      </dsp:txXfrm>
    </dsp:sp>
    <dsp:sp modelId="{33AB049D-E89A-437C-8C96-459EE9E32872}">
      <dsp:nvSpPr>
        <dsp:cNvPr id="0" name=""/>
        <dsp:cNvSpPr/>
      </dsp:nvSpPr>
      <dsp:spPr>
        <a:xfrm>
          <a:off x="1294950" y="828628"/>
          <a:ext cx="1536783" cy="768391"/>
        </a:xfrm>
        <a:prstGeom prst="roundRect">
          <a:avLst/>
        </a:prstGeom>
        <a:solidFill>
          <a:srgbClr val="174554"/>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solidFill>
                <a:sysClr val="window" lastClr="FFFFFF"/>
              </a:solidFill>
              <a:latin typeface="Calibri"/>
              <a:ea typeface="+mn-ea"/>
              <a:cs typeface="+mn-cs"/>
            </a:rPr>
            <a:t>Performance Review Meeting with </a:t>
          </a:r>
          <a:r>
            <a:rPr lang="en-US" sz="1600" kern="1200" dirty="0" smtClean="0">
              <a:solidFill>
                <a:sysClr val="window" lastClr="FFFFFF"/>
              </a:solidFill>
              <a:latin typeface="Calibri"/>
              <a:ea typeface="+mn-ea"/>
              <a:cs typeface="+mn-cs"/>
            </a:rPr>
            <a:t>Manager</a:t>
          </a:r>
          <a:endParaRPr lang="en-US" sz="1600" kern="1200" dirty="0">
            <a:solidFill>
              <a:sysClr val="window" lastClr="FFFFFF"/>
            </a:solidFill>
            <a:latin typeface="Calibri"/>
            <a:ea typeface="+mn-ea"/>
            <a:cs typeface="+mn-cs"/>
          </a:endParaRPr>
        </a:p>
      </dsp:txBody>
      <dsp:txXfrm>
        <a:off x="1332460" y="866138"/>
        <a:ext cx="1461763" cy="693371"/>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3" tIns="46587" rIns="93173" bIns="46587"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3" tIns="46587" rIns="93173" bIns="46587" rtlCol="0"/>
          <a:lstStyle>
            <a:lvl1pPr algn="r">
              <a:defRPr sz="1200"/>
            </a:lvl1pPr>
          </a:lstStyle>
          <a:p>
            <a:fld id="{F3894D14-D4C2-4166-B169-87FCA5297D9C}" type="datetimeFigureOut">
              <a:rPr lang="en-US" smtClean="0"/>
              <a:t>6/5/2017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3" tIns="46587" rIns="93173" bIns="46587"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3" tIns="46587" rIns="93173" bIns="46587" rtlCol="0" anchor="b"/>
          <a:lstStyle>
            <a:lvl1pPr algn="r">
              <a:defRPr sz="1200"/>
            </a:lvl1pPr>
          </a:lstStyle>
          <a:p>
            <a:fld id="{9649BF34-77A5-461F-9A19-A32B9C10BD25}" type="slidenum">
              <a:rPr lang="en-US" smtClean="0"/>
              <a:t>‹#›</a:t>
            </a:fld>
            <a:endParaRPr lang="en-US"/>
          </a:p>
        </p:txBody>
      </p:sp>
    </p:spTree>
    <p:extLst>
      <p:ext uri="{BB962C8B-B14F-4D97-AF65-F5344CB8AC3E}">
        <p14:creationId xmlns:p14="http://schemas.microsoft.com/office/powerpoint/2010/main" val="2540950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3" tIns="46587" rIns="93173" bIns="46587"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3" tIns="46587" rIns="93173" bIns="46587" rtlCol="0"/>
          <a:lstStyle>
            <a:lvl1pPr algn="r">
              <a:defRPr sz="1200"/>
            </a:lvl1pPr>
          </a:lstStyle>
          <a:p>
            <a:fld id="{36EC0227-75E0-43F4-A395-BDBD98AF7994}" type="datetimeFigureOut">
              <a:rPr lang="en-US" smtClean="0"/>
              <a:t>6/5/2017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3" tIns="46587" rIns="93173" bIns="46587"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3" tIns="46587" rIns="93173" bIns="4658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3" tIns="46587" rIns="93173"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3" tIns="46587" rIns="93173" bIns="46587" rtlCol="0" anchor="b"/>
          <a:lstStyle>
            <a:lvl1pPr algn="r">
              <a:defRPr sz="1200"/>
            </a:lvl1pPr>
          </a:lstStyle>
          <a:p>
            <a:fld id="{6509684A-FA61-4156-AF60-A38DA5708F20}" type="slidenum">
              <a:rPr lang="en-US" smtClean="0"/>
              <a:t>‹#›</a:t>
            </a:fld>
            <a:endParaRPr lang="en-US"/>
          </a:p>
        </p:txBody>
      </p:sp>
    </p:spTree>
    <p:extLst>
      <p:ext uri="{BB962C8B-B14F-4D97-AF65-F5344CB8AC3E}">
        <p14:creationId xmlns:p14="http://schemas.microsoft.com/office/powerpoint/2010/main" val="1641968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Thanks for attending our performance review training. We’ve scheduled</a:t>
            </a:r>
            <a:r>
              <a:rPr lang="en-US" baseline="0" dirty="0" smtClean="0"/>
              <a:t> an hour but it may take less time. Feel free to ask questions throughout or afterwards. </a:t>
            </a:r>
            <a:endParaRPr lang="en-US" dirty="0" smtClean="0"/>
          </a:p>
          <a:p>
            <a:endParaRPr lang="en-US" dirty="0"/>
          </a:p>
        </p:txBody>
      </p:sp>
      <p:sp>
        <p:nvSpPr>
          <p:cNvPr id="4" name="Slide Number Placeholder 3"/>
          <p:cNvSpPr>
            <a:spLocks noGrp="1"/>
          </p:cNvSpPr>
          <p:nvPr>
            <p:ph type="sldNum" sz="quarter" idx="10"/>
          </p:nvPr>
        </p:nvSpPr>
        <p:spPr/>
        <p:txBody>
          <a:bodyPr/>
          <a:lstStyle/>
          <a:p>
            <a:fld id="{6509684A-FA61-4156-AF60-A38DA5708F20}" type="slidenum">
              <a:rPr lang="en-US" smtClean="0"/>
              <a:t>1</a:t>
            </a:fld>
            <a:endParaRPr lang="en-US"/>
          </a:p>
        </p:txBody>
      </p:sp>
    </p:spTree>
    <p:extLst>
      <p:ext uri="{BB962C8B-B14F-4D97-AF65-F5344CB8AC3E}">
        <p14:creationId xmlns:p14="http://schemas.microsoft.com/office/powerpoint/2010/main" val="26057247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So now that we have gone over the changes we have made to the performance review process, and talked about the competencies and goals that are a part of your performance review, let’s talk a little about mid-year reviews. All employees just had these in the Spring. They are just an informal check-in between you and</a:t>
            </a:r>
            <a:r>
              <a:rPr lang="en-US" baseline="0" dirty="0" smtClean="0"/>
              <a:t> your manager regarding how things are going with your work. No forms are completed and nothing is turned into HR. It’s just a good opportunity each year to check in, see if any goals need to be changed or updated, talk about training opportunities you’d like to take, and talk about your work. </a:t>
            </a:r>
            <a:endParaRPr lang="en-US" dirty="0" smtClean="0"/>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179" eaLnBrk="0" hangingPunct="0">
              <a:defRPr>
                <a:solidFill>
                  <a:schemeClr val="tx1"/>
                </a:solidFill>
                <a:latin typeface="Tahoma" pitchFamily="34" charset="0"/>
              </a:defRPr>
            </a:lvl1pPr>
            <a:lvl2pPr marL="742873" indent="-285720" defTabSz="930179" eaLnBrk="0" hangingPunct="0">
              <a:defRPr>
                <a:solidFill>
                  <a:schemeClr val="tx1"/>
                </a:solidFill>
                <a:latin typeface="Tahoma" pitchFamily="34" charset="0"/>
              </a:defRPr>
            </a:lvl2pPr>
            <a:lvl3pPr marL="1142882" indent="-228576" defTabSz="930179" eaLnBrk="0" hangingPunct="0">
              <a:defRPr>
                <a:solidFill>
                  <a:schemeClr val="tx1"/>
                </a:solidFill>
                <a:latin typeface="Tahoma" pitchFamily="34" charset="0"/>
              </a:defRPr>
            </a:lvl3pPr>
            <a:lvl4pPr marL="1600034" indent="-228576" defTabSz="930179" eaLnBrk="0" hangingPunct="0">
              <a:defRPr>
                <a:solidFill>
                  <a:schemeClr val="tx1"/>
                </a:solidFill>
                <a:latin typeface="Tahoma" pitchFamily="34" charset="0"/>
              </a:defRPr>
            </a:lvl4pPr>
            <a:lvl5pPr marL="2057186" indent="-228576" defTabSz="930179" eaLnBrk="0" hangingPunct="0">
              <a:defRPr>
                <a:solidFill>
                  <a:schemeClr val="tx1"/>
                </a:solidFill>
                <a:latin typeface="Tahoma" pitchFamily="34" charset="0"/>
              </a:defRPr>
            </a:lvl5pPr>
            <a:lvl6pPr marL="2514339" indent="-228576" defTabSz="930179" eaLnBrk="0" fontAlgn="base" hangingPunct="0">
              <a:spcBef>
                <a:spcPct val="0"/>
              </a:spcBef>
              <a:spcAft>
                <a:spcPct val="0"/>
              </a:spcAft>
              <a:defRPr>
                <a:solidFill>
                  <a:schemeClr val="tx1"/>
                </a:solidFill>
                <a:latin typeface="Tahoma" pitchFamily="34" charset="0"/>
              </a:defRPr>
            </a:lvl6pPr>
            <a:lvl7pPr marL="2971491" indent="-228576" defTabSz="930179" eaLnBrk="0" fontAlgn="base" hangingPunct="0">
              <a:spcBef>
                <a:spcPct val="0"/>
              </a:spcBef>
              <a:spcAft>
                <a:spcPct val="0"/>
              </a:spcAft>
              <a:defRPr>
                <a:solidFill>
                  <a:schemeClr val="tx1"/>
                </a:solidFill>
                <a:latin typeface="Tahoma" pitchFamily="34" charset="0"/>
              </a:defRPr>
            </a:lvl7pPr>
            <a:lvl8pPr marL="3428644" indent="-228576" defTabSz="930179" eaLnBrk="0" fontAlgn="base" hangingPunct="0">
              <a:spcBef>
                <a:spcPct val="0"/>
              </a:spcBef>
              <a:spcAft>
                <a:spcPct val="0"/>
              </a:spcAft>
              <a:defRPr>
                <a:solidFill>
                  <a:schemeClr val="tx1"/>
                </a:solidFill>
                <a:latin typeface="Tahoma" pitchFamily="34" charset="0"/>
              </a:defRPr>
            </a:lvl8pPr>
            <a:lvl9pPr marL="3885797" indent="-228576" defTabSz="930179" eaLnBrk="0" fontAlgn="base" hangingPunct="0">
              <a:spcBef>
                <a:spcPct val="0"/>
              </a:spcBef>
              <a:spcAft>
                <a:spcPct val="0"/>
              </a:spcAft>
              <a:defRPr>
                <a:solidFill>
                  <a:schemeClr val="tx1"/>
                </a:solidFill>
                <a:latin typeface="Tahoma" pitchFamily="34" charset="0"/>
              </a:defRPr>
            </a:lvl9pPr>
          </a:lstStyle>
          <a:p>
            <a:pPr eaLnBrk="1" hangingPunct="1"/>
            <a:fld id="{C610B792-5C8B-4C57-A358-F513D97958BD}" type="slidenum">
              <a:rPr lang="en-US" smtClean="0">
                <a:latin typeface="Arial" charset="0"/>
              </a:rPr>
              <a:pPr eaLnBrk="1" hangingPunct="1"/>
              <a:t>10</a:t>
            </a:fld>
            <a:endParaRPr lang="en-US"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ahoma" pitchFamily="34" charset="0"/>
                <a:cs typeface="Tahoma" pitchFamily="34" charset="0"/>
              </a:rPr>
              <a:t>Then of course at this time each year we have our annual performance reviews for all staff. </a:t>
            </a:r>
          </a:p>
          <a:p>
            <a:endParaRPr lang="en-US" dirty="0" smtClean="0">
              <a:latin typeface="Tahoma" pitchFamily="34" charset="0"/>
              <a:cs typeface="Tahom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ahoma" pitchFamily="34" charset="0"/>
                <a:cs typeface="Tahoma" pitchFamily="34" charset="0"/>
              </a:rPr>
              <a:t>It can be hard to remember everything that employees have accomplished over the past year. Take a look at your past notes. Look</a:t>
            </a:r>
            <a:r>
              <a:rPr lang="en-US" baseline="0" dirty="0" smtClean="0">
                <a:latin typeface="Tahoma" pitchFamily="34" charset="0"/>
                <a:cs typeface="Tahoma" pitchFamily="34" charset="0"/>
              </a:rPr>
              <a:t> back to recall the various projects that have occurred throughout the year. </a:t>
            </a:r>
            <a:endParaRPr lang="en-US" dirty="0" smtClean="0">
              <a:latin typeface="Tahoma" pitchFamily="34" charset="0"/>
              <a:cs typeface="Tahoma" pitchFamily="34" charset="0"/>
            </a:endParaRPr>
          </a:p>
          <a:p>
            <a:endParaRPr lang="en-US" dirty="0" smtClean="0">
              <a:latin typeface="Tahoma" pitchFamily="34" charset="0"/>
              <a:cs typeface="Tahoma" pitchFamily="34" charset="0"/>
            </a:endParaRPr>
          </a:p>
          <a:p>
            <a:r>
              <a:rPr lang="en-US" dirty="0" smtClean="0">
                <a:latin typeface="Tahoma" pitchFamily="34" charset="0"/>
                <a:cs typeface="Tahoma" pitchFamily="34" charset="0"/>
              </a:rPr>
              <a:t>Go into SF. View employee’s self-review. Review them</a:t>
            </a:r>
            <a:r>
              <a:rPr lang="en-US" baseline="0" dirty="0" smtClean="0">
                <a:latin typeface="Tahoma" pitchFamily="34" charset="0"/>
                <a:cs typeface="Tahoma" pitchFamily="34" charset="0"/>
              </a:rPr>
              <a:t> in the system. </a:t>
            </a:r>
            <a:endParaRPr lang="en-US" dirty="0" smtClean="0">
              <a:latin typeface="Tahoma" pitchFamily="34" charset="0"/>
              <a:cs typeface="Tahoma" pitchFamily="34" charset="0"/>
            </a:endParaRP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179" eaLnBrk="0" hangingPunct="0">
              <a:defRPr>
                <a:solidFill>
                  <a:schemeClr val="tx1"/>
                </a:solidFill>
                <a:latin typeface="Tahoma" pitchFamily="34" charset="0"/>
              </a:defRPr>
            </a:lvl1pPr>
            <a:lvl2pPr marL="742873" indent="-285720" defTabSz="930179" eaLnBrk="0" hangingPunct="0">
              <a:defRPr>
                <a:solidFill>
                  <a:schemeClr val="tx1"/>
                </a:solidFill>
                <a:latin typeface="Tahoma" pitchFamily="34" charset="0"/>
              </a:defRPr>
            </a:lvl2pPr>
            <a:lvl3pPr marL="1142882" indent="-228576" defTabSz="930179" eaLnBrk="0" hangingPunct="0">
              <a:defRPr>
                <a:solidFill>
                  <a:schemeClr val="tx1"/>
                </a:solidFill>
                <a:latin typeface="Tahoma" pitchFamily="34" charset="0"/>
              </a:defRPr>
            </a:lvl3pPr>
            <a:lvl4pPr marL="1600034" indent="-228576" defTabSz="930179" eaLnBrk="0" hangingPunct="0">
              <a:defRPr>
                <a:solidFill>
                  <a:schemeClr val="tx1"/>
                </a:solidFill>
                <a:latin typeface="Tahoma" pitchFamily="34" charset="0"/>
              </a:defRPr>
            </a:lvl4pPr>
            <a:lvl5pPr marL="2057186" indent="-228576" defTabSz="930179" eaLnBrk="0" hangingPunct="0">
              <a:defRPr>
                <a:solidFill>
                  <a:schemeClr val="tx1"/>
                </a:solidFill>
                <a:latin typeface="Tahoma" pitchFamily="34" charset="0"/>
              </a:defRPr>
            </a:lvl5pPr>
            <a:lvl6pPr marL="2514339" indent="-228576" defTabSz="930179" eaLnBrk="0" fontAlgn="base" hangingPunct="0">
              <a:spcBef>
                <a:spcPct val="0"/>
              </a:spcBef>
              <a:spcAft>
                <a:spcPct val="0"/>
              </a:spcAft>
              <a:defRPr>
                <a:solidFill>
                  <a:schemeClr val="tx1"/>
                </a:solidFill>
                <a:latin typeface="Tahoma" pitchFamily="34" charset="0"/>
              </a:defRPr>
            </a:lvl6pPr>
            <a:lvl7pPr marL="2971491" indent="-228576" defTabSz="930179" eaLnBrk="0" fontAlgn="base" hangingPunct="0">
              <a:spcBef>
                <a:spcPct val="0"/>
              </a:spcBef>
              <a:spcAft>
                <a:spcPct val="0"/>
              </a:spcAft>
              <a:defRPr>
                <a:solidFill>
                  <a:schemeClr val="tx1"/>
                </a:solidFill>
                <a:latin typeface="Tahoma" pitchFamily="34" charset="0"/>
              </a:defRPr>
            </a:lvl7pPr>
            <a:lvl8pPr marL="3428644" indent="-228576" defTabSz="930179" eaLnBrk="0" fontAlgn="base" hangingPunct="0">
              <a:spcBef>
                <a:spcPct val="0"/>
              </a:spcBef>
              <a:spcAft>
                <a:spcPct val="0"/>
              </a:spcAft>
              <a:defRPr>
                <a:solidFill>
                  <a:schemeClr val="tx1"/>
                </a:solidFill>
                <a:latin typeface="Tahoma" pitchFamily="34" charset="0"/>
              </a:defRPr>
            </a:lvl8pPr>
            <a:lvl9pPr marL="3885797" indent="-228576" defTabSz="930179" eaLnBrk="0" fontAlgn="base" hangingPunct="0">
              <a:spcBef>
                <a:spcPct val="0"/>
              </a:spcBef>
              <a:spcAft>
                <a:spcPct val="0"/>
              </a:spcAft>
              <a:defRPr>
                <a:solidFill>
                  <a:schemeClr val="tx1"/>
                </a:solidFill>
                <a:latin typeface="Tahoma" pitchFamily="34" charset="0"/>
              </a:defRPr>
            </a:lvl9pPr>
          </a:lstStyle>
          <a:p>
            <a:pPr eaLnBrk="1" hangingPunct="1"/>
            <a:fld id="{F8FF4887-4CF0-480B-B1F2-F56428C5E0D1}" type="slidenum">
              <a:rPr lang="en-US" smtClean="0">
                <a:latin typeface="Arial" charset="0"/>
              </a:rPr>
              <a:pPr eaLnBrk="1" hangingPunct="1"/>
              <a:t>11</a:t>
            </a:fld>
            <a:endParaRPr lang="en-US"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ahoma" pitchFamily="34" charset="0"/>
                <a:cs typeface="Tahoma" pitchFamily="34" charset="0"/>
              </a:rPr>
              <a:t>Then of course at this time each year we have our annual performance reviews for all staff. </a:t>
            </a:r>
          </a:p>
          <a:p>
            <a:endParaRPr lang="en-US" dirty="0" smtClean="0">
              <a:latin typeface="Tahoma" pitchFamily="34" charset="0"/>
              <a:cs typeface="Tahom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ahoma" pitchFamily="34" charset="0"/>
                <a:cs typeface="Tahoma" pitchFamily="34" charset="0"/>
              </a:rPr>
              <a:t>It can be hard to remember everything that employees have accomplished over the past year. Take a look at your past notes. Look</a:t>
            </a:r>
            <a:r>
              <a:rPr lang="en-US" baseline="0" dirty="0" smtClean="0">
                <a:latin typeface="Tahoma" pitchFamily="34" charset="0"/>
                <a:cs typeface="Tahoma" pitchFamily="34" charset="0"/>
              </a:rPr>
              <a:t> back to recall the various projects that have occurred throughout the year. </a:t>
            </a:r>
            <a:endParaRPr lang="en-US" dirty="0" smtClean="0">
              <a:latin typeface="Tahoma" pitchFamily="34" charset="0"/>
              <a:cs typeface="Tahoma" pitchFamily="34" charset="0"/>
            </a:endParaRPr>
          </a:p>
          <a:p>
            <a:endParaRPr lang="en-US" dirty="0" smtClean="0">
              <a:latin typeface="Tahoma" pitchFamily="34" charset="0"/>
              <a:cs typeface="Tahoma" pitchFamily="34" charset="0"/>
            </a:endParaRPr>
          </a:p>
          <a:p>
            <a:r>
              <a:rPr lang="en-US" dirty="0" smtClean="0">
                <a:latin typeface="Tahoma" pitchFamily="34" charset="0"/>
                <a:cs typeface="Tahoma" pitchFamily="34" charset="0"/>
              </a:rPr>
              <a:t>Go into SF. View employee’s self-review. Review them</a:t>
            </a:r>
            <a:r>
              <a:rPr lang="en-US" baseline="0" dirty="0" smtClean="0">
                <a:latin typeface="Tahoma" pitchFamily="34" charset="0"/>
                <a:cs typeface="Tahoma" pitchFamily="34" charset="0"/>
              </a:rPr>
              <a:t> in the system. </a:t>
            </a:r>
            <a:endParaRPr lang="en-US" dirty="0" smtClean="0">
              <a:latin typeface="Tahoma" pitchFamily="34" charset="0"/>
              <a:cs typeface="Tahoma" pitchFamily="34" charset="0"/>
            </a:endParaRP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179" eaLnBrk="0" hangingPunct="0">
              <a:defRPr>
                <a:solidFill>
                  <a:schemeClr val="tx1"/>
                </a:solidFill>
                <a:latin typeface="Tahoma" pitchFamily="34" charset="0"/>
              </a:defRPr>
            </a:lvl1pPr>
            <a:lvl2pPr marL="742873" indent="-285720" defTabSz="930179" eaLnBrk="0" hangingPunct="0">
              <a:defRPr>
                <a:solidFill>
                  <a:schemeClr val="tx1"/>
                </a:solidFill>
                <a:latin typeface="Tahoma" pitchFamily="34" charset="0"/>
              </a:defRPr>
            </a:lvl2pPr>
            <a:lvl3pPr marL="1142882" indent="-228576" defTabSz="930179" eaLnBrk="0" hangingPunct="0">
              <a:defRPr>
                <a:solidFill>
                  <a:schemeClr val="tx1"/>
                </a:solidFill>
                <a:latin typeface="Tahoma" pitchFamily="34" charset="0"/>
              </a:defRPr>
            </a:lvl3pPr>
            <a:lvl4pPr marL="1600034" indent="-228576" defTabSz="930179" eaLnBrk="0" hangingPunct="0">
              <a:defRPr>
                <a:solidFill>
                  <a:schemeClr val="tx1"/>
                </a:solidFill>
                <a:latin typeface="Tahoma" pitchFamily="34" charset="0"/>
              </a:defRPr>
            </a:lvl4pPr>
            <a:lvl5pPr marL="2057186" indent="-228576" defTabSz="930179" eaLnBrk="0" hangingPunct="0">
              <a:defRPr>
                <a:solidFill>
                  <a:schemeClr val="tx1"/>
                </a:solidFill>
                <a:latin typeface="Tahoma" pitchFamily="34" charset="0"/>
              </a:defRPr>
            </a:lvl5pPr>
            <a:lvl6pPr marL="2514339" indent="-228576" defTabSz="930179" eaLnBrk="0" fontAlgn="base" hangingPunct="0">
              <a:spcBef>
                <a:spcPct val="0"/>
              </a:spcBef>
              <a:spcAft>
                <a:spcPct val="0"/>
              </a:spcAft>
              <a:defRPr>
                <a:solidFill>
                  <a:schemeClr val="tx1"/>
                </a:solidFill>
                <a:latin typeface="Tahoma" pitchFamily="34" charset="0"/>
              </a:defRPr>
            </a:lvl6pPr>
            <a:lvl7pPr marL="2971491" indent="-228576" defTabSz="930179" eaLnBrk="0" fontAlgn="base" hangingPunct="0">
              <a:spcBef>
                <a:spcPct val="0"/>
              </a:spcBef>
              <a:spcAft>
                <a:spcPct val="0"/>
              </a:spcAft>
              <a:defRPr>
                <a:solidFill>
                  <a:schemeClr val="tx1"/>
                </a:solidFill>
                <a:latin typeface="Tahoma" pitchFamily="34" charset="0"/>
              </a:defRPr>
            </a:lvl7pPr>
            <a:lvl8pPr marL="3428644" indent="-228576" defTabSz="930179" eaLnBrk="0" fontAlgn="base" hangingPunct="0">
              <a:spcBef>
                <a:spcPct val="0"/>
              </a:spcBef>
              <a:spcAft>
                <a:spcPct val="0"/>
              </a:spcAft>
              <a:defRPr>
                <a:solidFill>
                  <a:schemeClr val="tx1"/>
                </a:solidFill>
                <a:latin typeface="Tahoma" pitchFamily="34" charset="0"/>
              </a:defRPr>
            </a:lvl8pPr>
            <a:lvl9pPr marL="3885797" indent="-228576" defTabSz="930179" eaLnBrk="0" fontAlgn="base" hangingPunct="0">
              <a:spcBef>
                <a:spcPct val="0"/>
              </a:spcBef>
              <a:spcAft>
                <a:spcPct val="0"/>
              </a:spcAft>
              <a:defRPr>
                <a:solidFill>
                  <a:schemeClr val="tx1"/>
                </a:solidFill>
                <a:latin typeface="Tahoma" pitchFamily="34" charset="0"/>
              </a:defRPr>
            </a:lvl9pPr>
          </a:lstStyle>
          <a:p>
            <a:pPr eaLnBrk="1" hangingPunct="1"/>
            <a:fld id="{F8FF4887-4CF0-480B-B1F2-F56428C5E0D1}" type="slidenum">
              <a:rPr lang="en-US" smtClean="0">
                <a:latin typeface="Arial" charset="0"/>
              </a:rPr>
              <a:pPr eaLnBrk="1" hangingPunct="1"/>
              <a:t>12</a:t>
            </a:fld>
            <a:endParaRPr lang="en-US"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029" eaLnBrk="0" hangingPunct="0">
              <a:defRPr>
                <a:solidFill>
                  <a:schemeClr val="tx1"/>
                </a:solidFill>
                <a:latin typeface="Tahoma" pitchFamily="34" charset="0"/>
              </a:defRPr>
            </a:lvl1pPr>
            <a:lvl2pPr marL="742753" indent="-285673" defTabSz="930029" eaLnBrk="0" hangingPunct="0">
              <a:defRPr>
                <a:solidFill>
                  <a:schemeClr val="tx1"/>
                </a:solidFill>
                <a:latin typeface="Tahoma" pitchFamily="34" charset="0"/>
              </a:defRPr>
            </a:lvl2pPr>
            <a:lvl3pPr marL="1142699" indent="-228540" defTabSz="930029" eaLnBrk="0" hangingPunct="0">
              <a:defRPr>
                <a:solidFill>
                  <a:schemeClr val="tx1"/>
                </a:solidFill>
                <a:latin typeface="Tahoma" pitchFamily="34" charset="0"/>
              </a:defRPr>
            </a:lvl3pPr>
            <a:lvl4pPr marL="1599776" indent="-228540" defTabSz="930029" eaLnBrk="0" hangingPunct="0">
              <a:defRPr>
                <a:solidFill>
                  <a:schemeClr val="tx1"/>
                </a:solidFill>
                <a:latin typeface="Tahoma" pitchFamily="34" charset="0"/>
              </a:defRPr>
            </a:lvl4pPr>
            <a:lvl5pPr marL="2056854" indent="-228540" defTabSz="930029" eaLnBrk="0" hangingPunct="0">
              <a:defRPr>
                <a:solidFill>
                  <a:schemeClr val="tx1"/>
                </a:solidFill>
                <a:latin typeface="Tahoma" pitchFamily="34" charset="0"/>
              </a:defRPr>
            </a:lvl5pPr>
            <a:lvl6pPr marL="2513934" indent="-228540" defTabSz="930029" eaLnBrk="0" fontAlgn="base" hangingPunct="0">
              <a:spcBef>
                <a:spcPct val="0"/>
              </a:spcBef>
              <a:spcAft>
                <a:spcPct val="0"/>
              </a:spcAft>
              <a:defRPr>
                <a:solidFill>
                  <a:schemeClr val="tx1"/>
                </a:solidFill>
                <a:latin typeface="Tahoma" pitchFamily="34" charset="0"/>
              </a:defRPr>
            </a:lvl6pPr>
            <a:lvl7pPr marL="2971011" indent="-228540" defTabSz="930029" eaLnBrk="0" fontAlgn="base" hangingPunct="0">
              <a:spcBef>
                <a:spcPct val="0"/>
              </a:spcBef>
              <a:spcAft>
                <a:spcPct val="0"/>
              </a:spcAft>
              <a:defRPr>
                <a:solidFill>
                  <a:schemeClr val="tx1"/>
                </a:solidFill>
                <a:latin typeface="Tahoma" pitchFamily="34" charset="0"/>
              </a:defRPr>
            </a:lvl7pPr>
            <a:lvl8pPr marL="3428092" indent="-228540" defTabSz="930029" eaLnBrk="0" fontAlgn="base" hangingPunct="0">
              <a:spcBef>
                <a:spcPct val="0"/>
              </a:spcBef>
              <a:spcAft>
                <a:spcPct val="0"/>
              </a:spcAft>
              <a:defRPr>
                <a:solidFill>
                  <a:schemeClr val="tx1"/>
                </a:solidFill>
                <a:latin typeface="Tahoma" pitchFamily="34" charset="0"/>
              </a:defRPr>
            </a:lvl8pPr>
            <a:lvl9pPr marL="3885170" indent="-228540" defTabSz="930029" eaLnBrk="0" fontAlgn="base" hangingPunct="0">
              <a:spcBef>
                <a:spcPct val="0"/>
              </a:spcBef>
              <a:spcAft>
                <a:spcPct val="0"/>
              </a:spcAft>
              <a:defRPr>
                <a:solidFill>
                  <a:schemeClr val="tx1"/>
                </a:solidFill>
                <a:latin typeface="Tahoma" pitchFamily="34" charset="0"/>
              </a:defRPr>
            </a:lvl9pPr>
          </a:lstStyle>
          <a:p>
            <a:pPr eaLnBrk="1" hangingPunct="1"/>
            <a:fld id="{B3103FF0-A46E-4BAE-85DF-F214FBA23E0A}" type="slidenum">
              <a:rPr lang="en-US" smtClean="0">
                <a:latin typeface="Arial" charset="0"/>
              </a:rPr>
              <a:pPr eaLnBrk="1" hangingPunct="1"/>
              <a:t>13</a:t>
            </a:fld>
            <a:endParaRPr lang="en-US"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509684A-FA61-4156-AF60-A38DA5708F20}" type="slidenum">
              <a:rPr lang="en-US" smtClean="0"/>
              <a:t>14</a:t>
            </a:fld>
            <a:endParaRPr lang="en-US"/>
          </a:p>
        </p:txBody>
      </p:sp>
    </p:spTree>
    <p:extLst>
      <p:ext uri="{BB962C8B-B14F-4D97-AF65-F5344CB8AC3E}">
        <p14:creationId xmlns:p14="http://schemas.microsoft.com/office/powerpoint/2010/main" val="242543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ahoma" pitchFamily="34" charset="0"/>
                <a:cs typeface="Tahoma" pitchFamily="34" charset="0"/>
              </a:rPr>
              <a:t>-Goes to </a:t>
            </a:r>
            <a:r>
              <a:rPr lang="en-US" dirty="0" err="1" smtClean="0">
                <a:latin typeface="Tahoma" pitchFamily="34" charset="0"/>
                <a:cs typeface="Tahoma" pitchFamily="34" charset="0"/>
              </a:rPr>
              <a:t>Mgrs</a:t>
            </a:r>
            <a:r>
              <a:rPr lang="en-US" dirty="0" smtClean="0">
                <a:latin typeface="Tahoma" pitchFamily="34" charset="0"/>
                <a:cs typeface="Tahoma" pitchFamily="34" charset="0"/>
              </a:rPr>
              <a:t> </a:t>
            </a:r>
            <a:r>
              <a:rPr lang="en-US" dirty="0" err="1" smtClean="0">
                <a:latin typeface="Tahoma" pitchFamily="34" charset="0"/>
                <a:cs typeface="Tahoma" pitchFamily="34" charset="0"/>
              </a:rPr>
              <a:t>mgr</a:t>
            </a:r>
            <a:r>
              <a:rPr lang="en-US" dirty="0" smtClean="0">
                <a:latin typeface="Tahoma" pitchFamily="34" charset="0"/>
                <a:cs typeface="Tahoma" pitchFamily="34" charset="0"/>
              </a:rPr>
              <a:t> – 2</a:t>
            </a:r>
            <a:r>
              <a:rPr lang="en-US" baseline="30000" dirty="0" smtClean="0">
                <a:latin typeface="Tahoma" pitchFamily="34" charset="0"/>
                <a:cs typeface="Tahoma" pitchFamily="34" charset="0"/>
              </a:rPr>
              <a:t>nd</a:t>
            </a:r>
            <a:r>
              <a:rPr lang="en-US" dirty="0" smtClean="0">
                <a:latin typeface="Tahoma" pitchFamily="34" charset="0"/>
                <a:cs typeface="Tahoma" pitchFamily="34" charset="0"/>
              </a:rPr>
              <a:t> level </a:t>
            </a:r>
            <a:r>
              <a:rPr lang="en-US" dirty="0" err="1" smtClean="0">
                <a:latin typeface="Tahoma" pitchFamily="34" charset="0"/>
                <a:cs typeface="Tahoma" pitchFamily="34" charset="0"/>
              </a:rPr>
              <a:t>mgr</a:t>
            </a:r>
            <a:r>
              <a:rPr lang="en-US" dirty="0" smtClean="0">
                <a:latin typeface="Tahoma" pitchFamily="34" charset="0"/>
                <a:cs typeface="Tahoma" pitchFamily="34" charset="0"/>
              </a:rPr>
              <a:t> – for feedback and consistency</a:t>
            </a:r>
          </a:p>
          <a:p>
            <a:endParaRPr lang="en-US" dirty="0" smtClean="0">
              <a:latin typeface="Tahoma" pitchFamily="34" charset="0"/>
              <a:cs typeface="Tahoma" pitchFamily="34" charset="0"/>
            </a:endParaRPr>
          </a:p>
          <a:p>
            <a:r>
              <a:rPr lang="en-US" dirty="0" smtClean="0">
                <a:latin typeface="Tahoma" pitchFamily="34" charset="0"/>
                <a:cs typeface="Tahoma" pitchFamily="34" charset="0"/>
              </a:rPr>
              <a:t>Goes to HR to ensure </a:t>
            </a:r>
            <a:r>
              <a:rPr lang="en-US" dirty="0" err="1" smtClean="0">
                <a:latin typeface="Tahoma" pitchFamily="34" charset="0"/>
                <a:cs typeface="Tahoma" pitchFamily="34" charset="0"/>
              </a:rPr>
              <a:t>mgr</a:t>
            </a:r>
            <a:r>
              <a:rPr lang="en-US" dirty="0" smtClean="0">
                <a:latin typeface="Tahoma" pitchFamily="34" charset="0"/>
                <a:cs typeface="Tahoma" pitchFamily="34" charset="0"/>
              </a:rPr>
              <a:t> entered comments to support rating</a:t>
            </a:r>
          </a:p>
          <a:p>
            <a:endParaRPr lang="en-US" dirty="0" smtClean="0">
              <a:latin typeface="Tahoma" pitchFamily="34" charset="0"/>
              <a:cs typeface="Tahoma" pitchFamily="34" charset="0"/>
            </a:endParaRPr>
          </a:p>
          <a:p>
            <a:r>
              <a:rPr lang="en-US" dirty="0" smtClean="0">
                <a:latin typeface="Tahoma" pitchFamily="34" charset="0"/>
                <a:cs typeface="Tahoma" pitchFamily="34" charset="0"/>
              </a:rPr>
              <a:t>Commissioner reviews around 10% </a:t>
            </a:r>
            <a:r>
              <a:rPr lang="en-US" baseline="0" dirty="0" smtClean="0">
                <a:latin typeface="Tahoma" pitchFamily="34" charset="0"/>
                <a:cs typeface="Tahoma" pitchFamily="34" charset="0"/>
              </a:rPr>
              <a:t>of reviews to stay informed, ensure ratings consistency</a:t>
            </a:r>
            <a:endParaRPr lang="en-US" dirty="0" smtClean="0">
              <a:latin typeface="Tahoma" pitchFamily="34" charset="0"/>
              <a:cs typeface="Tahoma" pitchFamily="34" charset="0"/>
            </a:endParaRPr>
          </a:p>
          <a:p>
            <a:endParaRPr lang="en-US" dirty="0" smtClean="0"/>
          </a:p>
          <a:p>
            <a:r>
              <a:rPr lang="en-US" dirty="0" smtClean="0"/>
              <a:t>We will send review back if guidelines aren’t followed.</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ahoma" pitchFamily="34" charset="0"/>
                <a:cs typeface="Tahoma" pitchFamily="34" charset="0"/>
              </a:rPr>
              <a:t>We are also asking for employees this year to fill out the Employee Comments</a:t>
            </a:r>
            <a:r>
              <a:rPr lang="en-US" baseline="0" dirty="0" smtClean="0">
                <a:latin typeface="Tahoma" pitchFamily="34" charset="0"/>
                <a:cs typeface="Tahoma" pitchFamily="34" charset="0"/>
              </a:rPr>
              <a:t> section at the very end of the review in order to talk to your manager about you feel your performance was as a whole during the past year. So if you could encourage your employees to do this as well, that would be helpful. </a:t>
            </a:r>
            <a:endParaRPr lang="en-US" dirty="0" smtClean="0">
              <a:latin typeface="Tahoma" pitchFamily="34" charset="0"/>
              <a:cs typeface="Tahoma" pitchFamily="34" charset="0"/>
            </a:endParaRPr>
          </a:p>
          <a:p>
            <a:endParaRPr lang="en-US" dirty="0" smtClean="0"/>
          </a:p>
          <a:p>
            <a:endParaRPr lang="en-US" dirty="0" smtClean="0"/>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179" eaLnBrk="0" hangingPunct="0">
              <a:defRPr>
                <a:solidFill>
                  <a:schemeClr val="tx1"/>
                </a:solidFill>
                <a:latin typeface="Tahoma" pitchFamily="34" charset="0"/>
              </a:defRPr>
            </a:lvl1pPr>
            <a:lvl2pPr marL="742873" indent="-285720" defTabSz="930179" eaLnBrk="0" hangingPunct="0">
              <a:defRPr>
                <a:solidFill>
                  <a:schemeClr val="tx1"/>
                </a:solidFill>
                <a:latin typeface="Tahoma" pitchFamily="34" charset="0"/>
              </a:defRPr>
            </a:lvl2pPr>
            <a:lvl3pPr marL="1142882" indent="-228576" defTabSz="930179" eaLnBrk="0" hangingPunct="0">
              <a:defRPr>
                <a:solidFill>
                  <a:schemeClr val="tx1"/>
                </a:solidFill>
                <a:latin typeface="Tahoma" pitchFamily="34" charset="0"/>
              </a:defRPr>
            </a:lvl3pPr>
            <a:lvl4pPr marL="1600034" indent="-228576" defTabSz="930179" eaLnBrk="0" hangingPunct="0">
              <a:defRPr>
                <a:solidFill>
                  <a:schemeClr val="tx1"/>
                </a:solidFill>
                <a:latin typeface="Tahoma" pitchFamily="34" charset="0"/>
              </a:defRPr>
            </a:lvl4pPr>
            <a:lvl5pPr marL="2057186" indent="-228576" defTabSz="930179" eaLnBrk="0" hangingPunct="0">
              <a:defRPr>
                <a:solidFill>
                  <a:schemeClr val="tx1"/>
                </a:solidFill>
                <a:latin typeface="Tahoma" pitchFamily="34" charset="0"/>
              </a:defRPr>
            </a:lvl5pPr>
            <a:lvl6pPr marL="2514339" indent="-228576" defTabSz="930179" eaLnBrk="0" fontAlgn="base" hangingPunct="0">
              <a:spcBef>
                <a:spcPct val="0"/>
              </a:spcBef>
              <a:spcAft>
                <a:spcPct val="0"/>
              </a:spcAft>
              <a:defRPr>
                <a:solidFill>
                  <a:schemeClr val="tx1"/>
                </a:solidFill>
                <a:latin typeface="Tahoma" pitchFamily="34" charset="0"/>
              </a:defRPr>
            </a:lvl6pPr>
            <a:lvl7pPr marL="2971491" indent="-228576" defTabSz="930179" eaLnBrk="0" fontAlgn="base" hangingPunct="0">
              <a:spcBef>
                <a:spcPct val="0"/>
              </a:spcBef>
              <a:spcAft>
                <a:spcPct val="0"/>
              </a:spcAft>
              <a:defRPr>
                <a:solidFill>
                  <a:schemeClr val="tx1"/>
                </a:solidFill>
                <a:latin typeface="Tahoma" pitchFamily="34" charset="0"/>
              </a:defRPr>
            </a:lvl7pPr>
            <a:lvl8pPr marL="3428644" indent="-228576" defTabSz="930179" eaLnBrk="0" fontAlgn="base" hangingPunct="0">
              <a:spcBef>
                <a:spcPct val="0"/>
              </a:spcBef>
              <a:spcAft>
                <a:spcPct val="0"/>
              </a:spcAft>
              <a:defRPr>
                <a:solidFill>
                  <a:schemeClr val="tx1"/>
                </a:solidFill>
                <a:latin typeface="Tahoma" pitchFamily="34" charset="0"/>
              </a:defRPr>
            </a:lvl8pPr>
            <a:lvl9pPr marL="3885797" indent="-228576" defTabSz="930179" eaLnBrk="0" fontAlgn="base" hangingPunct="0">
              <a:spcBef>
                <a:spcPct val="0"/>
              </a:spcBef>
              <a:spcAft>
                <a:spcPct val="0"/>
              </a:spcAft>
              <a:defRPr>
                <a:solidFill>
                  <a:schemeClr val="tx1"/>
                </a:solidFill>
                <a:latin typeface="Tahoma" pitchFamily="34" charset="0"/>
              </a:defRPr>
            </a:lvl9pPr>
          </a:lstStyle>
          <a:p>
            <a:pPr eaLnBrk="1" hangingPunct="1"/>
            <a:fld id="{5BC592E7-855E-456F-81C5-A8278C081F61}" type="slidenum">
              <a:rPr lang="en-US" smtClean="0">
                <a:latin typeface="Arial" charset="0"/>
              </a:rPr>
              <a:pPr eaLnBrk="1" hangingPunct="1"/>
              <a:t>15</a:t>
            </a:fld>
            <a:endParaRPr lang="en-US"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ahoma" pitchFamily="34" charset="0"/>
                <a:cs typeface="Tahoma" pitchFamily="34" charset="0"/>
              </a:rPr>
              <a:t>Performance review for Brad Pitt is</a:t>
            </a:r>
            <a:r>
              <a:rPr lang="en-US" baseline="0" dirty="0" smtClean="0">
                <a:latin typeface="Tahoma" pitchFamily="34" charset="0"/>
                <a:cs typeface="Tahoma" pitchFamily="34" charset="0"/>
              </a:rPr>
              <a:t> in Jennifer Anniston’s account.  Jennifer reports to Courtney Cox.</a:t>
            </a:r>
            <a:endParaRPr lang="en-US" dirty="0" smtClean="0">
              <a:latin typeface="Tahoma" pitchFamily="34" charset="0"/>
              <a:cs typeface="Tahoma" pitchFamily="34" charset="0"/>
            </a:endParaRP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179" eaLnBrk="0" hangingPunct="0">
              <a:defRPr>
                <a:solidFill>
                  <a:schemeClr val="tx1"/>
                </a:solidFill>
                <a:latin typeface="Tahoma" pitchFamily="34" charset="0"/>
              </a:defRPr>
            </a:lvl1pPr>
            <a:lvl2pPr marL="742873" indent="-285720" defTabSz="930179" eaLnBrk="0" hangingPunct="0">
              <a:defRPr>
                <a:solidFill>
                  <a:schemeClr val="tx1"/>
                </a:solidFill>
                <a:latin typeface="Tahoma" pitchFamily="34" charset="0"/>
              </a:defRPr>
            </a:lvl2pPr>
            <a:lvl3pPr marL="1142882" indent="-228576" defTabSz="930179" eaLnBrk="0" hangingPunct="0">
              <a:defRPr>
                <a:solidFill>
                  <a:schemeClr val="tx1"/>
                </a:solidFill>
                <a:latin typeface="Tahoma" pitchFamily="34" charset="0"/>
              </a:defRPr>
            </a:lvl3pPr>
            <a:lvl4pPr marL="1600034" indent="-228576" defTabSz="930179" eaLnBrk="0" hangingPunct="0">
              <a:defRPr>
                <a:solidFill>
                  <a:schemeClr val="tx1"/>
                </a:solidFill>
                <a:latin typeface="Tahoma" pitchFamily="34" charset="0"/>
              </a:defRPr>
            </a:lvl4pPr>
            <a:lvl5pPr marL="2057186" indent="-228576" defTabSz="930179" eaLnBrk="0" hangingPunct="0">
              <a:defRPr>
                <a:solidFill>
                  <a:schemeClr val="tx1"/>
                </a:solidFill>
                <a:latin typeface="Tahoma" pitchFamily="34" charset="0"/>
              </a:defRPr>
            </a:lvl5pPr>
            <a:lvl6pPr marL="2514339" indent="-228576" defTabSz="930179" eaLnBrk="0" fontAlgn="base" hangingPunct="0">
              <a:spcBef>
                <a:spcPct val="0"/>
              </a:spcBef>
              <a:spcAft>
                <a:spcPct val="0"/>
              </a:spcAft>
              <a:defRPr>
                <a:solidFill>
                  <a:schemeClr val="tx1"/>
                </a:solidFill>
                <a:latin typeface="Tahoma" pitchFamily="34" charset="0"/>
              </a:defRPr>
            </a:lvl6pPr>
            <a:lvl7pPr marL="2971491" indent="-228576" defTabSz="930179" eaLnBrk="0" fontAlgn="base" hangingPunct="0">
              <a:spcBef>
                <a:spcPct val="0"/>
              </a:spcBef>
              <a:spcAft>
                <a:spcPct val="0"/>
              </a:spcAft>
              <a:defRPr>
                <a:solidFill>
                  <a:schemeClr val="tx1"/>
                </a:solidFill>
                <a:latin typeface="Tahoma" pitchFamily="34" charset="0"/>
              </a:defRPr>
            </a:lvl7pPr>
            <a:lvl8pPr marL="3428644" indent="-228576" defTabSz="930179" eaLnBrk="0" fontAlgn="base" hangingPunct="0">
              <a:spcBef>
                <a:spcPct val="0"/>
              </a:spcBef>
              <a:spcAft>
                <a:spcPct val="0"/>
              </a:spcAft>
              <a:defRPr>
                <a:solidFill>
                  <a:schemeClr val="tx1"/>
                </a:solidFill>
                <a:latin typeface="Tahoma" pitchFamily="34" charset="0"/>
              </a:defRPr>
            </a:lvl8pPr>
            <a:lvl9pPr marL="3885797" indent="-228576" defTabSz="930179" eaLnBrk="0" fontAlgn="base" hangingPunct="0">
              <a:spcBef>
                <a:spcPct val="0"/>
              </a:spcBef>
              <a:spcAft>
                <a:spcPct val="0"/>
              </a:spcAft>
              <a:defRPr>
                <a:solidFill>
                  <a:schemeClr val="tx1"/>
                </a:solidFill>
                <a:latin typeface="Tahoma" pitchFamily="34" charset="0"/>
              </a:defRPr>
            </a:lvl9pPr>
          </a:lstStyle>
          <a:p>
            <a:pPr eaLnBrk="1" hangingPunct="1"/>
            <a:fld id="{F8FF4887-4CF0-480B-B1F2-F56428C5E0D1}" type="slidenum">
              <a:rPr lang="en-US" smtClean="0">
                <a:latin typeface="Arial" charset="0"/>
              </a:rPr>
              <a:pPr eaLnBrk="1" hangingPunct="1"/>
              <a:t>16</a:t>
            </a:fld>
            <a:endParaRPr lang="en-US"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a typeface="Tahoma" pitchFamily="34" charset="0"/>
                <a:cs typeface="Tahoma" pitchFamily="34" charset="0"/>
              </a:rPr>
              <a:t>Each job classification has a salary range. Salary ranges are further broken down into steps on a salary grid. This is an example salary grid. The minimum you can be</a:t>
            </a:r>
            <a:r>
              <a:rPr lang="en-US" sz="1200" baseline="0" dirty="0" smtClean="0">
                <a:ea typeface="Tahoma" pitchFamily="34" charset="0"/>
                <a:cs typeface="Tahoma" pitchFamily="34" charset="0"/>
              </a:rPr>
              <a:t> paid is step one, the maximum is step 12. </a:t>
            </a:r>
            <a:endParaRPr lang="en-US" sz="1200" dirty="0" smtClean="0">
              <a:ea typeface="Tahoma" pitchFamily="34" charset="0"/>
              <a:cs typeface="Tahoma" pitchFamily="34" charset="0"/>
            </a:endParaRPr>
          </a:p>
          <a:p>
            <a:endParaRPr lang="en-US" dirty="0" smtClean="0"/>
          </a:p>
          <a:p>
            <a:r>
              <a:rPr lang="en-US" dirty="0" smtClean="0"/>
              <a:t>All</a:t>
            </a:r>
            <a:r>
              <a:rPr lang="en-US" baseline="0" dirty="0" smtClean="0"/>
              <a:t> of you just received a 3% cost of living increase on July 1 as that was listed in your union contract or plan. Those COLAs are listed in the union contract or plans most years. This increase altered the salary grid so that if you were a step 7, you’re still a step 7, it’s just that the rate corresponding with step 7 has changed. </a:t>
            </a:r>
          </a:p>
          <a:p>
            <a:endParaRPr lang="en-US" baseline="0" dirty="0" smtClean="0"/>
          </a:p>
          <a:p>
            <a:r>
              <a:rPr lang="en-US" baseline="0" dirty="0" smtClean="0"/>
              <a:t>During our annual performance reviews, you have another chance to receive a salary increase. </a:t>
            </a:r>
          </a:p>
          <a:p>
            <a:endParaRPr lang="en-US" baseline="0" dirty="0" smtClean="0"/>
          </a:p>
          <a:p>
            <a:endParaRPr lang="en-US" baseline="0" dirty="0" smtClean="0"/>
          </a:p>
          <a:p>
            <a:endParaRPr lang="en-US" baseline="0" dirty="0" smtClean="0"/>
          </a:p>
          <a:p>
            <a:endParaRPr lang="en-US" baseline="0" dirty="0" smtClean="0"/>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179" eaLnBrk="0" hangingPunct="0">
              <a:defRPr>
                <a:solidFill>
                  <a:schemeClr val="tx1"/>
                </a:solidFill>
                <a:latin typeface="Tahoma" pitchFamily="34" charset="0"/>
              </a:defRPr>
            </a:lvl1pPr>
            <a:lvl2pPr marL="742873" indent="-285720" defTabSz="930179" eaLnBrk="0" hangingPunct="0">
              <a:defRPr>
                <a:solidFill>
                  <a:schemeClr val="tx1"/>
                </a:solidFill>
                <a:latin typeface="Tahoma" pitchFamily="34" charset="0"/>
              </a:defRPr>
            </a:lvl2pPr>
            <a:lvl3pPr marL="1142882" indent="-228576" defTabSz="930179" eaLnBrk="0" hangingPunct="0">
              <a:defRPr>
                <a:solidFill>
                  <a:schemeClr val="tx1"/>
                </a:solidFill>
                <a:latin typeface="Tahoma" pitchFamily="34" charset="0"/>
              </a:defRPr>
            </a:lvl3pPr>
            <a:lvl4pPr marL="1600034" indent="-228576" defTabSz="930179" eaLnBrk="0" hangingPunct="0">
              <a:defRPr>
                <a:solidFill>
                  <a:schemeClr val="tx1"/>
                </a:solidFill>
                <a:latin typeface="Tahoma" pitchFamily="34" charset="0"/>
              </a:defRPr>
            </a:lvl4pPr>
            <a:lvl5pPr marL="2057186" indent="-228576" defTabSz="930179" eaLnBrk="0" hangingPunct="0">
              <a:defRPr>
                <a:solidFill>
                  <a:schemeClr val="tx1"/>
                </a:solidFill>
                <a:latin typeface="Tahoma" pitchFamily="34" charset="0"/>
              </a:defRPr>
            </a:lvl5pPr>
            <a:lvl6pPr marL="2514339" indent="-228576" defTabSz="930179" eaLnBrk="0" fontAlgn="base" hangingPunct="0">
              <a:spcBef>
                <a:spcPct val="0"/>
              </a:spcBef>
              <a:spcAft>
                <a:spcPct val="0"/>
              </a:spcAft>
              <a:defRPr>
                <a:solidFill>
                  <a:schemeClr val="tx1"/>
                </a:solidFill>
                <a:latin typeface="Tahoma" pitchFamily="34" charset="0"/>
              </a:defRPr>
            </a:lvl6pPr>
            <a:lvl7pPr marL="2971491" indent="-228576" defTabSz="930179" eaLnBrk="0" fontAlgn="base" hangingPunct="0">
              <a:spcBef>
                <a:spcPct val="0"/>
              </a:spcBef>
              <a:spcAft>
                <a:spcPct val="0"/>
              </a:spcAft>
              <a:defRPr>
                <a:solidFill>
                  <a:schemeClr val="tx1"/>
                </a:solidFill>
                <a:latin typeface="Tahoma" pitchFamily="34" charset="0"/>
              </a:defRPr>
            </a:lvl7pPr>
            <a:lvl8pPr marL="3428644" indent="-228576" defTabSz="930179" eaLnBrk="0" fontAlgn="base" hangingPunct="0">
              <a:spcBef>
                <a:spcPct val="0"/>
              </a:spcBef>
              <a:spcAft>
                <a:spcPct val="0"/>
              </a:spcAft>
              <a:defRPr>
                <a:solidFill>
                  <a:schemeClr val="tx1"/>
                </a:solidFill>
                <a:latin typeface="Tahoma" pitchFamily="34" charset="0"/>
              </a:defRPr>
            </a:lvl8pPr>
            <a:lvl9pPr marL="3885797" indent="-228576" defTabSz="930179" eaLnBrk="0" fontAlgn="base" hangingPunct="0">
              <a:spcBef>
                <a:spcPct val="0"/>
              </a:spcBef>
              <a:spcAft>
                <a:spcPct val="0"/>
              </a:spcAft>
              <a:defRPr>
                <a:solidFill>
                  <a:schemeClr val="tx1"/>
                </a:solidFill>
                <a:latin typeface="Tahoma" pitchFamily="34" charset="0"/>
              </a:defRPr>
            </a:lvl9pPr>
          </a:lstStyle>
          <a:p>
            <a:pPr eaLnBrk="1" hangingPunct="1"/>
            <a:fld id="{3B2B70C3-7A46-4A30-B683-F81CC7B1D99C}" type="slidenum">
              <a:rPr lang="en-US" smtClean="0">
                <a:latin typeface="Arial" charset="0"/>
              </a:rPr>
              <a:pPr eaLnBrk="1" hangingPunct="1"/>
              <a:t>17</a:t>
            </a:fld>
            <a:endParaRPr lang="en-US" smtClean="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r>
              <a:rPr lang="en-US" kern="0" dirty="0" smtClean="0">
                <a:latin typeface="Tahoma" pitchFamily="34" charset="0"/>
                <a:ea typeface="Tahoma" pitchFamily="34" charset="0"/>
                <a:cs typeface="Tahoma" pitchFamily="34" charset="0"/>
              </a:rPr>
              <a:t>Employees whose salaries equal or exceed the maximum of their salary range will not be eligible for a salary increase, regardless of performance. Still get COLA in July.</a:t>
            </a:r>
          </a:p>
          <a:p>
            <a:pPr>
              <a:defRPr/>
            </a:pPr>
            <a:endParaRPr lang="en-US" kern="0" dirty="0" smtClean="0">
              <a:latin typeface="Tahoma" pitchFamily="34" charset="0"/>
              <a:ea typeface="Tahoma" pitchFamily="34" charset="0"/>
              <a:cs typeface="Tahoma"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Go back to grid and explain a one step increase. </a:t>
            </a:r>
          </a:p>
          <a:p>
            <a:pPr>
              <a:defRPr/>
            </a:pPr>
            <a:endParaRPr lang="en-US" kern="0" dirty="0" smtClean="0">
              <a:latin typeface="Tahoma" pitchFamily="34" charset="0"/>
              <a:ea typeface="Tahoma" pitchFamily="34" charset="0"/>
              <a:cs typeface="Tahoma" pitchFamily="34" charset="0"/>
            </a:endParaRPr>
          </a:p>
          <a:p>
            <a:pPr>
              <a:defRPr/>
            </a:pPr>
            <a:endParaRPr lang="en-US" kern="0" dirty="0" smtClean="0">
              <a:latin typeface="Tahoma" pitchFamily="34" charset="0"/>
              <a:ea typeface="Tahoma" pitchFamily="34" charset="0"/>
              <a:cs typeface="Tahoma" pitchFamily="34" charset="0"/>
            </a:endParaRPr>
          </a:p>
          <a:p>
            <a:pPr>
              <a:defRPr/>
            </a:pPr>
            <a:r>
              <a:rPr lang="en-US" dirty="0" smtClean="0">
                <a:latin typeface="Tahoma" pitchFamily="34" charset="0"/>
                <a:ea typeface="Tahoma" pitchFamily="34" charset="0"/>
                <a:cs typeface="Tahoma" pitchFamily="34" charset="0"/>
              </a:rPr>
              <a:t>If no increase will be given to an employee due to performance issues, the union contracts require that written notice be given to the employee regarding why they are not receiving an increase.</a:t>
            </a:r>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179" eaLnBrk="0" hangingPunct="0">
              <a:defRPr>
                <a:solidFill>
                  <a:schemeClr val="tx1"/>
                </a:solidFill>
                <a:latin typeface="Tahoma" pitchFamily="34" charset="0"/>
              </a:defRPr>
            </a:lvl1pPr>
            <a:lvl2pPr marL="742873" indent="-285720" defTabSz="930179" eaLnBrk="0" hangingPunct="0">
              <a:defRPr>
                <a:solidFill>
                  <a:schemeClr val="tx1"/>
                </a:solidFill>
                <a:latin typeface="Tahoma" pitchFamily="34" charset="0"/>
              </a:defRPr>
            </a:lvl2pPr>
            <a:lvl3pPr marL="1142882" indent="-228576" defTabSz="930179" eaLnBrk="0" hangingPunct="0">
              <a:defRPr>
                <a:solidFill>
                  <a:schemeClr val="tx1"/>
                </a:solidFill>
                <a:latin typeface="Tahoma" pitchFamily="34" charset="0"/>
              </a:defRPr>
            </a:lvl3pPr>
            <a:lvl4pPr marL="1600034" indent="-228576" defTabSz="930179" eaLnBrk="0" hangingPunct="0">
              <a:defRPr>
                <a:solidFill>
                  <a:schemeClr val="tx1"/>
                </a:solidFill>
                <a:latin typeface="Tahoma" pitchFamily="34" charset="0"/>
              </a:defRPr>
            </a:lvl4pPr>
            <a:lvl5pPr marL="2057186" indent="-228576" defTabSz="930179" eaLnBrk="0" hangingPunct="0">
              <a:defRPr>
                <a:solidFill>
                  <a:schemeClr val="tx1"/>
                </a:solidFill>
                <a:latin typeface="Tahoma" pitchFamily="34" charset="0"/>
              </a:defRPr>
            </a:lvl5pPr>
            <a:lvl6pPr marL="2514339" indent="-228576" defTabSz="930179" eaLnBrk="0" fontAlgn="base" hangingPunct="0">
              <a:spcBef>
                <a:spcPct val="0"/>
              </a:spcBef>
              <a:spcAft>
                <a:spcPct val="0"/>
              </a:spcAft>
              <a:defRPr>
                <a:solidFill>
                  <a:schemeClr val="tx1"/>
                </a:solidFill>
                <a:latin typeface="Tahoma" pitchFamily="34" charset="0"/>
              </a:defRPr>
            </a:lvl6pPr>
            <a:lvl7pPr marL="2971491" indent="-228576" defTabSz="930179" eaLnBrk="0" fontAlgn="base" hangingPunct="0">
              <a:spcBef>
                <a:spcPct val="0"/>
              </a:spcBef>
              <a:spcAft>
                <a:spcPct val="0"/>
              </a:spcAft>
              <a:defRPr>
                <a:solidFill>
                  <a:schemeClr val="tx1"/>
                </a:solidFill>
                <a:latin typeface="Tahoma" pitchFamily="34" charset="0"/>
              </a:defRPr>
            </a:lvl7pPr>
            <a:lvl8pPr marL="3428644" indent="-228576" defTabSz="930179" eaLnBrk="0" fontAlgn="base" hangingPunct="0">
              <a:spcBef>
                <a:spcPct val="0"/>
              </a:spcBef>
              <a:spcAft>
                <a:spcPct val="0"/>
              </a:spcAft>
              <a:defRPr>
                <a:solidFill>
                  <a:schemeClr val="tx1"/>
                </a:solidFill>
                <a:latin typeface="Tahoma" pitchFamily="34" charset="0"/>
              </a:defRPr>
            </a:lvl8pPr>
            <a:lvl9pPr marL="3885797" indent="-228576" defTabSz="930179" eaLnBrk="0" fontAlgn="base" hangingPunct="0">
              <a:spcBef>
                <a:spcPct val="0"/>
              </a:spcBef>
              <a:spcAft>
                <a:spcPct val="0"/>
              </a:spcAft>
              <a:defRPr>
                <a:solidFill>
                  <a:schemeClr val="tx1"/>
                </a:solidFill>
                <a:latin typeface="Tahoma" pitchFamily="34" charset="0"/>
              </a:defRPr>
            </a:lvl9pPr>
          </a:lstStyle>
          <a:p>
            <a:pPr eaLnBrk="1" hangingPunct="1"/>
            <a:fld id="{3929EA65-4030-4329-8E5D-4683CDA88A39}" type="slidenum">
              <a:rPr lang="en-US" smtClean="0">
                <a:latin typeface="Arial" charset="0"/>
              </a:rPr>
              <a:pPr eaLnBrk="1" hangingPunct="1"/>
              <a:t>18</a:t>
            </a:fld>
            <a:endParaRPr lang="en-US" smtClean="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will send employee an email at probation end to let them know about the increase and what the actual retro </a:t>
            </a:r>
            <a:r>
              <a:rPr lang="en-US" baseline="0" dirty="0" err="1" smtClean="0"/>
              <a:t>amt</a:t>
            </a:r>
            <a:r>
              <a:rPr lang="en-US" baseline="0" dirty="0" smtClean="0"/>
              <a:t> is. </a:t>
            </a:r>
            <a:endParaRPr lang="en-US" dirty="0"/>
          </a:p>
        </p:txBody>
      </p:sp>
      <p:sp>
        <p:nvSpPr>
          <p:cNvPr id="4" name="Slide Number Placeholder 3"/>
          <p:cNvSpPr>
            <a:spLocks noGrp="1"/>
          </p:cNvSpPr>
          <p:nvPr>
            <p:ph type="sldNum" sz="quarter" idx="10"/>
          </p:nvPr>
        </p:nvSpPr>
        <p:spPr/>
        <p:txBody>
          <a:bodyPr/>
          <a:lstStyle/>
          <a:p>
            <a:fld id="{6509684A-FA61-4156-AF60-A38DA5708F20}" type="slidenum">
              <a:rPr lang="en-US" smtClean="0"/>
              <a:t>19</a:t>
            </a:fld>
            <a:endParaRPr lang="en-US"/>
          </a:p>
        </p:txBody>
      </p:sp>
    </p:spTree>
    <p:extLst>
      <p:ext uri="{BB962C8B-B14F-4D97-AF65-F5344CB8AC3E}">
        <p14:creationId xmlns:p14="http://schemas.microsoft.com/office/powerpoint/2010/main" val="3613441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09684A-FA61-4156-AF60-A38DA5708F20}" type="slidenum">
              <a:rPr lang="en-US" smtClean="0"/>
              <a:t>2</a:t>
            </a:fld>
            <a:endParaRPr lang="en-US"/>
          </a:p>
        </p:txBody>
      </p:sp>
    </p:spTree>
    <p:extLst>
      <p:ext uri="{BB962C8B-B14F-4D97-AF65-F5344CB8AC3E}">
        <p14:creationId xmlns:p14="http://schemas.microsoft.com/office/powerpoint/2010/main" val="13569906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We will send you this spreadsheet before</a:t>
            </a:r>
            <a:r>
              <a:rPr lang="en-US" baseline="0" dirty="0" smtClean="0"/>
              <a:t> 8/11.</a:t>
            </a:r>
          </a:p>
          <a:p>
            <a:endParaRPr lang="en-US" baseline="0" dirty="0" smtClean="0"/>
          </a:p>
          <a:p>
            <a:r>
              <a:rPr lang="en-US" baseline="0" dirty="0" smtClean="0"/>
              <a:t>Make sure you show them how salary changes once enter it in.</a:t>
            </a:r>
          </a:p>
          <a:p>
            <a:endParaRPr lang="en-US" baseline="0" dirty="0" smtClean="0"/>
          </a:p>
          <a:p>
            <a:r>
              <a:rPr lang="en-US" baseline="0" dirty="0" smtClean="0"/>
              <a:t>Tell them these are their step increase options; no other options.</a:t>
            </a:r>
          </a:p>
          <a:p>
            <a:endParaRPr lang="en-US" baseline="0" dirty="0" smtClean="0"/>
          </a:p>
          <a:p>
            <a:r>
              <a:rPr lang="en-US" baseline="0" dirty="0" smtClean="0"/>
              <a:t>For new employees, you will choose the new hire rated option for employees that were hired between Jan – April receiving the 75% proration option.  Then for whatever step increase amount you entered into the final recommendation by supervisor column, the spreadsheet will automatically calculate it at 75%.</a:t>
            </a:r>
          </a:p>
          <a:p>
            <a:endParaRPr lang="en-US" baseline="0" dirty="0" smtClean="0"/>
          </a:p>
          <a:p>
            <a:r>
              <a:rPr lang="en-US" baseline="0" dirty="0" smtClean="0"/>
              <a:t>For employees that were hired from May – now and are receiving an increase after their probation, choose the new hire not rated option. Then don’t list a step increase amount into the final recommendation by supervisor column, as they will automatically receive either a .75 step or a .25 step increase once they pass probation, based on their hire date. </a:t>
            </a:r>
          </a:p>
          <a:p>
            <a:endParaRPr lang="en-US" baseline="0" dirty="0" smtClean="0"/>
          </a:p>
          <a:p>
            <a:r>
              <a:rPr lang="en-US" baseline="0" dirty="0" smtClean="0"/>
              <a:t>Tell them to email the spreadsheet back to you once its approved and CC their manager.</a:t>
            </a:r>
            <a:endParaRPr lang="en-US" dirty="0" smtClean="0"/>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179" eaLnBrk="0" hangingPunct="0">
              <a:defRPr>
                <a:solidFill>
                  <a:schemeClr val="tx1"/>
                </a:solidFill>
                <a:latin typeface="Tahoma" pitchFamily="34" charset="0"/>
              </a:defRPr>
            </a:lvl1pPr>
            <a:lvl2pPr marL="742873" indent="-285720" defTabSz="930179" eaLnBrk="0" hangingPunct="0">
              <a:defRPr>
                <a:solidFill>
                  <a:schemeClr val="tx1"/>
                </a:solidFill>
                <a:latin typeface="Tahoma" pitchFamily="34" charset="0"/>
              </a:defRPr>
            </a:lvl2pPr>
            <a:lvl3pPr marL="1142882" indent="-228576" defTabSz="930179" eaLnBrk="0" hangingPunct="0">
              <a:defRPr>
                <a:solidFill>
                  <a:schemeClr val="tx1"/>
                </a:solidFill>
                <a:latin typeface="Tahoma" pitchFamily="34" charset="0"/>
              </a:defRPr>
            </a:lvl3pPr>
            <a:lvl4pPr marL="1600034" indent="-228576" defTabSz="930179" eaLnBrk="0" hangingPunct="0">
              <a:defRPr>
                <a:solidFill>
                  <a:schemeClr val="tx1"/>
                </a:solidFill>
                <a:latin typeface="Tahoma" pitchFamily="34" charset="0"/>
              </a:defRPr>
            </a:lvl4pPr>
            <a:lvl5pPr marL="2057186" indent="-228576" defTabSz="930179" eaLnBrk="0" hangingPunct="0">
              <a:defRPr>
                <a:solidFill>
                  <a:schemeClr val="tx1"/>
                </a:solidFill>
                <a:latin typeface="Tahoma" pitchFamily="34" charset="0"/>
              </a:defRPr>
            </a:lvl5pPr>
            <a:lvl6pPr marL="2514339" indent="-228576" defTabSz="930179" eaLnBrk="0" fontAlgn="base" hangingPunct="0">
              <a:spcBef>
                <a:spcPct val="0"/>
              </a:spcBef>
              <a:spcAft>
                <a:spcPct val="0"/>
              </a:spcAft>
              <a:defRPr>
                <a:solidFill>
                  <a:schemeClr val="tx1"/>
                </a:solidFill>
                <a:latin typeface="Tahoma" pitchFamily="34" charset="0"/>
              </a:defRPr>
            </a:lvl6pPr>
            <a:lvl7pPr marL="2971491" indent="-228576" defTabSz="930179" eaLnBrk="0" fontAlgn="base" hangingPunct="0">
              <a:spcBef>
                <a:spcPct val="0"/>
              </a:spcBef>
              <a:spcAft>
                <a:spcPct val="0"/>
              </a:spcAft>
              <a:defRPr>
                <a:solidFill>
                  <a:schemeClr val="tx1"/>
                </a:solidFill>
                <a:latin typeface="Tahoma" pitchFamily="34" charset="0"/>
              </a:defRPr>
            </a:lvl7pPr>
            <a:lvl8pPr marL="3428644" indent="-228576" defTabSz="930179" eaLnBrk="0" fontAlgn="base" hangingPunct="0">
              <a:spcBef>
                <a:spcPct val="0"/>
              </a:spcBef>
              <a:spcAft>
                <a:spcPct val="0"/>
              </a:spcAft>
              <a:defRPr>
                <a:solidFill>
                  <a:schemeClr val="tx1"/>
                </a:solidFill>
                <a:latin typeface="Tahoma" pitchFamily="34" charset="0"/>
              </a:defRPr>
            </a:lvl8pPr>
            <a:lvl9pPr marL="3885797" indent="-228576" defTabSz="930179" eaLnBrk="0" fontAlgn="base" hangingPunct="0">
              <a:spcBef>
                <a:spcPct val="0"/>
              </a:spcBef>
              <a:spcAft>
                <a:spcPct val="0"/>
              </a:spcAft>
              <a:defRPr>
                <a:solidFill>
                  <a:schemeClr val="tx1"/>
                </a:solidFill>
                <a:latin typeface="Tahoma" pitchFamily="34" charset="0"/>
              </a:defRPr>
            </a:lvl9pPr>
          </a:lstStyle>
          <a:p>
            <a:pPr eaLnBrk="1" hangingPunct="1"/>
            <a:fld id="{3C7BE41B-6EBC-42A9-848D-07869B62A0E5}" type="slidenum">
              <a:rPr lang="en-US" smtClean="0">
                <a:latin typeface="Arial" charset="0"/>
              </a:rPr>
              <a:pPr eaLnBrk="1" hangingPunct="1"/>
              <a:t>20</a:t>
            </a:fld>
            <a:endParaRPr lang="en-US" smtClean="0">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latin typeface="Tahoma" pitchFamily="34" charset="0"/>
                <a:cs typeface="Tahoma" pitchFamily="34" charset="0"/>
              </a:rPr>
              <a:t>For your</a:t>
            </a:r>
            <a:r>
              <a:rPr lang="en-US" baseline="0" dirty="0" smtClean="0">
                <a:latin typeface="Tahoma" pitchFamily="34" charset="0"/>
                <a:cs typeface="Tahoma" pitchFamily="34" charset="0"/>
              </a:rPr>
              <a:t> in-person meeting with your employee, you will want to print out a copy of their review from </a:t>
            </a:r>
            <a:r>
              <a:rPr lang="en-US" baseline="0" dirty="0" err="1" smtClean="0">
                <a:latin typeface="Tahoma" pitchFamily="34" charset="0"/>
                <a:cs typeface="Tahoma" pitchFamily="34" charset="0"/>
              </a:rPr>
              <a:t>SuccessFactors</a:t>
            </a:r>
            <a:r>
              <a:rPr lang="en-US" baseline="0" dirty="0" smtClean="0">
                <a:latin typeface="Tahoma" pitchFamily="34" charset="0"/>
                <a:cs typeface="Tahoma" pitchFamily="34" charset="0"/>
              </a:rPr>
              <a:t> and go over the review in detail with them. But also make sure that you have a meaningful discussion on their performance from the past year on what went well, what could’ve been improved, and talk about how they feel about their performance. It’s great to touch base about any training </a:t>
            </a:r>
            <a:r>
              <a:rPr lang="en-US" baseline="0" dirty="0" err="1" smtClean="0">
                <a:latin typeface="Tahoma" pitchFamily="34" charset="0"/>
                <a:cs typeface="Tahoma" pitchFamily="34" charset="0"/>
              </a:rPr>
              <a:t>opps</a:t>
            </a:r>
            <a:r>
              <a:rPr lang="en-US" baseline="0" dirty="0" smtClean="0">
                <a:latin typeface="Tahoma" pitchFamily="34" charset="0"/>
                <a:cs typeface="Tahoma" pitchFamily="34" charset="0"/>
              </a:rPr>
              <a:t> they’d like to take in the future. And also advise your employee of what their new salary is going to be as a result of their review. </a:t>
            </a:r>
            <a:endParaRPr lang="en-US" dirty="0" smtClean="0">
              <a:latin typeface="Tahoma" pitchFamily="34" charset="0"/>
              <a:cs typeface="Tahoma" pitchFamily="34" charset="0"/>
            </a:endParaRP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179" eaLnBrk="0" hangingPunct="0">
              <a:defRPr>
                <a:solidFill>
                  <a:schemeClr val="tx1"/>
                </a:solidFill>
                <a:latin typeface="Tahoma" pitchFamily="34" charset="0"/>
              </a:defRPr>
            </a:lvl1pPr>
            <a:lvl2pPr marL="742873" indent="-285720" defTabSz="930179" eaLnBrk="0" hangingPunct="0">
              <a:defRPr>
                <a:solidFill>
                  <a:schemeClr val="tx1"/>
                </a:solidFill>
                <a:latin typeface="Tahoma" pitchFamily="34" charset="0"/>
              </a:defRPr>
            </a:lvl2pPr>
            <a:lvl3pPr marL="1142882" indent="-228576" defTabSz="930179" eaLnBrk="0" hangingPunct="0">
              <a:defRPr>
                <a:solidFill>
                  <a:schemeClr val="tx1"/>
                </a:solidFill>
                <a:latin typeface="Tahoma" pitchFamily="34" charset="0"/>
              </a:defRPr>
            </a:lvl3pPr>
            <a:lvl4pPr marL="1600034" indent="-228576" defTabSz="930179" eaLnBrk="0" hangingPunct="0">
              <a:defRPr>
                <a:solidFill>
                  <a:schemeClr val="tx1"/>
                </a:solidFill>
                <a:latin typeface="Tahoma" pitchFamily="34" charset="0"/>
              </a:defRPr>
            </a:lvl4pPr>
            <a:lvl5pPr marL="2057186" indent="-228576" defTabSz="930179" eaLnBrk="0" hangingPunct="0">
              <a:defRPr>
                <a:solidFill>
                  <a:schemeClr val="tx1"/>
                </a:solidFill>
                <a:latin typeface="Tahoma" pitchFamily="34" charset="0"/>
              </a:defRPr>
            </a:lvl5pPr>
            <a:lvl6pPr marL="2514339" indent="-228576" defTabSz="930179" eaLnBrk="0" fontAlgn="base" hangingPunct="0">
              <a:spcBef>
                <a:spcPct val="0"/>
              </a:spcBef>
              <a:spcAft>
                <a:spcPct val="0"/>
              </a:spcAft>
              <a:defRPr>
                <a:solidFill>
                  <a:schemeClr val="tx1"/>
                </a:solidFill>
                <a:latin typeface="Tahoma" pitchFamily="34" charset="0"/>
              </a:defRPr>
            </a:lvl6pPr>
            <a:lvl7pPr marL="2971491" indent="-228576" defTabSz="930179" eaLnBrk="0" fontAlgn="base" hangingPunct="0">
              <a:spcBef>
                <a:spcPct val="0"/>
              </a:spcBef>
              <a:spcAft>
                <a:spcPct val="0"/>
              </a:spcAft>
              <a:defRPr>
                <a:solidFill>
                  <a:schemeClr val="tx1"/>
                </a:solidFill>
                <a:latin typeface="Tahoma" pitchFamily="34" charset="0"/>
              </a:defRPr>
            </a:lvl7pPr>
            <a:lvl8pPr marL="3428644" indent="-228576" defTabSz="930179" eaLnBrk="0" fontAlgn="base" hangingPunct="0">
              <a:spcBef>
                <a:spcPct val="0"/>
              </a:spcBef>
              <a:spcAft>
                <a:spcPct val="0"/>
              </a:spcAft>
              <a:defRPr>
                <a:solidFill>
                  <a:schemeClr val="tx1"/>
                </a:solidFill>
                <a:latin typeface="Tahoma" pitchFamily="34" charset="0"/>
              </a:defRPr>
            </a:lvl8pPr>
            <a:lvl9pPr marL="3885797" indent="-228576" defTabSz="930179" eaLnBrk="0" fontAlgn="base" hangingPunct="0">
              <a:spcBef>
                <a:spcPct val="0"/>
              </a:spcBef>
              <a:spcAft>
                <a:spcPct val="0"/>
              </a:spcAft>
              <a:defRPr>
                <a:solidFill>
                  <a:schemeClr val="tx1"/>
                </a:solidFill>
                <a:latin typeface="Tahoma" pitchFamily="34" charset="0"/>
              </a:defRPr>
            </a:lvl9pPr>
          </a:lstStyle>
          <a:p>
            <a:pPr eaLnBrk="1" hangingPunct="1"/>
            <a:fld id="{F8FF4887-4CF0-480B-B1F2-F56428C5E0D1}" type="slidenum">
              <a:rPr lang="en-US" smtClean="0">
                <a:latin typeface="Arial" charset="0"/>
              </a:rPr>
              <a:pPr eaLnBrk="1" hangingPunct="1"/>
              <a:t>21</a:t>
            </a:fld>
            <a:endParaRPr lang="en-US" smtClean="0">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509684A-FA61-4156-AF60-A38DA5708F20}" type="slidenum">
              <a:rPr lang="en-US" smtClean="0"/>
              <a:t>22</a:t>
            </a:fld>
            <a:endParaRPr lang="en-US"/>
          </a:p>
        </p:txBody>
      </p:sp>
    </p:spTree>
    <p:extLst>
      <p:ext uri="{BB962C8B-B14F-4D97-AF65-F5344CB8AC3E}">
        <p14:creationId xmlns:p14="http://schemas.microsoft.com/office/powerpoint/2010/main" val="11484985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35"/>
            <a:r>
              <a:rPr lang="en-US" dirty="0" smtClean="0"/>
              <a:t>New videos are really helpful</a:t>
            </a:r>
            <a:r>
              <a:rPr lang="en-US" baseline="0" dirty="0" smtClean="0"/>
              <a:t> to refresh your memory on how to go about things in </a:t>
            </a:r>
            <a:r>
              <a:rPr lang="en-US" baseline="0" dirty="0" err="1" smtClean="0"/>
              <a:t>SuccessFactors</a:t>
            </a:r>
            <a:r>
              <a:rPr lang="en-US" baseline="0" dirty="0" smtClean="0"/>
              <a:t>.</a:t>
            </a:r>
            <a:endParaRPr lang="en-US" dirty="0" smtClean="0"/>
          </a:p>
          <a:p>
            <a:pPr defTabSz="931735"/>
            <a:endParaRPr lang="en-US" dirty="0" smtClean="0"/>
          </a:p>
          <a:p>
            <a:pPr defTabSz="931735"/>
            <a:r>
              <a:rPr lang="en-US" dirty="0" smtClean="0"/>
              <a:t>Page lists</a:t>
            </a:r>
            <a:r>
              <a:rPr lang="en-US" baseline="0" dirty="0" smtClean="0"/>
              <a:t> the training guide, which has detailed information on the entire performance management process, more detailed information regarding everything we’ve gone over today, and screenshots of how to complete your performance review in </a:t>
            </a:r>
            <a:r>
              <a:rPr lang="en-US" baseline="0" dirty="0" err="1" smtClean="0"/>
              <a:t>SuccessFactors</a:t>
            </a:r>
            <a:r>
              <a:rPr lang="en-US" baseline="0" dirty="0" smtClean="0"/>
              <a:t>.  </a:t>
            </a:r>
          </a:p>
          <a:p>
            <a:pPr defTabSz="931735"/>
            <a:endParaRPr lang="en-US" baseline="0" dirty="0" smtClean="0"/>
          </a:p>
          <a:p>
            <a:pPr defTabSz="931735"/>
            <a:r>
              <a:rPr lang="en-US" baseline="0" dirty="0" smtClean="0"/>
              <a:t>Total Time – about 37 </a:t>
            </a:r>
            <a:r>
              <a:rPr lang="en-US" baseline="0" dirty="0" err="1" smtClean="0"/>
              <a:t>mins</a:t>
            </a:r>
            <a:endParaRPr lang="en-US" dirty="0" smtClean="0"/>
          </a:p>
          <a:p>
            <a:endParaRPr lang="en-US" dirty="0"/>
          </a:p>
        </p:txBody>
      </p:sp>
      <p:sp>
        <p:nvSpPr>
          <p:cNvPr id="4" name="Slide Number Placeholder 3"/>
          <p:cNvSpPr>
            <a:spLocks noGrp="1"/>
          </p:cNvSpPr>
          <p:nvPr>
            <p:ph type="sldNum" sz="quarter" idx="10"/>
          </p:nvPr>
        </p:nvSpPr>
        <p:spPr/>
        <p:txBody>
          <a:bodyPr/>
          <a:lstStyle/>
          <a:p>
            <a:fld id="{6509684A-FA61-4156-AF60-A38DA5708F20}" type="slidenum">
              <a:rPr lang="en-US" smtClean="0"/>
              <a:t>23</a:t>
            </a:fld>
            <a:endParaRPr lang="en-US"/>
          </a:p>
        </p:txBody>
      </p:sp>
    </p:spTree>
    <p:extLst>
      <p:ext uri="{BB962C8B-B14F-4D97-AF65-F5344CB8AC3E}">
        <p14:creationId xmlns:p14="http://schemas.microsoft.com/office/powerpoint/2010/main" val="2032701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Performance management as a whole helps us to…..</a:t>
            </a:r>
          </a:p>
          <a:p>
            <a:endParaRPr lang="en-US" dirty="0" smtClean="0"/>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179" eaLnBrk="0" hangingPunct="0">
              <a:defRPr>
                <a:solidFill>
                  <a:schemeClr val="tx1"/>
                </a:solidFill>
                <a:latin typeface="Tahoma" pitchFamily="34" charset="0"/>
              </a:defRPr>
            </a:lvl1pPr>
            <a:lvl2pPr marL="742873" indent="-285720" defTabSz="930179" eaLnBrk="0" hangingPunct="0">
              <a:defRPr>
                <a:solidFill>
                  <a:schemeClr val="tx1"/>
                </a:solidFill>
                <a:latin typeface="Tahoma" pitchFamily="34" charset="0"/>
              </a:defRPr>
            </a:lvl2pPr>
            <a:lvl3pPr marL="1142882" indent="-228576" defTabSz="930179" eaLnBrk="0" hangingPunct="0">
              <a:defRPr>
                <a:solidFill>
                  <a:schemeClr val="tx1"/>
                </a:solidFill>
                <a:latin typeface="Tahoma" pitchFamily="34" charset="0"/>
              </a:defRPr>
            </a:lvl3pPr>
            <a:lvl4pPr marL="1600034" indent="-228576" defTabSz="930179" eaLnBrk="0" hangingPunct="0">
              <a:defRPr>
                <a:solidFill>
                  <a:schemeClr val="tx1"/>
                </a:solidFill>
                <a:latin typeface="Tahoma" pitchFamily="34" charset="0"/>
              </a:defRPr>
            </a:lvl4pPr>
            <a:lvl5pPr marL="2057186" indent="-228576" defTabSz="930179" eaLnBrk="0" hangingPunct="0">
              <a:defRPr>
                <a:solidFill>
                  <a:schemeClr val="tx1"/>
                </a:solidFill>
                <a:latin typeface="Tahoma" pitchFamily="34" charset="0"/>
              </a:defRPr>
            </a:lvl5pPr>
            <a:lvl6pPr marL="2514339" indent="-228576" defTabSz="930179" eaLnBrk="0" fontAlgn="base" hangingPunct="0">
              <a:spcBef>
                <a:spcPct val="0"/>
              </a:spcBef>
              <a:spcAft>
                <a:spcPct val="0"/>
              </a:spcAft>
              <a:defRPr>
                <a:solidFill>
                  <a:schemeClr val="tx1"/>
                </a:solidFill>
                <a:latin typeface="Tahoma" pitchFamily="34" charset="0"/>
              </a:defRPr>
            </a:lvl6pPr>
            <a:lvl7pPr marL="2971491" indent="-228576" defTabSz="930179" eaLnBrk="0" fontAlgn="base" hangingPunct="0">
              <a:spcBef>
                <a:spcPct val="0"/>
              </a:spcBef>
              <a:spcAft>
                <a:spcPct val="0"/>
              </a:spcAft>
              <a:defRPr>
                <a:solidFill>
                  <a:schemeClr val="tx1"/>
                </a:solidFill>
                <a:latin typeface="Tahoma" pitchFamily="34" charset="0"/>
              </a:defRPr>
            </a:lvl7pPr>
            <a:lvl8pPr marL="3428644" indent="-228576" defTabSz="930179" eaLnBrk="0" fontAlgn="base" hangingPunct="0">
              <a:spcBef>
                <a:spcPct val="0"/>
              </a:spcBef>
              <a:spcAft>
                <a:spcPct val="0"/>
              </a:spcAft>
              <a:defRPr>
                <a:solidFill>
                  <a:schemeClr val="tx1"/>
                </a:solidFill>
                <a:latin typeface="Tahoma" pitchFamily="34" charset="0"/>
              </a:defRPr>
            </a:lvl8pPr>
            <a:lvl9pPr marL="3885797" indent="-228576" defTabSz="930179" eaLnBrk="0" fontAlgn="base" hangingPunct="0">
              <a:spcBef>
                <a:spcPct val="0"/>
              </a:spcBef>
              <a:spcAft>
                <a:spcPct val="0"/>
              </a:spcAft>
              <a:defRPr>
                <a:solidFill>
                  <a:schemeClr val="tx1"/>
                </a:solidFill>
                <a:latin typeface="Tahoma" pitchFamily="34" charset="0"/>
              </a:defRPr>
            </a:lvl9pPr>
          </a:lstStyle>
          <a:p>
            <a:pPr eaLnBrk="1" hangingPunct="1"/>
            <a:fld id="{5E909AA3-8DD7-4346-AAC0-5A986218CB88}" type="slidenum">
              <a:rPr lang="en-US" smtClean="0">
                <a:latin typeface="Arial" charset="0"/>
              </a:rPr>
              <a:pPr eaLnBrk="1" hangingPunct="1"/>
              <a:t>3</a:t>
            </a:fld>
            <a:endParaRPr 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Starts with creating goals</a:t>
            </a:r>
            <a:r>
              <a:rPr lang="en-US" baseline="0" dirty="0" smtClean="0"/>
              <a:t> in November. Work towards fulfilling those goals. Then have employee </a:t>
            </a:r>
            <a:r>
              <a:rPr lang="en-US" dirty="0" smtClean="0"/>
              <a:t>mid-year review in the Spring.</a:t>
            </a:r>
            <a:r>
              <a:rPr lang="en-US" baseline="0" dirty="0" smtClean="0"/>
              <a:t> Then the employee completes their self-review</a:t>
            </a:r>
            <a:r>
              <a:rPr lang="en-US" dirty="0" smtClean="0"/>
              <a:t> in the Fall, you</a:t>
            </a:r>
            <a:r>
              <a:rPr lang="en-US" baseline="0" dirty="0" smtClean="0"/>
              <a:t> </a:t>
            </a:r>
            <a:r>
              <a:rPr lang="en-US" dirty="0" smtClean="0"/>
              <a:t>view their self-review and complete your review, and then you have your in-person performance</a:t>
            </a:r>
            <a:r>
              <a:rPr lang="en-US" baseline="0" dirty="0" smtClean="0"/>
              <a:t> review meeting.</a:t>
            </a:r>
            <a:endParaRPr lang="en-US" dirty="0" smtClean="0"/>
          </a:p>
          <a:p>
            <a:endParaRPr lang="en-US" dirty="0"/>
          </a:p>
        </p:txBody>
      </p:sp>
      <p:sp>
        <p:nvSpPr>
          <p:cNvPr id="4" name="Slide Number Placeholder 3"/>
          <p:cNvSpPr>
            <a:spLocks noGrp="1"/>
          </p:cNvSpPr>
          <p:nvPr>
            <p:ph type="sldNum" sz="quarter" idx="10"/>
          </p:nvPr>
        </p:nvSpPr>
        <p:spPr/>
        <p:txBody>
          <a:bodyPr/>
          <a:lstStyle/>
          <a:p>
            <a:fld id="{6509684A-FA61-4156-AF60-A38DA5708F20}" type="slidenum">
              <a:rPr lang="en-US" smtClean="0"/>
              <a:t>4</a:t>
            </a:fld>
            <a:endParaRPr lang="en-US"/>
          </a:p>
        </p:txBody>
      </p:sp>
    </p:spTree>
    <p:extLst>
      <p:ext uri="{BB962C8B-B14F-4D97-AF65-F5344CB8AC3E}">
        <p14:creationId xmlns:p14="http://schemas.microsoft.com/office/powerpoint/2010/main" val="2963695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35"/>
            <a:r>
              <a:rPr lang="en-US" baseline="0" dirty="0" smtClean="0"/>
              <a:t>The organizational task force created these 9 new competencies that all staff will be reviewed upon this year to replace being reviewed upon the technical competencies.  The task force thought about what competencies could be applied to all employees, in a variety of different jobs. </a:t>
            </a:r>
          </a:p>
          <a:p>
            <a:pPr defTabSz="931735"/>
            <a:endParaRPr lang="en-US" baseline="0" dirty="0" smtClean="0"/>
          </a:p>
          <a:p>
            <a:pPr defTabSz="931735"/>
            <a:r>
              <a:rPr lang="en-US" baseline="0" dirty="0" smtClean="0"/>
              <a:t>Descriptions of these competencies are on the intranet and will also show up on your performance review.</a:t>
            </a:r>
          </a:p>
          <a:p>
            <a:pPr defTabSz="931735"/>
            <a:endParaRPr lang="en-US" baseline="0" dirty="0" smtClean="0"/>
          </a:p>
          <a:p>
            <a:pPr defTabSz="931735"/>
            <a:r>
              <a:rPr lang="en-US" baseline="0" dirty="0" smtClean="0"/>
              <a:t>For the job knowledge competency, your knowledge of your overall work and how you feel you perform the technical competencies listed in your job track should be referenced when rating yourself on this competency.  </a:t>
            </a:r>
            <a:endParaRPr lang="en-US" dirty="0" smtClean="0"/>
          </a:p>
          <a:p>
            <a:pPr defTabSz="931735"/>
            <a:endParaRPr lang="en-US" dirty="0" smtClean="0"/>
          </a:p>
          <a:p>
            <a:pPr defTabSz="931735"/>
            <a:r>
              <a:rPr lang="en-US" dirty="0" smtClean="0"/>
              <a:t>Those</a:t>
            </a:r>
            <a:r>
              <a:rPr lang="en-US" baseline="0" dirty="0" smtClean="0"/>
              <a:t> that are in managerial plan and manage others have 4 additional competencies that they are reviewed on. </a:t>
            </a:r>
          </a:p>
          <a:p>
            <a:pPr defTabSz="931735"/>
            <a:endParaRPr lang="en-US" dirty="0" smtClean="0"/>
          </a:p>
          <a:p>
            <a:endParaRPr lang="en-US" dirty="0"/>
          </a:p>
        </p:txBody>
      </p:sp>
      <p:sp>
        <p:nvSpPr>
          <p:cNvPr id="4" name="Slide Number Placeholder 3"/>
          <p:cNvSpPr>
            <a:spLocks noGrp="1"/>
          </p:cNvSpPr>
          <p:nvPr>
            <p:ph type="sldNum" sz="quarter" idx="10"/>
          </p:nvPr>
        </p:nvSpPr>
        <p:spPr/>
        <p:txBody>
          <a:bodyPr/>
          <a:lstStyle/>
          <a:p>
            <a:fld id="{6509684A-FA61-4156-AF60-A38DA5708F20}" type="slidenum">
              <a:rPr lang="en-US" smtClean="0"/>
              <a:t>5</a:t>
            </a:fld>
            <a:endParaRPr lang="en-US"/>
          </a:p>
        </p:txBody>
      </p:sp>
    </p:spTree>
    <p:extLst>
      <p:ext uri="{BB962C8B-B14F-4D97-AF65-F5344CB8AC3E}">
        <p14:creationId xmlns:p14="http://schemas.microsoft.com/office/powerpoint/2010/main" val="1356990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Those</a:t>
            </a:r>
            <a:r>
              <a:rPr lang="en-US" baseline="0" dirty="0" smtClean="0"/>
              <a:t> that are in managerial plan and also manage others have 5 additional competencies that they are reviewed on. </a:t>
            </a:r>
          </a:p>
          <a:p>
            <a:endParaRPr lang="en-US" dirty="0"/>
          </a:p>
        </p:txBody>
      </p:sp>
      <p:sp>
        <p:nvSpPr>
          <p:cNvPr id="4" name="Slide Number Placeholder 3"/>
          <p:cNvSpPr>
            <a:spLocks noGrp="1"/>
          </p:cNvSpPr>
          <p:nvPr>
            <p:ph type="sldNum" sz="quarter" idx="10"/>
          </p:nvPr>
        </p:nvSpPr>
        <p:spPr/>
        <p:txBody>
          <a:bodyPr/>
          <a:lstStyle/>
          <a:p>
            <a:fld id="{6509684A-FA61-4156-AF60-A38DA5708F20}" type="slidenum">
              <a:rPr lang="en-US" smtClean="0"/>
              <a:t>6</a:t>
            </a:fld>
            <a:endParaRPr lang="en-US"/>
          </a:p>
        </p:txBody>
      </p:sp>
    </p:spTree>
    <p:extLst>
      <p:ext uri="{BB962C8B-B14F-4D97-AF65-F5344CB8AC3E}">
        <p14:creationId xmlns:p14="http://schemas.microsoft.com/office/powerpoint/2010/main" val="13569906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As we discussed, before, your overall work plan still consists</a:t>
            </a:r>
            <a:r>
              <a:rPr lang="en-US" baseline="0" dirty="0" smtClean="0"/>
              <a:t> of your competencies and your goals. Your competencies are still 40% of your overall annual performance review rating and goals are still 60% of your overall performance review rating. </a:t>
            </a:r>
          </a:p>
          <a:p>
            <a:endParaRPr lang="en-US" baseline="0" dirty="0" smtClean="0"/>
          </a:p>
          <a:p>
            <a:r>
              <a:rPr lang="en-US" baseline="0" dirty="0" smtClean="0"/>
              <a:t>Later on in November, we will offer optional presentations to staff with tips and tools regarding how to create your goals for the next performance review cycle. But as you know from the goals that you have already created this year, your goals basically outline the most important areas of your job, and are individually weighted and rated in your review. </a:t>
            </a:r>
            <a:endParaRPr lang="en-US" dirty="0" smtClean="0"/>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179" eaLnBrk="0" hangingPunct="0">
              <a:defRPr>
                <a:solidFill>
                  <a:schemeClr val="tx1"/>
                </a:solidFill>
                <a:latin typeface="Tahoma" pitchFamily="34" charset="0"/>
              </a:defRPr>
            </a:lvl1pPr>
            <a:lvl2pPr marL="742873" indent="-285720" defTabSz="930179" eaLnBrk="0" hangingPunct="0">
              <a:defRPr>
                <a:solidFill>
                  <a:schemeClr val="tx1"/>
                </a:solidFill>
                <a:latin typeface="Tahoma" pitchFamily="34" charset="0"/>
              </a:defRPr>
            </a:lvl2pPr>
            <a:lvl3pPr marL="1142882" indent="-228576" defTabSz="930179" eaLnBrk="0" hangingPunct="0">
              <a:defRPr>
                <a:solidFill>
                  <a:schemeClr val="tx1"/>
                </a:solidFill>
                <a:latin typeface="Tahoma" pitchFamily="34" charset="0"/>
              </a:defRPr>
            </a:lvl3pPr>
            <a:lvl4pPr marL="1600034" indent="-228576" defTabSz="930179" eaLnBrk="0" hangingPunct="0">
              <a:defRPr>
                <a:solidFill>
                  <a:schemeClr val="tx1"/>
                </a:solidFill>
                <a:latin typeface="Tahoma" pitchFamily="34" charset="0"/>
              </a:defRPr>
            </a:lvl4pPr>
            <a:lvl5pPr marL="2057186" indent="-228576" defTabSz="930179" eaLnBrk="0" hangingPunct="0">
              <a:defRPr>
                <a:solidFill>
                  <a:schemeClr val="tx1"/>
                </a:solidFill>
                <a:latin typeface="Tahoma" pitchFamily="34" charset="0"/>
              </a:defRPr>
            </a:lvl5pPr>
            <a:lvl6pPr marL="2514339" indent="-228576" defTabSz="930179" eaLnBrk="0" fontAlgn="base" hangingPunct="0">
              <a:spcBef>
                <a:spcPct val="0"/>
              </a:spcBef>
              <a:spcAft>
                <a:spcPct val="0"/>
              </a:spcAft>
              <a:defRPr>
                <a:solidFill>
                  <a:schemeClr val="tx1"/>
                </a:solidFill>
                <a:latin typeface="Tahoma" pitchFamily="34" charset="0"/>
              </a:defRPr>
            </a:lvl6pPr>
            <a:lvl7pPr marL="2971491" indent="-228576" defTabSz="930179" eaLnBrk="0" fontAlgn="base" hangingPunct="0">
              <a:spcBef>
                <a:spcPct val="0"/>
              </a:spcBef>
              <a:spcAft>
                <a:spcPct val="0"/>
              </a:spcAft>
              <a:defRPr>
                <a:solidFill>
                  <a:schemeClr val="tx1"/>
                </a:solidFill>
                <a:latin typeface="Tahoma" pitchFamily="34" charset="0"/>
              </a:defRPr>
            </a:lvl7pPr>
            <a:lvl8pPr marL="3428644" indent="-228576" defTabSz="930179" eaLnBrk="0" fontAlgn="base" hangingPunct="0">
              <a:spcBef>
                <a:spcPct val="0"/>
              </a:spcBef>
              <a:spcAft>
                <a:spcPct val="0"/>
              </a:spcAft>
              <a:defRPr>
                <a:solidFill>
                  <a:schemeClr val="tx1"/>
                </a:solidFill>
                <a:latin typeface="Tahoma" pitchFamily="34" charset="0"/>
              </a:defRPr>
            </a:lvl8pPr>
            <a:lvl9pPr marL="3885797" indent="-228576" defTabSz="930179" eaLnBrk="0" fontAlgn="base" hangingPunct="0">
              <a:spcBef>
                <a:spcPct val="0"/>
              </a:spcBef>
              <a:spcAft>
                <a:spcPct val="0"/>
              </a:spcAft>
              <a:defRPr>
                <a:solidFill>
                  <a:schemeClr val="tx1"/>
                </a:solidFill>
                <a:latin typeface="Tahoma" pitchFamily="34" charset="0"/>
              </a:defRPr>
            </a:lvl9pPr>
          </a:lstStyle>
          <a:p>
            <a:pPr eaLnBrk="1" hangingPunct="1"/>
            <a:fld id="{3D2053C7-33C4-429D-B5B4-F87A76C49CD9}" type="slidenum">
              <a:rPr lang="en-US" smtClean="0">
                <a:latin typeface="Arial" charset="0"/>
              </a:rPr>
              <a:pPr eaLnBrk="1" hangingPunct="1"/>
              <a:t>7</a:t>
            </a:fld>
            <a:endParaRPr lang="en-US"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Recommend creating</a:t>
            </a:r>
            <a:r>
              <a:rPr lang="en-US" baseline="0" dirty="0" smtClean="0"/>
              <a:t> 4-5 goals. Expected outcomes can be helpful. SF requires them. Others do not. Check with </a:t>
            </a:r>
            <a:r>
              <a:rPr lang="en-US" baseline="0" dirty="0" err="1" smtClean="0"/>
              <a:t>mgr</a:t>
            </a:r>
            <a:r>
              <a:rPr lang="en-US" baseline="0" dirty="0" smtClean="0"/>
              <a:t> on their preferences. </a:t>
            </a:r>
          </a:p>
          <a:p>
            <a:endParaRPr lang="en-US" baseline="0" dirty="0" smtClean="0"/>
          </a:p>
          <a:p>
            <a:r>
              <a:rPr lang="en-US" dirty="0" smtClean="0">
                <a:latin typeface="Tahoma" pitchFamily="34" charset="0"/>
                <a:cs typeface="Tahoma" pitchFamily="34" charset="0"/>
              </a:rPr>
              <a:t>For rating your goals, you will be able to enter into the system the percentage of the goal that was accomplished and add comments regarding why you provided yourself with the rating that you did. </a:t>
            </a:r>
          </a:p>
          <a:p>
            <a:endParaRPr lang="en-US" dirty="0" smtClean="0">
              <a:latin typeface="Tahoma" pitchFamily="34" charset="0"/>
              <a:cs typeface="Tahoma" pitchFamily="34" charset="0"/>
            </a:endParaRPr>
          </a:p>
          <a:p>
            <a:r>
              <a:rPr lang="en-US" dirty="0" smtClean="0">
                <a:latin typeface="Tahoma" pitchFamily="34" charset="0"/>
                <a:cs typeface="Tahoma" pitchFamily="34" charset="0"/>
              </a:rPr>
              <a:t>You can also say that a goal was cancelled if you were unable to complete it due to circumstances beyond your control.</a:t>
            </a:r>
          </a:p>
          <a:p>
            <a:endParaRPr lang="en-US" dirty="0" smtClean="0"/>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029" eaLnBrk="0" hangingPunct="0">
              <a:defRPr>
                <a:solidFill>
                  <a:schemeClr val="tx1"/>
                </a:solidFill>
                <a:latin typeface="Tahoma" pitchFamily="34" charset="0"/>
              </a:defRPr>
            </a:lvl1pPr>
            <a:lvl2pPr marL="742753" indent="-285673" defTabSz="930029" eaLnBrk="0" hangingPunct="0">
              <a:defRPr>
                <a:solidFill>
                  <a:schemeClr val="tx1"/>
                </a:solidFill>
                <a:latin typeface="Tahoma" pitchFamily="34" charset="0"/>
              </a:defRPr>
            </a:lvl2pPr>
            <a:lvl3pPr marL="1142699" indent="-228540" defTabSz="930029" eaLnBrk="0" hangingPunct="0">
              <a:defRPr>
                <a:solidFill>
                  <a:schemeClr val="tx1"/>
                </a:solidFill>
                <a:latin typeface="Tahoma" pitchFamily="34" charset="0"/>
              </a:defRPr>
            </a:lvl3pPr>
            <a:lvl4pPr marL="1599776" indent="-228540" defTabSz="930029" eaLnBrk="0" hangingPunct="0">
              <a:defRPr>
                <a:solidFill>
                  <a:schemeClr val="tx1"/>
                </a:solidFill>
                <a:latin typeface="Tahoma" pitchFamily="34" charset="0"/>
              </a:defRPr>
            </a:lvl4pPr>
            <a:lvl5pPr marL="2056854" indent="-228540" defTabSz="930029" eaLnBrk="0" hangingPunct="0">
              <a:defRPr>
                <a:solidFill>
                  <a:schemeClr val="tx1"/>
                </a:solidFill>
                <a:latin typeface="Tahoma" pitchFamily="34" charset="0"/>
              </a:defRPr>
            </a:lvl5pPr>
            <a:lvl6pPr marL="2513934" indent="-228540" defTabSz="930029" eaLnBrk="0" fontAlgn="base" hangingPunct="0">
              <a:spcBef>
                <a:spcPct val="0"/>
              </a:spcBef>
              <a:spcAft>
                <a:spcPct val="0"/>
              </a:spcAft>
              <a:defRPr>
                <a:solidFill>
                  <a:schemeClr val="tx1"/>
                </a:solidFill>
                <a:latin typeface="Tahoma" pitchFamily="34" charset="0"/>
              </a:defRPr>
            </a:lvl6pPr>
            <a:lvl7pPr marL="2971011" indent="-228540" defTabSz="930029" eaLnBrk="0" fontAlgn="base" hangingPunct="0">
              <a:spcBef>
                <a:spcPct val="0"/>
              </a:spcBef>
              <a:spcAft>
                <a:spcPct val="0"/>
              </a:spcAft>
              <a:defRPr>
                <a:solidFill>
                  <a:schemeClr val="tx1"/>
                </a:solidFill>
                <a:latin typeface="Tahoma" pitchFamily="34" charset="0"/>
              </a:defRPr>
            </a:lvl7pPr>
            <a:lvl8pPr marL="3428092" indent="-228540" defTabSz="930029" eaLnBrk="0" fontAlgn="base" hangingPunct="0">
              <a:spcBef>
                <a:spcPct val="0"/>
              </a:spcBef>
              <a:spcAft>
                <a:spcPct val="0"/>
              </a:spcAft>
              <a:defRPr>
                <a:solidFill>
                  <a:schemeClr val="tx1"/>
                </a:solidFill>
                <a:latin typeface="Tahoma" pitchFamily="34" charset="0"/>
              </a:defRPr>
            </a:lvl8pPr>
            <a:lvl9pPr marL="3885170" indent="-228540" defTabSz="930029" eaLnBrk="0" fontAlgn="base" hangingPunct="0">
              <a:spcBef>
                <a:spcPct val="0"/>
              </a:spcBef>
              <a:spcAft>
                <a:spcPct val="0"/>
              </a:spcAft>
              <a:defRPr>
                <a:solidFill>
                  <a:schemeClr val="tx1"/>
                </a:solidFill>
                <a:latin typeface="Tahoma" pitchFamily="34" charset="0"/>
              </a:defRPr>
            </a:lvl9pPr>
          </a:lstStyle>
          <a:p>
            <a:pPr eaLnBrk="1" hangingPunct="1"/>
            <a:fld id="{818B6B3C-3D84-47FA-B2E9-1335D694EF12}" type="slidenum">
              <a:rPr lang="en-US" smtClean="0">
                <a:latin typeface="Arial" charset="0"/>
              </a:rPr>
              <a:pPr eaLnBrk="1" hangingPunct="1"/>
              <a:t>8</a:t>
            </a:fld>
            <a:endParaRPr lang="en-US"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Recommend creating</a:t>
            </a:r>
            <a:r>
              <a:rPr lang="en-US" baseline="0" dirty="0" smtClean="0"/>
              <a:t> 4-5 goals. Expected outcomes can be helpful. SF requires them. Others do not. Check with </a:t>
            </a:r>
            <a:r>
              <a:rPr lang="en-US" baseline="0" dirty="0" err="1" smtClean="0"/>
              <a:t>mgr</a:t>
            </a:r>
            <a:r>
              <a:rPr lang="en-US" baseline="0" dirty="0" smtClean="0"/>
              <a:t> on their preferences. </a:t>
            </a:r>
          </a:p>
          <a:p>
            <a:endParaRPr lang="en-US" baseline="0" dirty="0" smtClean="0"/>
          </a:p>
          <a:p>
            <a:r>
              <a:rPr lang="en-US" dirty="0" smtClean="0">
                <a:latin typeface="Tahoma" pitchFamily="34" charset="0"/>
                <a:cs typeface="Tahoma" pitchFamily="34" charset="0"/>
              </a:rPr>
              <a:t>For rating your goals, you will be able to enter into the system the percentage of the goal that was accomplished and add comments regarding why you provided yourself with the rating that you did. </a:t>
            </a:r>
          </a:p>
          <a:p>
            <a:endParaRPr lang="en-US" dirty="0" smtClean="0">
              <a:latin typeface="Tahoma" pitchFamily="34" charset="0"/>
              <a:cs typeface="Tahoma" pitchFamily="34" charset="0"/>
            </a:endParaRPr>
          </a:p>
          <a:p>
            <a:r>
              <a:rPr lang="en-US" dirty="0" smtClean="0">
                <a:latin typeface="Tahoma" pitchFamily="34" charset="0"/>
                <a:cs typeface="Tahoma" pitchFamily="34" charset="0"/>
              </a:rPr>
              <a:t>You can also say that a goal was cancelled if you were unable to complete it due to circumstances beyond your control.</a:t>
            </a:r>
          </a:p>
          <a:p>
            <a:endParaRPr lang="en-US" dirty="0" smtClean="0"/>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029" eaLnBrk="0" hangingPunct="0">
              <a:defRPr>
                <a:solidFill>
                  <a:schemeClr val="tx1"/>
                </a:solidFill>
                <a:latin typeface="Tahoma" pitchFamily="34" charset="0"/>
              </a:defRPr>
            </a:lvl1pPr>
            <a:lvl2pPr marL="742753" indent="-285673" defTabSz="930029" eaLnBrk="0" hangingPunct="0">
              <a:defRPr>
                <a:solidFill>
                  <a:schemeClr val="tx1"/>
                </a:solidFill>
                <a:latin typeface="Tahoma" pitchFamily="34" charset="0"/>
              </a:defRPr>
            </a:lvl2pPr>
            <a:lvl3pPr marL="1142699" indent="-228540" defTabSz="930029" eaLnBrk="0" hangingPunct="0">
              <a:defRPr>
                <a:solidFill>
                  <a:schemeClr val="tx1"/>
                </a:solidFill>
                <a:latin typeface="Tahoma" pitchFamily="34" charset="0"/>
              </a:defRPr>
            </a:lvl3pPr>
            <a:lvl4pPr marL="1599776" indent="-228540" defTabSz="930029" eaLnBrk="0" hangingPunct="0">
              <a:defRPr>
                <a:solidFill>
                  <a:schemeClr val="tx1"/>
                </a:solidFill>
                <a:latin typeface="Tahoma" pitchFamily="34" charset="0"/>
              </a:defRPr>
            </a:lvl4pPr>
            <a:lvl5pPr marL="2056854" indent="-228540" defTabSz="930029" eaLnBrk="0" hangingPunct="0">
              <a:defRPr>
                <a:solidFill>
                  <a:schemeClr val="tx1"/>
                </a:solidFill>
                <a:latin typeface="Tahoma" pitchFamily="34" charset="0"/>
              </a:defRPr>
            </a:lvl5pPr>
            <a:lvl6pPr marL="2513934" indent="-228540" defTabSz="930029" eaLnBrk="0" fontAlgn="base" hangingPunct="0">
              <a:spcBef>
                <a:spcPct val="0"/>
              </a:spcBef>
              <a:spcAft>
                <a:spcPct val="0"/>
              </a:spcAft>
              <a:defRPr>
                <a:solidFill>
                  <a:schemeClr val="tx1"/>
                </a:solidFill>
                <a:latin typeface="Tahoma" pitchFamily="34" charset="0"/>
              </a:defRPr>
            </a:lvl6pPr>
            <a:lvl7pPr marL="2971011" indent="-228540" defTabSz="930029" eaLnBrk="0" fontAlgn="base" hangingPunct="0">
              <a:spcBef>
                <a:spcPct val="0"/>
              </a:spcBef>
              <a:spcAft>
                <a:spcPct val="0"/>
              </a:spcAft>
              <a:defRPr>
                <a:solidFill>
                  <a:schemeClr val="tx1"/>
                </a:solidFill>
                <a:latin typeface="Tahoma" pitchFamily="34" charset="0"/>
              </a:defRPr>
            </a:lvl7pPr>
            <a:lvl8pPr marL="3428092" indent="-228540" defTabSz="930029" eaLnBrk="0" fontAlgn="base" hangingPunct="0">
              <a:spcBef>
                <a:spcPct val="0"/>
              </a:spcBef>
              <a:spcAft>
                <a:spcPct val="0"/>
              </a:spcAft>
              <a:defRPr>
                <a:solidFill>
                  <a:schemeClr val="tx1"/>
                </a:solidFill>
                <a:latin typeface="Tahoma" pitchFamily="34" charset="0"/>
              </a:defRPr>
            </a:lvl8pPr>
            <a:lvl9pPr marL="3885170" indent="-228540" defTabSz="930029" eaLnBrk="0" fontAlgn="base" hangingPunct="0">
              <a:spcBef>
                <a:spcPct val="0"/>
              </a:spcBef>
              <a:spcAft>
                <a:spcPct val="0"/>
              </a:spcAft>
              <a:defRPr>
                <a:solidFill>
                  <a:schemeClr val="tx1"/>
                </a:solidFill>
                <a:latin typeface="Tahoma" pitchFamily="34" charset="0"/>
              </a:defRPr>
            </a:lvl9pPr>
          </a:lstStyle>
          <a:p>
            <a:pPr eaLnBrk="1" hangingPunct="1"/>
            <a:fld id="{818B6B3C-3D84-47FA-B2E9-1335D694EF12}" type="slidenum">
              <a:rPr lang="en-US" smtClean="0">
                <a:latin typeface="Arial" charset="0"/>
              </a:rPr>
              <a:pPr eaLnBrk="1" hangingPunct="1"/>
              <a:t>9</a:t>
            </a:fld>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0052743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559868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7722156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0255194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2685517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7219395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418657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472431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5274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9.xml"/><Relationship Id="rId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65000">
              <a:srgbClr val="EEEEDD"/>
            </a:gs>
            <a:gs pos="100000">
              <a:srgbClr val="DDDDCC"/>
            </a:gs>
          </a:gsLst>
          <a:lin ang="135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2761" y="6172200"/>
            <a:ext cx="7337961" cy="710540"/>
          </a:xfrm>
          <a:prstGeom prst="rect">
            <a:avLst/>
          </a:prstGeom>
        </p:spPr>
      </p:pic>
      <p:pic>
        <p:nvPicPr>
          <p:cNvPr id="8" name="Picture 7"/>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7520645" y="5972301"/>
            <a:ext cx="1464030" cy="814449"/>
          </a:xfrm>
          <a:prstGeom prst="rect">
            <a:avLst/>
          </a:prstGeom>
        </p:spPr>
      </p:pic>
      <p:sp>
        <p:nvSpPr>
          <p:cNvPr id="6" name="Slide Number Placeholder 3"/>
          <p:cNvSpPr txBox="1">
            <a:spLocks/>
          </p:cNvSpPr>
          <p:nvPr/>
        </p:nvSpPr>
        <p:spPr>
          <a:xfrm>
            <a:off x="152400" y="6416675"/>
            <a:ext cx="2133600" cy="365125"/>
          </a:xfrm>
          <a:prstGeom prst="rect">
            <a:avLst/>
          </a:prstGeom>
        </p:spPr>
        <p:txBody>
          <a:bodyPr vert="horz" lIns="91440" tIns="45720" rIns="91440" bIns="4572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3D1C26D4-15EE-4AA5-A336-C6D3595F12CF}" type="slidenum">
              <a:rPr lang="en-US" sz="1200" smtClean="0">
                <a:solidFill>
                  <a:schemeClr val="bg1"/>
                </a:solidFill>
              </a:rPr>
              <a:pPr algn="l"/>
              <a:t>‹#›</a:t>
            </a:fld>
            <a:endParaRPr lang="en-US" sz="1200" dirty="0">
              <a:solidFill>
                <a:schemeClr val="bg1"/>
              </a:solidFill>
            </a:endParaRPr>
          </a:p>
        </p:txBody>
      </p:sp>
    </p:spTree>
    <p:extLst>
      <p:ext uri="{BB962C8B-B14F-4D97-AF65-F5344CB8AC3E}">
        <p14:creationId xmlns:p14="http://schemas.microsoft.com/office/powerpoint/2010/main" val="623764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Lst>
  <p:timing>
    <p:tnLst>
      <p:par>
        <p:cTn id="1" dur="indefinite" restart="never" nodeType="tmRoot"/>
      </p:par>
    </p:tnLst>
  </p:timing>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65000">
              <a:srgbClr val="EEEEDD"/>
            </a:gs>
            <a:gs pos="100000">
              <a:srgbClr val="CCCCBB"/>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9E95E3-0F68-4323-8C9E-F8DE58C2FB89}" type="datetimeFigureOut">
              <a:rPr lang="en-US" smtClean="0"/>
              <a:t>6/5/2017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7" name="Rectangle 6"/>
          <p:cNvSpPr/>
          <p:nvPr/>
        </p:nvSpPr>
        <p:spPr>
          <a:xfrm>
            <a:off x="0" y="-1"/>
            <a:ext cx="9144000" cy="5715001"/>
          </a:xfrm>
          <a:prstGeom prst="rect">
            <a:avLst/>
          </a:prstGeom>
          <a:solidFill>
            <a:srgbClr val="6666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8" name="Content Placeholder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0" y="5715001"/>
            <a:ext cx="7086600" cy="1143000"/>
          </a:xfrm>
          <a:prstGeom prst="rect">
            <a:avLst/>
          </a:prstGeom>
          <a:noFill/>
          <a:ln w="9525">
            <a:noFill/>
            <a:miter lim="800000"/>
            <a:headEnd/>
            <a:tailEnd/>
          </a:ln>
        </p:spPr>
      </p:pic>
      <p:pic>
        <p:nvPicPr>
          <p:cNvPr id="11" name="Picture 10"/>
          <p:cNvPicPr>
            <a:picLocks noChangeAspect="1"/>
          </p:cNvPicPr>
          <p:nvPr/>
        </p:nvPicPr>
        <p:blipFill>
          <a:blip r:embed="rId4" cstate="print">
            <a:clrChange>
              <a:clrFrom>
                <a:srgbClr val="FFFFFE"/>
              </a:clrFrom>
              <a:clrTo>
                <a:srgbClr val="FFFFFE">
                  <a:alpha val="0"/>
                </a:srgbClr>
              </a:clrTo>
            </a:clrChange>
            <a:extLst>
              <a:ext uri="{28A0092B-C50C-407E-A947-70E740481C1C}">
                <a14:useLocalDpi xmlns:a14="http://schemas.microsoft.com/office/drawing/2010/main" val="0"/>
              </a:ext>
            </a:extLst>
          </a:blip>
          <a:srcRect/>
          <a:stretch>
            <a:fillRect/>
          </a:stretch>
        </p:blipFill>
        <p:spPr bwMode="auto">
          <a:xfrm>
            <a:off x="7283866" y="5830094"/>
            <a:ext cx="1707734" cy="951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3"/>
          <p:cNvSpPr txBox="1">
            <a:spLocks/>
          </p:cNvSpPr>
          <p:nvPr/>
        </p:nvSpPr>
        <p:spPr>
          <a:xfrm>
            <a:off x="152400" y="6416675"/>
            <a:ext cx="2133600" cy="365125"/>
          </a:xfrm>
          <a:prstGeom prst="rect">
            <a:avLst/>
          </a:prstGeom>
        </p:spPr>
        <p:txBody>
          <a:bodyPr vert="horz" lIns="91440" tIns="45720" rIns="91440" bIns="4572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3D1C26D4-15EE-4AA5-A336-C6D3595F12CF}" type="slidenum">
              <a:rPr lang="en-US" sz="1200" smtClean="0">
                <a:solidFill>
                  <a:schemeClr val="bg1"/>
                </a:solidFill>
              </a:rPr>
              <a:pPr algn="l"/>
              <a:t>‹#›</a:t>
            </a:fld>
            <a:endParaRPr lang="en-US" sz="1200" dirty="0">
              <a:solidFill>
                <a:schemeClr val="bg1"/>
              </a:solidFill>
            </a:endParaRPr>
          </a:p>
        </p:txBody>
      </p:sp>
    </p:spTree>
    <p:extLst>
      <p:ext uri="{BB962C8B-B14F-4D97-AF65-F5344CB8AC3E}">
        <p14:creationId xmlns:p14="http://schemas.microsoft.com/office/powerpoint/2010/main" val="90427541"/>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performancemanager4.successfactors.com/login?company=mnhousing#/login"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2017%20Salary%20Recommendation%20Spreadsheets/2017-Salary%20Increase%20Recommendations%20-%20TEST%20EES.xls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prow12orap02:16200/internal/hr/performance/index.htm"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mailto:amy.john@state.mn.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hyperlink" Target="Organizational%20Competencies.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prow12orap02:16200/cs/groups/intranet/documents/document/mhfa_1039886.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0"/>
          <p:cNvSpPr txBox="1">
            <a:spLocks noChangeArrowheads="1"/>
          </p:cNvSpPr>
          <p:nvPr/>
        </p:nvSpPr>
        <p:spPr bwMode="auto">
          <a:xfrm>
            <a:off x="5410200" y="533400"/>
            <a:ext cx="3733800" cy="4585871"/>
          </a:xfrm>
          <a:prstGeom prst="rect">
            <a:avLst/>
          </a:prstGeom>
          <a:noFill/>
          <a:ln w="9525">
            <a:noFill/>
            <a:miter lim="800000"/>
            <a:headEnd/>
            <a:tailEnd/>
          </a:ln>
        </p:spPr>
        <p:txBody>
          <a:bodyPr wrap="square">
            <a:spAutoFit/>
          </a:bodyPr>
          <a:lstStyle/>
          <a:p>
            <a:r>
              <a:rPr lang="en-US" sz="4200" b="1" dirty="0" smtClean="0">
                <a:solidFill>
                  <a:schemeClr val="bg1"/>
                </a:solidFill>
                <a:latin typeface="+mj-lt"/>
                <a:cs typeface="Arial" charset="0"/>
              </a:rPr>
              <a:t>Performance Review Process Training for New Managers</a:t>
            </a:r>
            <a:endParaRPr lang="en-US" sz="3600" b="1" dirty="0">
              <a:solidFill>
                <a:schemeClr val="bg1"/>
              </a:solidFill>
            </a:endParaRPr>
          </a:p>
          <a:p>
            <a:endParaRPr lang="en-US" sz="3600" b="1" dirty="0" smtClean="0">
              <a:solidFill>
                <a:schemeClr val="bg1"/>
              </a:solidFill>
            </a:endParaRPr>
          </a:p>
          <a:p>
            <a:r>
              <a:rPr lang="en-US" sz="2600" b="1" dirty="0" smtClean="0">
                <a:solidFill>
                  <a:schemeClr val="bg1"/>
                </a:solidFill>
              </a:rPr>
              <a:t>by Amy John, HR Representative</a:t>
            </a:r>
            <a:endParaRPr lang="en-US" sz="2600" b="1" dirty="0">
              <a:solidFill>
                <a:schemeClr val="bg1"/>
              </a:solidFill>
            </a:endParaRPr>
          </a:p>
          <a:p>
            <a:endParaRPr lang="en-US" sz="3600" b="1" dirty="0">
              <a:solidFill>
                <a:schemeClr val="bg1"/>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480000">
            <a:off x="-18385" y="872058"/>
            <a:ext cx="5064125" cy="3370808"/>
          </a:xfrm>
          <a:prstGeom prst="rect">
            <a:avLst/>
          </a:prstGeom>
          <a:ln w="38100">
            <a:noFill/>
          </a:ln>
          <a:effectLst>
            <a:outerShdw blurRad="152400" dist="114300" dir="2700000" sx="103000" sy="103000" algn="tl" rotWithShape="0">
              <a:prstClr val="black">
                <a:alpha val="40000"/>
              </a:prstClr>
            </a:outerShdw>
          </a:effectLst>
        </p:spPr>
      </p:pic>
    </p:spTree>
    <p:extLst>
      <p:ext uri="{BB962C8B-B14F-4D97-AF65-F5344CB8AC3E}">
        <p14:creationId xmlns:p14="http://schemas.microsoft.com/office/powerpoint/2010/main" val="11064228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normAutofit/>
          </a:bodyPr>
          <a:lstStyle/>
          <a:p>
            <a:pPr algn="ctr"/>
            <a:r>
              <a:rPr lang="en-US" b="1" dirty="0" smtClean="0">
                <a:cs typeface="Tahoma" pitchFamily="34" charset="0"/>
              </a:rPr>
              <a:t>Mid-Year Discussions</a:t>
            </a:r>
          </a:p>
        </p:txBody>
      </p:sp>
      <p:sp>
        <p:nvSpPr>
          <p:cNvPr id="20483" name="Content Placeholder 2"/>
          <p:cNvSpPr>
            <a:spLocks noGrp="1"/>
          </p:cNvSpPr>
          <p:nvPr>
            <p:ph idx="1"/>
          </p:nvPr>
        </p:nvSpPr>
        <p:spPr/>
        <p:txBody>
          <a:bodyPr>
            <a:normAutofit/>
          </a:bodyPr>
          <a:lstStyle/>
          <a:p>
            <a:pPr marL="0" indent="0">
              <a:buFontTx/>
              <a:buNone/>
              <a:defRPr/>
            </a:pPr>
            <a:r>
              <a:rPr lang="en-US" sz="2400" dirty="0" smtClean="0">
                <a:ea typeface="Tahoma" pitchFamily="34" charset="0"/>
                <a:cs typeface="Tahoma" pitchFamily="34" charset="0"/>
              </a:rPr>
              <a:t>Midyear </a:t>
            </a:r>
            <a:r>
              <a:rPr lang="en-US" sz="2400" dirty="0">
                <a:ea typeface="Tahoma" pitchFamily="34" charset="0"/>
                <a:cs typeface="Tahoma" pitchFamily="34" charset="0"/>
              </a:rPr>
              <a:t>Informal </a:t>
            </a:r>
            <a:r>
              <a:rPr lang="en-US" sz="2400" dirty="0" smtClean="0">
                <a:ea typeface="Tahoma" pitchFamily="34" charset="0"/>
                <a:cs typeface="Tahoma" pitchFamily="34" charset="0"/>
              </a:rPr>
              <a:t>Performance Discussion occurs in the Spring. No forms are completed.</a:t>
            </a:r>
          </a:p>
          <a:p>
            <a:pPr marL="0" indent="0">
              <a:buFontTx/>
              <a:buNone/>
              <a:defRPr/>
            </a:pPr>
            <a:endParaRPr lang="en-US" sz="2400" dirty="0">
              <a:ea typeface="Tahoma" pitchFamily="34" charset="0"/>
              <a:cs typeface="Tahoma" pitchFamily="34" charset="0"/>
            </a:endParaRPr>
          </a:p>
          <a:p>
            <a:pPr marL="0" indent="0">
              <a:buFontTx/>
              <a:buNone/>
              <a:defRPr/>
            </a:pPr>
            <a:r>
              <a:rPr lang="en-US" sz="2400" dirty="0" smtClean="0">
                <a:ea typeface="Tahoma" pitchFamily="34" charset="0"/>
                <a:cs typeface="Tahoma" pitchFamily="34" charset="0"/>
              </a:rPr>
              <a:t>Key Points:</a:t>
            </a:r>
          </a:p>
          <a:p>
            <a:pPr>
              <a:buFont typeface="Arial" pitchFamily="34" charset="0"/>
              <a:buChar char="•"/>
              <a:defRPr/>
            </a:pPr>
            <a:r>
              <a:rPr lang="en-US" sz="2400" dirty="0" smtClean="0">
                <a:ea typeface="Tahoma" pitchFamily="34" charset="0"/>
                <a:cs typeface="Tahoma" pitchFamily="34" charset="0"/>
              </a:rPr>
              <a:t>What is going well</a:t>
            </a:r>
          </a:p>
          <a:p>
            <a:pPr>
              <a:buFont typeface="Arial" pitchFamily="34" charset="0"/>
              <a:buChar char="•"/>
              <a:defRPr/>
            </a:pPr>
            <a:r>
              <a:rPr lang="en-US" sz="2400" dirty="0" smtClean="0">
                <a:ea typeface="Tahoma" pitchFamily="34" charset="0"/>
                <a:cs typeface="Tahoma" pitchFamily="34" charset="0"/>
              </a:rPr>
              <a:t>What is not going well</a:t>
            </a:r>
          </a:p>
          <a:p>
            <a:pPr>
              <a:buFont typeface="Arial" pitchFamily="34" charset="0"/>
              <a:buChar char="•"/>
              <a:defRPr/>
            </a:pPr>
            <a:r>
              <a:rPr lang="en-US" sz="2400" dirty="0" smtClean="0">
                <a:ea typeface="Tahoma" pitchFamily="34" charset="0"/>
                <a:cs typeface="Tahoma" pitchFamily="34" charset="0"/>
              </a:rPr>
              <a:t>What training/development is needed</a:t>
            </a:r>
            <a:endParaRPr lang="en-US" sz="2400" dirty="0" smtClean="0">
              <a:latin typeface="Tahoma" pitchFamily="34" charset="0"/>
              <a:cs typeface="Tahoma" pitchFamily="34" charset="0"/>
            </a:endParaRPr>
          </a:p>
          <a:p>
            <a:pPr>
              <a:defRPr/>
            </a:pPr>
            <a:endParaRPr lang="en-US" sz="2400" dirty="0" smtClean="0">
              <a:latin typeface="Tahoma" pitchFamily="34" charset="0"/>
              <a:cs typeface="Tahoma" pitchFamily="34" charset="0"/>
            </a:endParaRPr>
          </a:p>
          <a:p>
            <a:pPr>
              <a:defRPr/>
            </a:pPr>
            <a:endParaRPr lang="en-US" sz="2400" dirty="0" smtClean="0">
              <a:latin typeface="Tahoma" pitchFamily="34" charset="0"/>
              <a:cs typeface="Tahoma" pitchFamily="34" charset="0"/>
            </a:endParaRPr>
          </a:p>
        </p:txBody>
      </p:sp>
    </p:spTree>
    <p:extLst>
      <p:ext uri="{BB962C8B-B14F-4D97-AF65-F5344CB8AC3E}">
        <p14:creationId xmlns:p14="http://schemas.microsoft.com/office/powerpoint/2010/main" val="7644576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a:bodyPr>
          <a:lstStyle/>
          <a:p>
            <a:pPr algn="ctr"/>
            <a:r>
              <a:rPr lang="en-US" b="1" dirty="0" smtClean="0">
                <a:cs typeface="Tahoma" pitchFamily="34" charset="0"/>
              </a:rPr>
              <a:t>Annual Performance Review</a:t>
            </a:r>
          </a:p>
        </p:txBody>
      </p:sp>
      <p:sp>
        <p:nvSpPr>
          <p:cNvPr id="22531" name="Content Placeholder 2"/>
          <p:cNvSpPr>
            <a:spLocks noGrp="1"/>
          </p:cNvSpPr>
          <p:nvPr>
            <p:ph idx="1"/>
          </p:nvPr>
        </p:nvSpPr>
        <p:spPr/>
        <p:txBody>
          <a:bodyPr>
            <a:normAutofit/>
          </a:bodyPr>
          <a:lstStyle/>
          <a:p>
            <a:pPr>
              <a:spcBef>
                <a:spcPts val="600"/>
              </a:spcBef>
              <a:spcAft>
                <a:spcPts val="600"/>
              </a:spcAft>
              <a:defRPr/>
            </a:pPr>
            <a:r>
              <a:rPr lang="en-US" sz="2600" dirty="0" smtClean="0">
                <a:latin typeface="+mj-lt"/>
                <a:ea typeface="Tahoma" pitchFamily="34" charset="0"/>
                <a:cs typeface="Tahoma" pitchFamily="34" charset="0"/>
              </a:rPr>
              <a:t>Go into </a:t>
            </a:r>
            <a:r>
              <a:rPr lang="en-US" sz="2600" dirty="0" err="1" smtClean="0">
                <a:latin typeface="+mj-lt"/>
                <a:ea typeface="Tahoma" pitchFamily="34" charset="0"/>
                <a:cs typeface="Tahoma" pitchFamily="34" charset="0"/>
              </a:rPr>
              <a:t>SuccessFactors</a:t>
            </a:r>
            <a:r>
              <a:rPr lang="en-US" sz="2600" dirty="0" smtClean="0">
                <a:latin typeface="+mj-lt"/>
                <a:ea typeface="Tahoma" pitchFamily="34" charset="0"/>
                <a:cs typeface="Tahoma" pitchFamily="34" charset="0"/>
              </a:rPr>
              <a:t> and review your employees’ competencies, goals and self-reviews</a:t>
            </a:r>
          </a:p>
          <a:p>
            <a:pPr>
              <a:spcBef>
                <a:spcPts val="600"/>
              </a:spcBef>
              <a:spcAft>
                <a:spcPts val="600"/>
              </a:spcAft>
              <a:defRPr/>
            </a:pPr>
            <a:r>
              <a:rPr lang="en-US" sz="2600" dirty="0" smtClean="0">
                <a:latin typeface="+mj-lt"/>
                <a:ea typeface="Tahoma" pitchFamily="34" charset="0"/>
                <a:cs typeface="Tahoma" pitchFamily="34" charset="0"/>
              </a:rPr>
              <a:t>Rate your employee on each individual goal and competency</a:t>
            </a:r>
          </a:p>
          <a:p>
            <a:pPr>
              <a:spcBef>
                <a:spcPts val="600"/>
              </a:spcBef>
              <a:spcAft>
                <a:spcPts val="600"/>
              </a:spcAft>
              <a:defRPr/>
            </a:pPr>
            <a:r>
              <a:rPr lang="en-US" sz="2600" dirty="0" smtClean="0">
                <a:latin typeface="+mj-lt"/>
                <a:ea typeface="Tahoma" pitchFamily="34" charset="0"/>
                <a:cs typeface="Tahoma" pitchFamily="34" charset="0"/>
              </a:rPr>
              <a:t>When you save your review, it will calculate an overall performance review rating</a:t>
            </a:r>
          </a:p>
          <a:p>
            <a:pPr>
              <a:spcBef>
                <a:spcPts val="600"/>
              </a:spcBef>
              <a:spcAft>
                <a:spcPts val="600"/>
              </a:spcAft>
              <a:defRPr/>
            </a:pPr>
            <a:endParaRPr lang="en-US" sz="2600" dirty="0">
              <a:latin typeface="+mj-lt"/>
              <a:ea typeface="Tahoma" pitchFamily="34" charset="0"/>
              <a:cs typeface="Tahoma" pitchFamily="34" charset="0"/>
            </a:endParaRPr>
          </a:p>
          <a:p>
            <a:pPr marL="0" indent="0">
              <a:buFontTx/>
              <a:buNone/>
              <a:defRPr/>
            </a:pPr>
            <a:endParaRPr lang="en-US" sz="2400" dirty="0" smtClean="0">
              <a:cs typeface="Tahoma" pitchFamily="34" charset="0"/>
            </a:endParaRPr>
          </a:p>
        </p:txBody>
      </p:sp>
    </p:spTree>
    <p:extLst>
      <p:ext uri="{BB962C8B-B14F-4D97-AF65-F5344CB8AC3E}">
        <p14:creationId xmlns:p14="http://schemas.microsoft.com/office/powerpoint/2010/main" val="23949445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a:bodyPr>
          <a:lstStyle/>
          <a:p>
            <a:pPr algn="ctr"/>
            <a:r>
              <a:rPr lang="en-US" b="1" dirty="0" smtClean="0">
                <a:cs typeface="Tahoma" pitchFamily="34" charset="0"/>
              </a:rPr>
              <a:t>Best Practices</a:t>
            </a:r>
          </a:p>
        </p:txBody>
      </p:sp>
      <p:sp>
        <p:nvSpPr>
          <p:cNvPr id="22531" name="Content Placeholder 2"/>
          <p:cNvSpPr>
            <a:spLocks noGrp="1"/>
          </p:cNvSpPr>
          <p:nvPr>
            <p:ph idx="1"/>
          </p:nvPr>
        </p:nvSpPr>
        <p:spPr>
          <a:xfrm>
            <a:off x="457200" y="1371600"/>
            <a:ext cx="8229600" cy="4525963"/>
          </a:xfrm>
        </p:spPr>
        <p:txBody>
          <a:bodyPr>
            <a:normAutofit lnSpcReduction="10000"/>
          </a:bodyPr>
          <a:lstStyle/>
          <a:p>
            <a:pPr>
              <a:spcBef>
                <a:spcPts val="600"/>
              </a:spcBef>
              <a:spcAft>
                <a:spcPts val="600"/>
              </a:spcAft>
              <a:defRPr/>
            </a:pPr>
            <a:r>
              <a:rPr lang="en-US" sz="2600" dirty="0">
                <a:latin typeface="+mj-lt"/>
                <a:ea typeface="Tahoma" pitchFamily="34" charset="0"/>
                <a:cs typeface="Tahoma" pitchFamily="34" charset="0"/>
              </a:rPr>
              <a:t>Review notes you have made throughout the year to include in </a:t>
            </a:r>
            <a:r>
              <a:rPr lang="en-US" sz="2600" dirty="0" smtClean="0">
                <a:latin typeface="+mj-lt"/>
                <a:ea typeface="Tahoma" pitchFamily="34" charset="0"/>
                <a:cs typeface="Tahoma" pitchFamily="34" charset="0"/>
              </a:rPr>
              <a:t>review</a:t>
            </a:r>
            <a:endParaRPr lang="en-US" sz="2600" dirty="0">
              <a:latin typeface="+mj-lt"/>
              <a:ea typeface="Tahoma" pitchFamily="34" charset="0"/>
              <a:cs typeface="Tahoma" pitchFamily="34" charset="0"/>
            </a:endParaRPr>
          </a:p>
          <a:p>
            <a:pPr>
              <a:spcBef>
                <a:spcPts val="600"/>
              </a:spcBef>
              <a:spcAft>
                <a:spcPts val="600"/>
              </a:spcAft>
              <a:defRPr/>
            </a:pPr>
            <a:r>
              <a:rPr lang="en-US" sz="2600" dirty="0">
                <a:latin typeface="+mj-lt"/>
                <a:ea typeface="Tahoma" pitchFamily="34" charset="0"/>
                <a:cs typeface="Tahoma" pitchFamily="34" charset="0"/>
              </a:rPr>
              <a:t>Review comments can be short; just need enough specific information to support your </a:t>
            </a:r>
            <a:r>
              <a:rPr lang="en-US" sz="2600" dirty="0" smtClean="0">
                <a:latin typeface="+mj-lt"/>
                <a:ea typeface="Tahoma" pitchFamily="34" charset="0"/>
                <a:cs typeface="Tahoma" pitchFamily="34" charset="0"/>
              </a:rPr>
              <a:t>rating</a:t>
            </a:r>
          </a:p>
          <a:p>
            <a:pPr>
              <a:spcBef>
                <a:spcPts val="600"/>
              </a:spcBef>
              <a:spcAft>
                <a:spcPts val="600"/>
              </a:spcAft>
              <a:defRPr/>
            </a:pPr>
            <a:r>
              <a:rPr lang="en-US" sz="2600" dirty="0" smtClean="0">
                <a:latin typeface="+mj-lt"/>
                <a:ea typeface="Tahoma" pitchFamily="34" charset="0"/>
                <a:cs typeface="Tahoma" pitchFamily="34" charset="0"/>
              </a:rPr>
              <a:t>Use specific examples of work when possible</a:t>
            </a:r>
            <a:endParaRPr lang="en-US" sz="2600" dirty="0">
              <a:latin typeface="+mj-lt"/>
              <a:ea typeface="Tahoma" pitchFamily="34" charset="0"/>
              <a:cs typeface="Tahoma" pitchFamily="34" charset="0"/>
            </a:endParaRPr>
          </a:p>
          <a:p>
            <a:pPr>
              <a:spcBef>
                <a:spcPts val="600"/>
              </a:spcBef>
              <a:spcAft>
                <a:spcPts val="600"/>
              </a:spcAft>
              <a:defRPr/>
            </a:pPr>
            <a:r>
              <a:rPr lang="en-US" sz="2600" dirty="0">
                <a:latin typeface="+mj-lt"/>
                <a:ea typeface="Tahoma" pitchFamily="34" charset="0"/>
                <a:cs typeface="Tahoma" pitchFamily="34" charset="0"/>
              </a:rPr>
              <a:t>Focus comments on facts.  Give honest, fair assessment of </a:t>
            </a:r>
            <a:r>
              <a:rPr lang="en-US" sz="2600" dirty="0" smtClean="0">
                <a:latin typeface="+mj-lt"/>
                <a:ea typeface="Tahoma" pitchFamily="34" charset="0"/>
                <a:cs typeface="Tahoma" pitchFamily="34" charset="0"/>
              </a:rPr>
              <a:t>performance</a:t>
            </a:r>
            <a:endParaRPr lang="en-US" sz="2600" dirty="0">
              <a:latin typeface="+mj-lt"/>
              <a:ea typeface="Tahoma" pitchFamily="34" charset="0"/>
              <a:cs typeface="Tahoma" pitchFamily="34" charset="0"/>
            </a:endParaRPr>
          </a:p>
          <a:p>
            <a:pPr>
              <a:spcBef>
                <a:spcPts val="600"/>
              </a:spcBef>
              <a:spcAft>
                <a:spcPts val="600"/>
              </a:spcAft>
              <a:defRPr/>
            </a:pPr>
            <a:r>
              <a:rPr lang="en-US" sz="2600" dirty="0" smtClean="0">
                <a:latin typeface="+mj-lt"/>
                <a:ea typeface="Tahoma" pitchFamily="34" charset="0"/>
                <a:cs typeface="Tahoma" pitchFamily="34" charset="0"/>
              </a:rPr>
              <a:t>Use </a:t>
            </a:r>
            <a:r>
              <a:rPr lang="en-US" sz="2600" dirty="0">
                <a:latin typeface="+mj-lt"/>
                <a:ea typeface="Tahoma" pitchFamily="34" charset="0"/>
                <a:cs typeface="Tahoma" pitchFamily="34" charset="0"/>
              </a:rPr>
              <a:t>review to comment on performance issues employee has resolved or </a:t>
            </a:r>
            <a:r>
              <a:rPr lang="en-US" sz="2600" dirty="0" smtClean="0">
                <a:latin typeface="+mj-lt"/>
                <a:ea typeface="Tahoma" pitchFamily="34" charset="0"/>
                <a:cs typeface="Tahoma" pitchFamily="34" charset="0"/>
              </a:rPr>
              <a:t>needs to address, as an overall </a:t>
            </a:r>
            <a:r>
              <a:rPr lang="en-US" sz="2600" dirty="0">
                <a:latin typeface="+mj-lt"/>
                <a:ea typeface="Tahoma" pitchFamily="34" charset="0"/>
                <a:cs typeface="Tahoma" pitchFamily="34" charset="0"/>
              </a:rPr>
              <a:t>rating of AE or higher will negate prior performance </a:t>
            </a:r>
            <a:r>
              <a:rPr lang="en-US" sz="2600" dirty="0" smtClean="0">
                <a:latin typeface="+mj-lt"/>
                <a:ea typeface="Tahoma" pitchFamily="34" charset="0"/>
                <a:cs typeface="Tahoma" pitchFamily="34" charset="0"/>
              </a:rPr>
              <a:t>issues</a:t>
            </a:r>
            <a:endParaRPr lang="en-US" sz="2600" dirty="0">
              <a:latin typeface="+mj-lt"/>
              <a:ea typeface="Tahoma" pitchFamily="34" charset="0"/>
              <a:cs typeface="Tahoma" pitchFamily="34" charset="0"/>
            </a:endParaRPr>
          </a:p>
          <a:p>
            <a:pPr marL="0" indent="0">
              <a:buFontTx/>
              <a:buNone/>
              <a:defRPr/>
            </a:pPr>
            <a:endParaRPr lang="en-US" sz="2400" dirty="0" smtClean="0">
              <a:cs typeface="Tahoma" pitchFamily="34" charset="0"/>
            </a:endParaRPr>
          </a:p>
        </p:txBody>
      </p:sp>
    </p:spTree>
    <p:extLst>
      <p:ext uri="{BB962C8B-B14F-4D97-AF65-F5344CB8AC3E}">
        <p14:creationId xmlns:p14="http://schemas.microsoft.com/office/powerpoint/2010/main" val="3239364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 y="274638"/>
            <a:ext cx="8534400" cy="1249362"/>
          </a:xfrm>
        </p:spPr>
        <p:txBody>
          <a:bodyPr>
            <a:normAutofit/>
          </a:bodyPr>
          <a:lstStyle/>
          <a:p>
            <a:pPr algn="ctr"/>
            <a:r>
              <a:rPr lang="en-US" b="1" dirty="0" smtClean="0">
                <a:cs typeface="Tahoma" pitchFamily="34" charset="0"/>
              </a:rPr>
              <a:t>Performance Review Ratings</a:t>
            </a:r>
          </a:p>
        </p:txBody>
      </p:sp>
      <p:sp>
        <p:nvSpPr>
          <p:cNvPr id="5" name="Content Placeholder 2"/>
          <p:cNvSpPr txBox="1">
            <a:spLocks/>
          </p:cNvSpPr>
          <p:nvPr/>
        </p:nvSpPr>
        <p:spPr>
          <a:xfrm>
            <a:off x="381000" y="1524000"/>
            <a:ext cx="8305800" cy="42672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2400" b="1" dirty="0" smtClean="0">
                <a:solidFill>
                  <a:schemeClr val="tx1"/>
                </a:solidFill>
                <a:cs typeface="Tahoma" pitchFamily="34" charset="0"/>
              </a:rPr>
              <a:t>Requires Improvement (RI) </a:t>
            </a:r>
          </a:p>
          <a:p>
            <a:pPr marL="800100" lvl="1" indent="-342900" algn="l">
              <a:buFont typeface="Arial" panose="020B0604020202020204" pitchFamily="34" charset="0"/>
              <a:buChar char="•"/>
            </a:pPr>
            <a:r>
              <a:rPr lang="en-US" sz="2000" dirty="0" smtClean="0">
                <a:solidFill>
                  <a:schemeClr val="tx1"/>
                </a:solidFill>
                <a:cs typeface="Tahoma" pitchFamily="34" charset="0"/>
              </a:rPr>
              <a:t>Performance is below expectations and is not acceptable</a:t>
            </a:r>
          </a:p>
          <a:p>
            <a:pPr marL="800100" lvl="1" indent="-342900" algn="l">
              <a:buFont typeface="Arial" panose="020B0604020202020204" pitchFamily="34" charset="0"/>
              <a:buChar char="•"/>
            </a:pPr>
            <a:r>
              <a:rPr lang="en-US" sz="2000" dirty="0" smtClean="0">
                <a:solidFill>
                  <a:schemeClr val="tx1"/>
                </a:solidFill>
                <a:cs typeface="Tahoma" pitchFamily="34" charset="0"/>
              </a:rPr>
              <a:t>Work is of low quality, incomplete, untimely and requires corrective action</a:t>
            </a:r>
          </a:p>
          <a:p>
            <a:pPr>
              <a:buFontTx/>
              <a:buNone/>
            </a:pPr>
            <a:endParaRPr lang="en-US" sz="2000" dirty="0" smtClean="0">
              <a:cs typeface="Tahoma" pitchFamily="34" charset="0"/>
            </a:endParaRPr>
          </a:p>
          <a:p>
            <a:pPr algn="l"/>
            <a:r>
              <a:rPr lang="en-US" sz="2400" b="1" dirty="0">
                <a:solidFill>
                  <a:schemeClr val="tx1"/>
                </a:solidFill>
                <a:cs typeface="Tahoma" pitchFamily="34" charset="0"/>
              </a:rPr>
              <a:t>Achieves Expectations (AE) </a:t>
            </a:r>
          </a:p>
          <a:p>
            <a:pPr marL="800100" lvl="1" indent="-342900" algn="l">
              <a:buFont typeface="Arial" panose="020B0604020202020204" pitchFamily="34" charset="0"/>
              <a:buChar char="•"/>
            </a:pPr>
            <a:r>
              <a:rPr lang="en-US" sz="2000" dirty="0">
                <a:solidFill>
                  <a:schemeClr val="tx1"/>
                </a:solidFill>
                <a:cs typeface="Tahoma" pitchFamily="34" charset="0"/>
              </a:rPr>
              <a:t>Performance meets competency, reliability, quality, quantity, and timeliness standards</a:t>
            </a:r>
          </a:p>
          <a:p>
            <a:pPr marL="800100" lvl="1" indent="-342900" algn="l">
              <a:buFont typeface="Arial" panose="020B0604020202020204" pitchFamily="34" charset="0"/>
              <a:buChar char="•"/>
            </a:pPr>
            <a:r>
              <a:rPr lang="en-US" sz="2000" dirty="0">
                <a:solidFill>
                  <a:schemeClr val="tx1"/>
                </a:solidFill>
                <a:cs typeface="Tahoma" pitchFamily="34" charset="0"/>
              </a:rPr>
              <a:t>Performance may exceed expectations in some areas, but on balance, it meets expectations </a:t>
            </a:r>
          </a:p>
          <a:p>
            <a:pPr marL="800100" lvl="1" indent="-342900" algn="l">
              <a:buFont typeface="Arial" panose="020B0604020202020204" pitchFamily="34" charset="0"/>
              <a:buChar char="•"/>
            </a:pPr>
            <a:r>
              <a:rPr lang="en-US" sz="2000" dirty="0">
                <a:solidFill>
                  <a:schemeClr val="tx1"/>
                </a:solidFill>
                <a:cs typeface="Tahoma" pitchFamily="34" charset="0"/>
              </a:rPr>
              <a:t>Common rating for fully competent employee</a:t>
            </a:r>
          </a:p>
          <a:p>
            <a:pPr>
              <a:buFontTx/>
              <a:buNone/>
            </a:pPr>
            <a:endParaRPr lang="en-US" dirty="0" smtClean="0"/>
          </a:p>
        </p:txBody>
      </p:sp>
    </p:spTree>
    <p:extLst>
      <p:ext uri="{BB962C8B-B14F-4D97-AF65-F5344CB8AC3E}">
        <p14:creationId xmlns:p14="http://schemas.microsoft.com/office/powerpoint/2010/main" val="41447115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0" y="274638"/>
            <a:ext cx="8915400" cy="1249362"/>
          </a:xfrm>
        </p:spPr>
        <p:txBody>
          <a:bodyPr>
            <a:normAutofit/>
          </a:bodyPr>
          <a:lstStyle/>
          <a:p>
            <a:pPr algn="ctr"/>
            <a:r>
              <a:rPr lang="en-US" b="1" dirty="0" smtClean="0">
                <a:cs typeface="Tahoma" pitchFamily="34" charset="0"/>
              </a:rPr>
              <a:t>Performance Review Ratings</a:t>
            </a:r>
            <a:endParaRPr lang="en-US" dirty="0" smtClean="0">
              <a:cs typeface="Tahoma" pitchFamily="34" charset="0"/>
            </a:endParaRPr>
          </a:p>
        </p:txBody>
      </p:sp>
      <p:sp>
        <p:nvSpPr>
          <p:cNvPr id="5" name="Content Placeholder 2"/>
          <p:cNvSpPr txBox="1">
            <a:spLocks/>
          </p:cNvSpPr>
          <p:nvPr/>
        </p:nvSpPr>
        <p:spPr>
          <a:xfrm>
            <a:off x="228600" y="1524000"/>
            <a:ext cx="8458200" cy="4419600"/>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2400" b="1" dirty="0">
                <a:solidFill>
                  <a:schemeClr val="tx1"/>
                </a:solidFill>
                <a:cs typeface="Tahoma" pitchFamily="34" charset="0"/>
              </a:rPr>
              <a:t>Surpasses Expectations  (SE) </a:t>
            </a:r>
          </a:p>
          <a:p>
            <a:pPr marL="742950" lvl="1" indent="-285750" algn="l">
              <a:buFont typeface="Arial" panose="020B0604020202020204" pitchFamily="34" charset="0"/>
              <a:buChar char="•"/>
            </a:pPr>
            <a:r>
              <a:rPr lang="en-US" sz="2000" dirty="0">
                <a:solidFill>
                  <a:schemeClr val="tx1"/>
                </a:solidFill>
                <a:cs typeface="Tahoma" pitchFamily="34" charset="0"/>
              </a:rPr>
              <a:t>Performance consistently surpasses expectations of reliability, quality, quantity, and timeliness</a:t>
            </a:r>
          </a:p>
          <a:p>
            <a:pPr marL="742950" lvl="1" indent="-285750" algn="l">
              <a:buFont typeface="Arial" panose="020B0604020202020204" pitchFamily="34" charset="0"/>
              <a:buChar char="•"/>
            </a:pPr>
            <a:r>
              <a:rPr lang="en-US" sz="2000" dirty="0">
                <a:solidFill>
                  <a:schemeClr val="tx1"/>
                </a:solidFill>
                <a:cs typeface="Tahoma" pitchFamily="34" charset="0"/>
              </a:rPr>
              <a:t>Performance demonstrates task excellence and commitment to agency goals</a:t>
            </a:r>
          </a:p>
          <a:p>
            <a:pPr marL="742950" lvl="1" indent="-285750" algn="l">
              <a:buFont typeface="Arial" panose="020B0604020202020204" pitchFamily="34" charset="0"/>
              <a:buChar char="•"/>
            </a:pPr>
            <a:r>
              <a:rPr lang="en-US" sz="2000" dirty="0">
                <a:solidFill>
                  <a:schemeClr val="tx1"/>
                </a:solidFill>
                <a:cs typeface="Tahoma" pitchFamily="34" charset="0"/>
              </a:rPr>
              <a:t>Employee willingly exerts extra effort when needed and actively seeks out ways to improve skills, knowledge, and </a:t>
            </a:r>
            <a:r>
              <a:rPr lang="en-US" sz="2000" dirty="0" smtClean="0">
                <a:solidFill>
                  <a:schemeClr val="tx1"/>
                </a:solidFill>
                <a:cs typeface="Tahoma" pitchFamily="34" charset="0"/>
              </a:rPr>
              <a:t>competencies</a:t>
            </a:r>
          </a:p>
          <a:p>
            <a:pPr lvl="1" algn="l"/>
            <a:endParaRPr lang="en-US" sz="2000" dirty="0">
              <a:solidFill>
                <a:schemeClr val="tx1"/>
              </a:solidFill>
              <a:cs typeface="Tahoma" pitchFamily="34" charset="0"/>
            </a:endParaRPr>
          </a:p>
          <a:p>
            <a:pPr algn="l"/>
            <a:r>
              <a:rPr lang="en-US" sz="2400" b="1" dirty="0" smtClean="0">
                <a:solidFill>
                  <a:schemeClr val="tx1"/>
                </a:solidFill>
                <a:cs typeface="Tahoma" pitchFamily="34" charset="0"/>
              </a:rPr>
              <a:t>Exceptional Performer  (EP)  </a:t>
            </a:r>
          </a:p>
          <a:p>
            <a:pPr marL="742950" lvl="1" indent="-285750" algn="l">
              <a:buFont typeface="Arial" panose="020B0604020202020204" pitchFamily="34" charset="0"/>
              <a:buChar char="•"/>
            </a:pPr>
            <a:r>
              <a:rPr lang="en-US" sz="2000" dirty="0" smtClean="0">
                <a:solidFill>
                  <a:schemeClr val="tx1"/>
                </a:solidFill>
                <a:cs typeface="Tahoma" pitchFamily="34" charset="0"/>
              </a:rPr>
              <a:t>Performance consistently exceeds expectations despite unforeseen circumstances</a:t>
            </a:r>
          </a:p>
          <a:p>
            <a:pPr marL="742950" lvl="1" indent="-285750" algn="l">
              <a:buFont typeface="Arial" panose="020B0604020202020204" pitchFamily="34" charset="0"/>
              <a:buChar char="•"/>
            </a:pPr>
            <a:r>
              <a:rPr lang="en-US" sz="2000" dirty="0" smtClean="0">
                <a:solidFill>
                  <a:schemeClr val="tx1"/>
                </a:solidFill>
                <a:cs typeface="Tahoma" pitchFamily="34" charset="0"/>
              </a:rPr>
              <a:t>Employee anticipates and prevents problems and serves as role model</a:t>
            </a:r>
          </a:p>
          <a:p>
            <a:pPr marL="742950" lvl="1" indent="-285750" algn="l">
              <a:buFont typeface="Arial" panose="020B0604020202020204" pitchFamily="34" charset="0"/>
              <a:buChar char="•"/>
            </a:pPr>
            <a:r>
              <a:rPr lang="en-US" sz="2000" dirty="0" smtClean="0">
                <a:solidFill>
                  <a:schemeClr val="tx1"/>
                </a:solidFill>
                <a:cs typeface="Tahoma" pitchFamily="34" charset="0"/>
              </a:rPr>
              <a:t>Performance is clearly unique and rarely attained</a:t>
            </a:r>
          </a:p>
          <a:p>
            <a:pPr algn="l">
              <a:buFontTx/>
              <a:buNone/>
            </a:pPr>
            <a:endParaRPr lang="en-US" sz="2000" dirty="0" smtClean="0">
              <a:solidFill>
                <a:schemeClr val="tx1"/>
              </a:solidFill>
              <a:cs typeface="Tahoma" pitchFamily="34" charset="0"/>
            </a:endParaRPr>
          </a:p>
          <a:p>
            <a:pPr algn="l">
              <a:buFontTx/>
              <a:buNone/>
            </a:pPr>
            <a:endParaRPr lang="en-US" sz="2000" dirty="0" smtClean="0">
              <a:solidFill>
                <a:schemeClr val="tx1"/>
              </a:solidFill>
            </a:endParaRPr>
          </a:p>
        </p:txBody>
      </p:sp>
    </p:spTree>
    <p:extLst>
      <p:ext uri="{BB962C8B-B14F-4D97-AF65-F5344CB8AC3E}">
        <p14:creationId xmlns:p14="http://schemas.microsoft.com/office/powerpoint/2010/main" val="30085677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Autofit/>
          </a:bodyPr>
          <a:lstStyle/>
          <a:p>
            <a:pPr algn="ctr"/>
            <a:r>
              <a:rPr lang="en-US" b="1" dirty="0" smtClean="0">
                <a:cs typeface="Tahoma" pitchFamily="34" charset="0"/>
              </a:rPr>
              <a:t>Performance Review </a:t>
            </a:r>
            <a:br>
              <a:rPr lang="en-US" b="1" dirty="0" smtClean="0">
                <a:cs typeface="Tahoma" pitchFamily="34" charset="0"/>
              </a:rPr>
            </a:br>
            <a:r>
              <a:rPr lang="en-US" b="1" dirty="0" smtClean="0">
                <a:cs typeface="Tahoma" pitchFamily="34" charset="0"/>
              </a:rPr>
              <a:t>Audit Criteria</a:t>
            </a:r>
          </a:p>
        </p:txBody>
      </p:sp>
      <p:sp>
        <p:nvSpPr>
          <p:cNvPr id="12291" name="Content Placeholder 2"/>
          <p:cNvSpPr>
            <a:spLocks noGrp="1"/>
          </p:cNvSpPr>
          <p:nvPr>
            <p:ph idx="1"/>
          </p:nvPr>
        </p:nvSpPr>
        <p:spPr>
          <a:xfrm>
            <a:off x="457200" y="1722437"/>
            <a:ext cx="8229600" cy="4525963"/>
          </a:xfrm>
        </p:spPr>
        <p:txBody>
          <a:bodyPr>
            <a:normAutofit/>
          </a:bodyPr>
          <a:lstStyle/>
          <a:p>
            <a:pPr marL="0" lvl="1" indent="0">
              <a:spcBef>
                <a:spcPts val="600"/>
              </a:spcBef>
              <a:spcAft>
                <a:spcPts val="600"/>
              </a:spcAft>
              <a:buNone/>
              <a:defRPr/>
            </a:pPr>
            <a:r>
              <a:rPr lang="en-US" sz="2400" dirty="0">
                <a:cs typeface="Tahoma" pitchFamily="34" charset="0"/>
              </a:rPr>
              <a:t>Review will also be reviewed by your </a:t>
            </a:r>
            <a:r>
              <a:rPr lang="en-US" sz="2400" dirty="0" smtClean="0">
                <a:cs typeface="Tahoma" pitchFamily="34" charset="0"/>
              </a:rPr>
              <a:t>manager </a:t>
            </a:r>
            <a:r>
              <a:rPr lang="en-US" sz="2400" dirty="0">
                <a:cs typeface="Tahoma" pitchFamily="34" charset="0"/>
              </a:rPr>
              <a:t>and Human </a:t>
            </a:r>
            <a:r>
              <a:rPr lang="en-US" sz="2400" dirty="0" smtClean="0">
                <a:cs typeface="Tahoma" pitchFamily="34" charset="0"/>
              </a:rPr>
              <a:t>Resources. </a:t>
            </a:r>
            <a:endParaRPr lang="en-US" sz="2400" dirty="0">
              <a:cs typeface="Tahoma" pitchFamily="34" charset="0"/>
            </a:endParaRPr>
          </a:p>
          <a:p>
            <a:pPr marL="0" lvl="1" indent="0">
              <a:spcBef>
                <a:spcPts val="600"/>
              </a:spcBef>
              <a:spcAft>
                <a:spcPts val="600"/>
              </a:spcAft>
              <a:buFontTx/>
              <a:buNone/>
              <a:defRPr/>
            </a:pPr>
            <a:r>
              <a:rPr lang="en-US" sz="2400" dirty="0" smtClean="0">
                <a:ea typeface="Tahoma" pitchFamily="34" charset="0"/>
                <a:cs typeface="Tahoma" pitchFamily="34" charset="0"/>
              </a:rPr>
              <a:t>HR and Commissioner will audit reviews to ensure:</a:t>
            </a:r>
          </a:p>
          <a:p>
            <a:pPr marL="342900" lvl="1" indent="-342900">
              <a:spcBef>
                <a:spcPts val="600"/>
              </a:spcBef>
              <a:spcAft>
                <a:spcPts val="600"/>
              </a:spcAft>
              <a:buFontTx/>
              <a:buChar char="•"/>
              <a:defRPr/>
            </a:pPr>
            <a:r>
              <a:rPr lang="en-US" sz="2400" dirty="0" smtClean="0">
                <a:ea typeface="Tahoma" pitchFamily="34" charset="0"/>
                <a:cs typeface="Tahoma" pitchFamily="34" charset="0"/>
              </a:rPr>
              <a:t>Ratings other than AE are documented with specifics.</a:t>
            </a:r>
          </a:p>
          <a:p>
            <a:pPr marL="342900" lvl="1" indent="-342900">
              <a:spcBef>
                <a:spcPts val="600"/>
              </a:spcBef>
              <a:spcAft>
                <a:spcPts val="600"/>
              </a:spcAft>
              <a:buFontTx/>
              <a:buChar char="•"/>
              <a:defRPr/>
            </a:pPr>
            <a:r>
              <a:rPr lang="en-US" sz="2400" dirty="0" smtClean="0">
                <a:ea typeface="Tahoma" pitchFamily="34" charset="0"/>
                <a:cs typeface="Tahoma" pitchFamily="34" charset="0"/>
              </a:rPr>
              <a:t>Ratings where manager disagrees with employee need to be documented with specifics.</a:t>
            </a:r>
          </a:p>
          <a:p>
            <a:pPr marL="342900" lvl="1" indent="-342900">
              <a:spcBef>
                <a:spcPts val="600"/>
              </a:spcBef>
              <a:spcAft>
                <a:spcPts val="600"/>
              </a:spcAft>
              <a:buFontTx/>
              <a:buChar char="•"/>
              <a:defRPr/>
            </a:pPr>
            <a:r>
              <a:rPr lang="en-US" sz="2400" dirty="0" smtClean="0">
                <a:ea typeface="Tahoma" pitchFamily="34" charset="0"/>
                <a:cs typeface="Tahoma" pitchFamily="34" charset="0"/>
              </a:rPr>
              <a:t>Overall performance summary is written at end of review.</a:t>
            </a:r>
          </a:p>
          <a:p>
            <a:pPr marL="342900" lvl="1" indent="-342900">
              <a:spcBef>
                <a:spcPts val="600"/>
              </a:spcBef>
              <a:spcAft>
                <a:spcPts val="600"/>
              </a:spcAft>
              <a:buFontTx/>
              <a:buChar char="•"/>
              <a:defRPr/>
            </a:pPr>
            <a:r>
              <a:rPr lang="en-US" sz="2400" dirty="0" smtClean="0">
                <a:ea typeface="Tahoma" pitchFamily="34" charset="0"/>
                <a:cs typeface="Tahoma" pitchFamily="34" charset="0"/>
              </a:rPr>
              <a:t>Overall ratings of RI will result in additional intervention to correct performance gaps.</a:t>
            </a:r>
            <a:endParaRPr lang="en-US" sz="2400"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41089059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fontScale="90000"/>
          </a:bodyPr>
          <a:lstStyle/>
          <a:p>
            <a:pPr algn="ctr"/>
            <a:r>
              <a:rPr lang="en-US" dirty="0" smtClean="0">
                <a:cs typeface="Tahoma" pitchFamily="34" charset="0"/>
              </a:rPr>
              <a:t>Performance Review Process in </a:t>
            </a:r>
            <a:r>
              <a:rPr lang="en-US" dirty="0" err="1" smtClean="0">
                <a:cs typeface="Tahoma" pitchFamily="34" charset="0"/>
                <a:hlinkClick r:id="rId3"/>
              </a:rPr>
              <a:t>SuccessFactors</a:t>
            </a:r>
            <a:endParaRPr lang="en-US" b="1" dirty="0" smtClean="0">
              <a:cs typeface="Tahoma" pitchFamily="34" charset="0"/>
            </a:endParaRPr>
          </a:p>
        </p:txBody>
      </p:sp>
      <p:pic>
        <p:nvPicPr>
          <p:cNvPr id="5" name="Picture 4"/>
          <p:cNvPicPr/>
          <p:nvPr/>
        </p:nvPicPr>
        <p:blipFill>
          <a:blip r:embed="rId4"/>
          <a:stretch>
            <a:fillRect/>
          </a:stretch>
        </p:blipFill>
        <p:spPr>
          <a:xfrm>
            <a:off x="271961" y="1752600"/>
            <a:ext cx="8491039" cy="3429000"/>
          </a:xfrm>
          <a:prstGeom prst="rect">
            <a:avLst/>
          </a:prstGeom>
        </p:spPr>
      </p:pic>
    </p:spTree>
    <p:extLst>
      <p:ext uri="{BB962C8B-B14F-4D97-AF65-F5344CB8AC3E}">
        <p14:creationId xmlns:p14="http://schemas.microsoft.com/office/powerpoint/2010/main" val="4133360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normAutofit/>
          </a:bodyPr>
          <a:lstStyle/>
          <a:p>
            <a:pPr algn="ctr"/>
            <a:r>
              <a:rPr lang="en-US" b="1" dirty="0" smtClean="0">
                <a:cs typeface="Tahoma" pitchFamily="34" charset="0"/>
              </a:rPr>
              <a:t>Compensation</a:t>
            </a:r>
          </a:p>
        </p:txBody>
      </p:sp>
      <p:sp>
        <p:nvSpPr>
          <p:cNvPr id="11267" name="Content Placeholder 2"/>
          <p:cNvSpPr>
            <a:spLocks noGrp="1"/>
          </p:cNvSpPr>
          <p:nvPr>
            <p:ph idx="1"/>
          </p:nvPr>
        </p:nvSpPr>
        <p:spPr/>
        <p:txBody>
          <a:bodyPr/>
          <a:lstStyle/>
          <a:p>
            <a:pPr marL="0" indent="0">
              <a:buFontTx/>
              <a:buNone/>
              <a:defRPr/>
            </a:pPr>
            <a:r>
              <a:rPr lang="en-US" sz="2800" dirty="0" smtClean="0">
                <a:ea typeface="Tahoma" pitchFamily="34" charset="0"/>
                <a:cs typeface="Tahoma" pitchFamily="34" charset="0"/>
              </a:rPr>
              <a:t>Each job classification has a salary range. Salary ranges are further broken down into steps on a salary grid.</a:t>
            </a:r>
          </a:p>
          <a:p>
            <a:pPr marL="0" indent="0">
              <a:buFontTx/>
              <a:buNone/>
              <a:defRPr/>
            </a:pPr>
            <a:r>
              <a:rPr lang="en-US" sz="2800" dirty="0" smtClean="0">
                <a:ea typeface="Tahoma" pitchFamily="34" charset="0"/>
                <a:cs typeface="Tahoma" pitchFamily="34" charset="0"/>
              </a:rPr>
              <a:t>Example of Salary Grid:</a:t>
            </a:r>
          </a:p>
          <a:p>
            <a:pPr marL="0" indent="0">
              <a:buFontTx/>
              <a:buNone/>
              <a:defRPr/>
            </a:pPr>
            <a:endParaRPr lang="en-US" sz="2400" dirty="0">
              <a:latin typeface="Tahoma" pitchFamily="34" charset="0"/>
              <a:ea typeface="Tahoma" pitchFamily="34" charset="0"/>
              <a:cs typeface="Tahoma" pitchFamily="34" charset="0"/>
            </a:endParaRPr>
          </a:p>
          <a:p>
            <a:pPr marL="0" indent="0">
              <a:buFontTx/>
              <a:buNone/>
              <a:defRPr/>
            </a:pPr>
            <a:endParaRPr lang="en-US" sz="2400" dirty="0">
              <a:latin typeface="Tahoma" pitchFamily="34" charset="0"/>
              <a:ea typeface="Tahoma" pitchFamily="34" charset="0"/>
              <a:cs typeface="Tahoma" pitchFamily="34" charset="0"/>
            </a:endParaRPr>
          </a:p>
          <a:p>
            <a:pPr>
              <a:defRPr/>
            </a:pPr>
            <a:endParaRPr lang="en-US" sz="2400" dirty="0" smtClean="0">
              <a:latin typeface="Tahoma" pitchFamily="34" charset="0"/>
              <a:ea typeface="Tahoma" pitchFamily="34" charset="0"/>
              <a:cs typeface="Tahoma" pitchFamily="34" charset="0"/>
            </a:endParaRPr>
          </a:p>
          <a:p>
            <a:pPr>
              <a:defRPr/>
            </a:pPr>
            <a:endParaRPr lang="en-US" dirty="0" smtClean="0">
              <a:latin typeface="Tahoma" pitchFamily="34" charset="0"/>
              <a:cs typeface="Tahoma" pitchFamily="34" charset="0"/>
            </a:endParaRPr>
          </a:p>
        </p:txBody>
      </p:sp>
      <p:pic>
        <p:nvPicPr>
          <p:cNvPr id="31748" name="Picture 6" descr="C:\Users\ajohn\Desktop\Salary Grid Snip.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657600"/>
            <a:ext cx="8153400" cy="197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26749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normAutofit/>
          </a:bodyPr>
          <a:lstStyle/>
          <a:p>
            <a:pPr algn="ctr"/>
            <a:r>
              <a:rPr lang="en-US" b="1" dirty="0" smtClean="0">
                <a:cs typeface="Tahoma" pitchFamily="34" charset="0"/>
              </a:rPr>
              <a:t>Compensation</a:t>
            </a:r>
            <a:endParaRPr lang="en-US" dirty="0" smtClean="0">
              <a:cs typeface="Tahoma" pitchFamily="34" charset="0"/>
            </a:endParaRPr>
          </a:p>
        </p:txBody>
      </p:sp>
      <p:sp>
        <p:nvSpPr>
          <p:cNvPr id="32771" name="Content Placeholder 2"/>
          <p:cNvSpPr>
            <a:spLocks noGrp="1"/>
          </p:cNvSpPr>
          <p:nvPr>
            <p:ph idx="1"/>
          </p:nvPr>
        </p:nvSpPr>
        <p:spPr/>
        <p:txBody>
          <a:bodyPr/>
          <a:lstStyle/>
          <a:p>
            <a:endParaRPr lang="en-US" sz="2400" smtClean="0">
              <a:latin typeface="Tahoma" pitchFamily="34" charset="0"/>
              <a:cs typeface="Tahoma" pitchFamily="34" charset="0"/>
            </a:endParaRPr>
          </a:p>
          <a:p>
            <a:pPr>
              <a:buFontTx/>
              <a:buNone/>
            </a:pPr>
            <a:endParaRPr lang="en-US" sz="2000" smtClean="0"/>
          </a:p>
        </p:txBody>
      </p:sp>
      <p:sp>
        <p:nvSpPr>
          <p:cNvPr id="32772" name="TextBox 2"/>
          <p:cNvSpPr txBox="1">
            <a:spLocks noChangeArrowheads="1"/>
          </p:cNvSpPr>
          <p:nvPr/>
        </p:nvSpPr>
        <p:spPr bwMode="auto">
          <a:xfrm>
            <a:off x="533400" y="1447800"/>
            <a:ext cx="80772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defRPr>
            </a:lvl1pPr>
            <a:lvl2pPr marL="1085850" indent="-34290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en-US" sz="2800" dirty="0">
                <a:latin typeface="+mn-lt"/>
              </a:rPr>
              <a:t>AFSCME employees receive a one step increase if above RI rating.</a:t>
            </a:r>
          </a:p>
          <a:p>
            <a:pPr eaLnBrk="1" hangingPunct="1"/>
            <a:endParaRPr lang="en-US" sz="2800" dirty="0">
              <a:latin typeface="+mn-lt"/>
            </a:endParaRPr>
          </a:p>
          <a:p>
            <a:pPr eaLnBrk="1" hangingPunct="1"/>
            <a:r>
              <a:rPr lang="en-US" sz="2800" dirty="0">
                <a:latin typeface="+mn-lt"/>
              </a:rPr>
              <a:t>MAPE and MMA increases based upon overall performance rating</a:t>
            </a:r>
            <a:r>
              <a:rPr lang="en-US" sz="2800" dirty="0" smtClean="0">
                <a:latin typeface="+mn-lt"/>
              </a:rPr>
              <a:t>:</a:t>
            </a:r>
            <a:endParaRPr lang="en-US" sz="2400" dirty="0">
              <a:latin typeface="+mn-lt"/>
            </a:endParaRPr>
          </a:p>
          <a:p>
            <a:pPr eaLnBrk="1" hangingPunct="1"/>
            <a:r>
              <a:rPr lang="en-US" sz="2800" b="1" dirty="0">
                <a:latin typeface="+mn-lt"/>
              </a:rPr>
              <a:t>EP		SE		AE		RI</a:t>
            </a:r>
          </a:p>
          <a:p>
            <a:pPr eaLnBrk="1" hangingPunct="1"/>
            <a:r>
              <a:rPr lang="en-US" sz="2800" dirty="0">
                <a:latin typeface="+mn-lt"/>
              </a:rPr>
              <a:t>Steps		Steps		Steps		</a:t>
            </a:r>
            <a:r>
              <a:rPr lang="en-US" sz="2800" dirty="0" smtClean="0">
                <a:latin typeface="+mn-lt"/>
              </a:rPr>
              <a:t>No increase</a:t>
            </a:r>
          </a:p>
          <a:p>
            <a:pPr eaLnBrk="1" hangingPunct="1"/>
            <a:r>
              <a:rPr lang="en-US" sz="2800" dirty="0" smtClean="0">
                <a:latin typeface="+mn-lt"/>
              </a:rPr>
              <a:t>2.0 		1.75		1.50 		</a:t>
            </a:r>
          </a:p>
          <a:p>
            <a:pPr eaLnBrk="1" hangingPunct="1"/>
            <a:r>
              <a:rPr lang="en-US" sz="2800" dirty="0" smtClean="0">
                <a:latin typeface="+mn-lt"/>
              </a:rPr>
              <a:t>1.75 </a:t>
            </a:r>
            <a:r>
              <a:rPr lang="en-US" sz="2800" dirty="0">
                <a:latin typeface="+mn-lt"/>
              </a:rPr>
              <a:t>		1.50 		1.25 		</a:t>
            </a:r>
          </a:p>
          <a:p>
            <a:pPr eaLnBrk="1" hangingPunct="1"/>
            <a:r>
              <a:rPr lang="en-US" sz="2800" dirty="0">
                <a:latin typeface="+mn-lt"/>
              </a:rPr>
              <a:t>				</a:t>
            </a:r>
            <a:r>
              <a:rPr lang="en-US" sz="2800" dirty="0" smtClean="0">
                <a:latin typeface="+mn-lt"/>
              </a:rPr>
              <a:t>1.00</a:t>
            </a:r>
            <a:endParaRPr lang="en-US" sz="2800" dirty="0">
              <a:latin typeface="+mn-lt"/>
            </a:endParaRPr>
          </a:p>
        </p:txBody>
      </p:sp>
    </p:spTree>
    <p:extLst>
      <p:ext uri="{BB962C8B-B14F-4D97-AF65-F5344CB8AC3E}">
        <p14:creationId xmlns:p14="http://schemas.microsoft.com/office/powerpoint/2010/main" val="37578252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normAutofit/>
          </a:bodyPr>
          <a:lstStyle/>
          <a:p>
            <a:pPr algn="ctr"/>
            <a:r>
              <a:rPr lang="en-US" b="1" dirty="0" smtClean="0">
                <a:latin typeface="+mn-lt"/>
                <a:cs typeface="Tahoma" pitchFamily="34" charset="0"/>
              </a:rPr>
              <a:t>Compensation</a:t>
            </a:r>
            <a:endParaRPr lang="en-US" dirty="0" smtClean="0">
              <a:latin typeface="+mn-lt"/>
              <a:cs typeface="Tahoma" pitchFamily="34" charset="0"/>
            </a:endParaRPr>
          </a:p>
        </p:txBody>
      </p:sp>
      <p:sp>
        <p:nvSpPr>
          <p:cNvPr id="15363" name="Content Placeholder 2"/>
          <p:cNvSpPr>
            <a:spLocks noGrp="1"/>
          </p:cNvSpPr>
          <p:nvPr>
            <p:ph idx="1"/>
          </p:nvPr>
        </p:nvSpPr>
        <p:spPr>
          <a:xfrm>
            <a:off x="304800" y="1524000"/>
            <a:ext cx="8686800" cy="4525963"/>
          </a:xfrm>
        </p:spPr>
        <p:txBody>
          <a:bodyPr>
            <a:normAutofit fontScale="92500" lnSpcReduction="10000"/>
          </a:bodyPr>
          <a:lstStyle/>
          <a:p>
            <a:pPr marL="0" indent="0">
              <a:buFontTx/>
              <a:buNone/>
              <a:defRPr/>
            </a:pPr>
            <a:r>
              <a:rPr lang="en-US" sz="2800" dirty="0" smtClean="0">
                <a:ea typeface="Tahoma" pitchFamily="34" charset="0"/>
                <a:cs typeface="Tahoma" pitchFamily="34" charset="0"/>
              </a:rPr>
              <a:t>New employees’ increases pro-rated based on hire dates:</a:t>
            </a:r>
          </a:p>
          <a:p>
            <a:pPr>
              <a:defRPr/>
            </a:pPr>
            <a:endParaRPr lang="en-US" sz="2800" dirty="0">
              <a:ea typeface="Tahoma" pitchFamily="34" charset="0"/>
              <a:cs typeface="Tahoma" pitchFamily="34" charset="0"/>
            </a:endParaRPr>
          </a:p>
          <a:p>
            <a:pPr marL="0" indent="0">
              <a:buFontTx/>
              <a:buNone/>
              <a:defRPr/>
            </a:pPr>
            <a:r>
              <a:rPr lang="en-US" sz="2800" b="1" dirty="0" smtClean="0">
                <a:ea typeface="Tahoma" pitchFamily="34" charset="0"/>
                <a:cs typeface="Tahoma" pitchFamily="34" charset="0"/>
              </a:rPr>
              <a:t>Hire Date:	    	Review	Amount	Date Given</a:t>
            </a:r>
          </a:p>
          <a:p>
            <a:pPr marL="0" indent="0">
              <a:buFontTx/>
              <a:buNone/>
              <a:defRPr/>
            </a:pPr>
            <a:r>
              <a:rPr lang="en-US" sz="2800" dirty="0" smtClean="0">
                <a:ea typeface="Tahoma" pitchFamily="34" charset="0"/>
                <a:cs typeface="Tahoma" pitchFamily="34" charset="0"/>
              </a:rPr>
              <a:t>Oct – Dec 2016	Full		100%		10/18/17</a:t>
            </a:r>
          </a:p>
          <a:p>
            <a:pPr marL="0" indent="0">
              <a:buFontTx/>
              <a:buNone/>
              <a:defRPr/>
            </a:pPr>
            <a:r>
              <a:rPr lang="en-US" sz="2800" dirty="0" smtClean="0">
                <a:ea typeface="Tahoma" pitchFamily="34" charset="0"/>
                <a:cs typeface="Tahoma" pitchFamily="34" charset="0"/>
              </a:rPr>
              <a:t>Jan – April 2017	Full 		75%	 	</a:t>
            </a:r>
            <a:r>
              <a:rPr lang="en-US" sz="2800" dirty="0">
                <a:ea typeface="Tahoma" pitchFamily="34" charset="0"/>
                <a:cs typeface="Tahoma" pitchFamily="34" charset="0"/>
              </a:rPr>
              <a:t>10/18/17</a:t>
            </a:r>
          </a:p>
          <a:p>
            <a:pPr marL="0" indent="0">
              <a:buFontTx/>
              <a:buNone/>
              <a:defRPr/>
            </a:pPr>
            <a:r>
              <a:rPr lang="en-US" sz="2800" dirty="0" smtClean="0">
                <a:ea typeface="Tahoma" pitchFamily="34" charset="0"/>
                <a:cs typeface="Tahoma" pitchFamily="34" charset="0"/>
              </a:rPr>
              <a:t>May – July 2017	Informal	.75 Step	</a:t>
            </a:r>
            <a:r>
              <a:rPr lang="en-US" sz="2400" dirty="0" smtClean="0">
                <a:ea typeface="Tahoma" pitchFamily="34" charset="0"/>
                <a:cs typeface="Tahoma" pitchFamily="34" charset="0"/>
              </a:rPr>
              <a:t>Probation end, 								retro to Oct</a:t>
            </a:r>
          </a:p>
          <a:p>
            <a:pPr marL="0" indent="0">
              <a:buFontTx/>
              <a:buNone/>
              <a:defRPr/>
            </a:pPr>
            <a:r>
              <a:rPr lang="en-US" sz="2800" dirty="0" smtClean="0">
                <a:ea typeface="Tahoma" pitchFamily="34" charset="0"/>
                <a:cs typeface="Tahoma" pitchFamily="34" charset="0"/>
              </a:rPr>
              <a:t>Aug – Sept 2017	Informal 	.25 Step	</a:t>
            </a:r>
            <a:r>
              <a:rPr lang="en-US" sz="2400" dirty="0">
                <a:ea typeface="Tahoma" pitchFamily="34" charset="0"/>
                <a:cs typeface="Tahoma" pitchFamily="34" charset="0"/>
              </a:rPr>
              <a:t>Probation end, 								retro to Oct</a:t>
            </a:r>
          </a:p>
          <a:p>
            <a:pPr marL="0" indent="0">
              <a:buFontTx/>
              <a:buNone/>
              <a:defRPr/>
            </a:pPr>
            <a:endParaRPr lang="en-US" sz="2100" dirty="0" smtClean="0">
              <a:latin typeface="Tahoma" pitchFamily="34" charset="0"/>
              <a:ea typeface="Tahoma" pitchFamily="34" charset="0"/>
              <a:cs typeface="Tahoma" pitchFamily="34" charset="0"/>
            </a:endParaRPr>
          </a:p>
          <a:p>
            <a:pPr marL="0" indent="0">
              <a:buFontTx/>
              <a:buNone/>
              <a:defRPr/>
            </a:pPr>
            <a:r>
              <a:rPr lang="en-US" sz="2100" dirty="0" smtClean="0">
                <a:latin typeface="Tahoma" pitchFamily="34" charset="0"/>
                <a:ea typeface="Tahoma" pitchFamily="34" charset="0"/>
                <a:cs typeface="Tahoma" pitchFamily="34" charset="0"/>
              </a:rPr>
              <a:t>	</a:t>
            </a:r>
          </a:p>
          <a:p>
            <a:pPr>
              <a:defRPr/>
            </a:pPr>
            <a:endParaRPr lang="en-US" sz="2400" dirty="0">
              <a:latin typeface="Tahoma" pitchFamily="34" charset="0"/>
              <a:ea typeface="Tahoma" pitchFamily="34" charset="0"/>
              <a:cs typeface="Tahoma" pitchFamily="34" charset="0"/>
            </a:endParaRPr>
          </a:p>
          <a:p>
            <a:pPr>
              <a:buFontTx/>
              <a:buNone/>
              <a:defRPr/>
            </a:pPr>
            <a:endParaRPr lang="en-US" sz="2000" dirty="0" smtClean="0"/>
          </a:p>
        </p:txBody>
      </p:sp>
    </p:spTree>
    <p:extLst>
      <p:ext uri="{BB962C8B-B14F-4D97-AF65-F5344CB8AC3E}">
        <p14:creationId xmlns:p14="http://schemas.microsoft.com/office/powerpoint/2010/main" val="5193156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b="1" kern="1200">
                <a:solidFill>
                  <a:schemeClr val="tx1"/>
                </a:solidFill>
                <a:latin typeface="+mj-lt"/>
                <a:ea typeface="+mj-ea"/>
                <a:cs typeface="+mj-cs"/>
              </a:defRPr>
            </a:lvl1pPr>
          </a:lstStyle>
          <a:p>
            <a:r>
              <a:rPr lang="en-US" dirty="0" smtClean="0">
                <a:cs typeface="Tahoma" pitchFamily="34" charset="0"/>
              </a:rPr>
              <a:t>Agenda</a:t>
            </a:r>
          </a:p>
        </p:txBody>
      </p:sp>
      <p:sp>
        <p:nvSpPr>
          <p:cNvPr id="5" name="Content Placeholder 4"/>
          <p:cNvSpPr>
            <a:spLocks noGrp="1"/>
          </p:cNvSpPr>
          <p:nvPr>
            <p:ph idx="1"/>
          </p:nvPr>
        </p:nvSpPr>
        <p:spPr/>
        <p:txBody>
          <a:bodyPr>
            <a:normAutofit/>
          </a:bodyPr>
          <a:lstStyle/>
          <a:p>
            <a:pPr>
              <a:defRPr/>
            </a:pPr>
            <a:r>
              <a:rPr lang="en-US" dirty="0">
                <a:cs typeface="Tahoma" pitchFamily="34" charset="0"/>
              </a:rPr>
              <a:t>Overview of Performance Review </a:t>
            </a:r>
            <a:r>
              <a:rPr lang="en-US" dirty="0" smtClean="0">
                <a:cs typeface="Tahoma" pitchFamily="34" charset="0"/>
              </a:rPr>
              <a:t>Process</a:t>
            </a:r>
          </a:p>
          <a:p>
            <a:pPr>
              <a:defRPr/>
            </a:pPr>
            <a:r>
              <a:rPr lang="en-US" dirty="0" smtClean="0">
                <a:cs typeface="Tahoma" pitchFamily="34" charset="0"/>
              </a:rPr>
              <a:t>Completing the Review in </a:t>
            </a:r>
            <a:r>
              <a:rPr lang="en-US" dirty="0" err="1" smtClean="0">
                <a:cs typeface="Tahoma" pitchFamily="34" charset="0"/>
              </a:rPr>
              <a:t>SuccessFactors</a:t>
            </a:r>
            <a:endParaRPr lang="en-US" dirty="0">
              <a:cs typeface="Tahoma" pitchFamily="34" charset="0"/>
            </a:endParaRPr>
          </a:p>
          <a:p>
            <a:pPr>
              <a:defRPr/>
            </a:pPr>
            <a:r>
              <a:rPr lang="en-US" dirty="0" smtClean="0">
                <a:cs typeface="Tahoma" pitchFamily="34" charset="0"/>
              </a:rPr>
              <a:t>Performance </a:t>
            </a:r>
            <a:r>
              <a:rPr lang="en-US" dirty="0">
                <a:cs typeface="Tahoma" pitchFamily="34" charset="0"/>
              </a:rPr>
              <a:t>Review Guidelines</a:t>
            </a:r>
          </a:p>
          <a:p>
            <a:pPr>
              <a:defRPr/>
            </a:pPr>
            <a:r>
              <a:rPr lang="en-US" dirty="0">
                <a:cs typeface="Tahoma" pitchFamily="34" charset="0"/>
              </a:rPr>
              <a:t>Compensation Decision </a:t>
            </a:r>
            <a:r>
              <a:rPr lang="en-US" dirty="0" smtClean="0">
                <a:cs typeface="Tahoma" pitchFamily="34" charset="0"/>
              </a:rPr>
              <a:t>Guidelines</a:t>
            </a:r>
            <a:endParaRPr lang="en-US" dirty="0">
              <a:cs typeface="Tahoma" pitchFamily="34" charset="0"/>
            </a:endParaRPr>
          </a:p>
        </p:txBody>
      </p:sp>
    </p:spTree>
    <p:extLst>
      <p:ext uri="{BB962C8B-B14F-4D97-AF65-F5344CB8AC3E}">
        <p14:creationId xmlns:p14="http://schemas.microsoft.com/office/powerpoint/2010/main" val="6896337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normAutofit/>
          </a:bodyPr>
          <a:lstStyle/>
          <a:p>
            <a:pPr algn="ctr"/>
            <a:r>
              <a:rPr lang="en-US" b="1" dirty="0" smtClean="0">
                <a:cs typeface="Tahoma" pitchFamily="34" charset="0"/>
              </a:rPr>
              <a:t>Compensation</a:t>
            </a:r>
            <a:endParaRPr lang="en-US" dirty="0" smtClean="0">
              <a:cs typeface="Tahoma" pitchFamily="34" charset="0"/>
            </a:endParaRPr>
          </a:p>
        </p:txBody>
      </p:sp>
      <p:sp>
        <p:nvSpPr>
          <p:cNvPr id="15363" name="Content Placeholder 2"/>
          <p:cNvSpPr>
            <a:spLocks noGrp="1"/>
          </p:cNvSpPr>
          <p:nvPr>
            <p:ph idx="1"/>
          </p:nvPr>
        </p:nvSpPr>
        <p:spPr>
          <a:xfrm>
            <a:off x="464292" y="1219201"/>
            <a:ext cx="8451108" cy="1066799"/>
          </a:xfrm>
        </p:spPr>
        <p:txBody>
          <a:bodyPr/>
          <a:lstStyle/>
          <a:p>
            <a:pPr marL="0" indent="0">
              <a:buFontTx/>
              <a:buNone/>
              <a:defRPr/>
            </a:pPr>
            <a:r>
              <a:rPr lang="en-US" sz="2400" dirty="0" smtClean="0">
                <a:ea typeface="Tahoma" pitchFamily="34" charset="0"/>
                <a:cs typeface="Tahoma" pitchFamily="34" charset="0"/>
              </a:rPr>
              <a:t>Refer </a:t>
            </a:r>
            <a:r>
              <a:rPr lang="en-US" sz="2400" dirty="0">
                <a:ea typeface="Tahoma" pitchFamily="34" charset="0"/>
                <a:cs typeface="Tahoma" pitchFamily="34" charset="0"/>
              </a:rPr>
              <a:t>to </a:t>
            </a:r>
            <a:r>
              <a:rPr lang="en-US" sz="2400" dirty="0" smtClean="0">
                <a:ea typeface="Tahoma" pitchFamily="34" charset="0"/>
                <a:cs typeface="Tahoma" pitchFamily="34" charset="0"/>
              </a:rPr>
              <a:t>the </a:t>
            </a:r>
            <a:r>
              <a:rPr lang="en-US" sz="2400" dirty="0">
                <a:ea typeface="Tahoma" pitchFamily="34" charset="0"/>
                <a:cs typeface="Tahoma" pitchFamily="34" charset="0"/>
                <a:hlinkClick r:id="rId3" action="ppaction://hlinkfile"/>
              </a:rPr>
              <a:t>Salary Increase </a:t>
            </a:r>
            <a:r>
              <a:rPr lang="en-US" sz="2400" dirty="0" smtClean="0">
                <a:ea typeface="Tahoma" pitchFamily="34" charset="0"/>
                <a:cs typeface="Tahoma" pitchFamily="34" charset="0"/>
                <a:hlinkClick r:id="rId3" action="ppaction://hlinkfile"/>
              </a:rPr>
              <a:t>Recommendations </a:t>
            </a:r>
            <a:r>
              <a:rPr lang="en-US" sz="2400" dirty="0" smtClean="0">
                <a:ea typeface="Tahoma" pitchFamily="34" charset="0"/>
                <a:cs typeface="Tahoma" pitchFamily="34" charset="0"/>
              </a:rPr>
              <a:t>by Department spreadsheet once your draft review is complete.</a:t>
            </a:r>
            <a:endParaRPr lang="en-US" sz="2400" dirty="0">
              <a:latin typeface="Tahoma" pitchFamily="34" charset="0"/>
              <a:ea typeface="Tahoma" pitchFamily="34" charset="0"/>
              <a:cs typeface="Tahoma" pitchFamily="34" charset="0"/>
            </a:endParaRPr>
          </a:p>
          <a:p>
            <a:pPr>
              <a:defRPr/>
            </a:pPr>
            <a:endParaRPr lang="en-US" sz="2400" dirty="0">
              <a:latin typeface="Tahoma" pitchFamily="34" charset="0"/>
              <a:ea typeface="Tahoma" pitchFamily="34" charset="0"/>
              <a:cs typeface="Tahoma" pitchFamily="34" charset="0"/>
            </a:endParaRPr>
          </a:p>
          <a:p>
            <a:pPr>
              <a:buFontTx/>
              <a:buNone/>
              <a:defRPr/>
            </a:pPr>
            <a:endParaRPr lang="en-US" sz="2000" dirty="0" smtClean="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286000"/>
            <a:ext cx="8853387" cy="3394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150024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fontScale="90000"/>
          </a:bodyPr>
          <a:lstStyle/>
          <a:p>
            <a:pPr algn="ctr"/>
            <a:r>
              <a:rPr lang="en-US" b="1" dirty="0" smtClean="0">
                <a:cs typeface="Tahoma" pitchFamily="34" charset="0"/>
              </a:rPr>
              <a:t>Performance Review </a:t>
            </a:r>
            <a:br>
              <a:rPr lang="en-US" b="1" dirty="0" smtClean="0">
                <a:cs typeface="Tahoma" pitchFamily="34" charset="0"/>
              </a:rPr>
            </a:br>
            <a:r>
              <a:rPr lang="en-US" b="1" dirty="0" smtClean="0">
                <a:cs typeface="Tahoma" pitchFamily="34" charset="0"/>
              </a:rPr>
              <a:t>In-Person Meeting</a:t>
            </a:r>
          </a:p>
        </p:txBody>
      </p:sp>
      <p:sp>
        <p:nvSpPr>
          <p:cNvPr id="22531" name="Content Placeholder 2"/>
          <p:cNvSpPr>
            <a:spLocks noGrp="1"/>
          </p:cNvSpPr>
          <p:nvPr>
            <p:ph idx="1"/>
          </p:nvPr>
        </p:nvSpPr>
        <p:spPr>
          <a:xfrm>
            <a:off x="457200" y="1676400"/>
            <a:ext cx="8229600" cy="4525963"/>
          </a:xfrm>
        </p:spPr>
        <p:txBody>
          <a:bodyPr>
            <a:normAutofit/>
          </a:bodyPr>
          <a:lstStyle/>
          <a:p>
            <a:pPr marL="342900" lvl="1" indent="-342900">
              <a:buFont typeface="Arial" panose="020B0604020202020204" pitchFamily="34" charset="0"/>
              <a:buChar char="•"/>
              <a:defRPr/>
            </a:pPr>
            <a:r>
              <a:rPr lang="en-US" sz="2500" dirty="0">
                <a:ea typeface="Tahoma" pitchFamily="34" charset="0"/>
                <a:cs typeface="Tahoma" pitchFamily="34" charset="0"/>
              </a:rPr>
              <a:t>You can send your employees their reviews in </a:t>
            </a:r>
            <a:r>
              <a:rPr lang="en-US" sz="2500" dirty="0" err="1">
                <a:ea typeface="Tahoma" pitchFamily="34" charset="0"/>
                <a:cs typeface="Tahoma" pitchFamily="34" charset="0"/>
              </a:rPr>
              <a:t>SuccessFactors</a:t>
            </a:r>
            <a:r>
              <a:rPr lang="en-US" sz="2500" dirty="0">
                <a:ea typeface="Tahoma" pitchFamily="34" charset="0"/>
                <a:cs typeface="Tahoma" pitchFamily="34" charset="0"/>
              </a:rPr>
              <a:t> prior to the in-person meeting or you can have that be the first time they see it. </a:t>
            </a:r>
          </a:p>
          <a:p>
            <a:pPr marL="0" indent="0">
              <a:buNone/>
              <a:defRPr/>
            </a:pPr>
            <a:endParaRPr lang="en-US" sz="1200" dirty="0" smtClean="0">
              <a:ea typeface="Tahoma" pitchFamily="34" charset="0"/>
              <a:cs typeface="Tahoma" pitchFamily="34" charset="0"/>
            </a:endParaRPr>
          </a:p>
          <a:p>
            <a:pPr marL="0" indent="0">
              <a:buNone/>
              <a:defRPr/>
            </a:pPr>
            <a:r>
              <a:rPr lang="en-US" sz="2500" dirty="0" smtClean="0">
                <a:ea typeface="Tahoma" pitchFamily="34" charset="0"/>
                <a:cs typeface="Tahoma" pitchFamily="34" charset="0"/>
              </a:rPr>
              <a:t>Have a meaningful </a:t>
            </a:r>
            <a:r>
              <a:rPr lang="en-US" sz="2500" dirty="0">
                <a:ea typeface="Tahoma" pitchFamily="34" charset="0"/>
                <a:cs typeface="Tahoma" pitchFamily="34" charset="0"/>
              </a:rPr>
              <a:t>discussion on:</a:t>
            </a:r>
          </a:p>
          <a:p>
            <a:pPr lvl="1">
              <a:buFont typeface="Arial" panose="020B0604020202020204" pitchFamily="34" charset="0"/>
              <a:buChar char="•"/>
              <a:defRPr/>
            </a:pPr>
            <a:r>
              <a:rPr lang="en-US" sz="2500" dirty="0">
                <a:ea typeface="Tahoma" pitchFamily="34" charset="0"/>
                <a:cs typeface="Tahoma" pitchFamily="34" charset="0"/>
              </a:rPr>
              <a:t>What went well</a:t>
            </a:r>
          </a:p>
          <a:p>
            <a:pPr lvl="1">
              <a:buFont typeface="Arial" panose="020B0604020202020204" pitchFamily="34" charset="0"/>
              <a:buChar char="•"/>
              <a:defRPr/>
            </a:pPr>
            <a:r>
              <a:rPr lang="en-US" sz="2500" dirty="0">
                <a:ea typeface="Tahoma" pitchFamily="34" charset="0"/>
                <a:cs typeface="Tahoma" pitchFamily="34" charset="0"/>
              </a:rPr>
              <a:t>What could have been improved</a:t>
            </a:r>
          </a:p>
          <a:p>
            <a:pPr lvl="1">
              <a:buFont typeface="Arial" panose="020B0604020202020204" pitchFamily="34" charset="0"/>
              <a:buChar char="•"/>
              <a:defRPr/>
            </a:pPr>
            <a:r>
              <a:rPr lang="en-US" sz="2500" dirty="0">
                <a:ea typeface="Tahoma" pitchFamily="34" charset="0"/>
                <a:cs typeface="Tahoma" pitchFamily="34" charset="0"/>
              </a:rPr>
              <a:t>Discuss developmental/training needs</a:t>
            </a:r>
          </a:p>
          <a:p>
            <a:pPr lvl="1">
              <a:buFont typeface="Arial" panose="020B0604020202020204" pitchFamily="34" charset="0"/>
              <a:buChar char="•"/>
              <a:defRPr/>
            </a:pPr>
            <a:r>
              <a:rPr lang="en-US" sz="2500" dirty="0">
                <a:ea typeface="Tahoma" pitchFamily="34" charset="0"/>
                <a:cs typeface="Tahoma" pitchFamily="34" charset="0"/>
              </a:rPr>
              <a:t>Review all items rated on performance review</a:t>
            </a:r>
          </a:p>
          <a:p>
            <a:pPr lvl="1">
              <a:buFont typeface="Arial" panose="020B0604020202020204" pitchFamily="34" charset="0"/>
              <a:buChar char="•"/>
              <a:defRPr/>
            </a:pPr>
            <a:r>
              <a:rPr lang="en-US" sz="2500" dirty="0">
                <a:ea typeface="Tahoma" pitchFamily="34" charset="0"/>
                <a:cs typeface="Tahoma" pitchFamily="34" charset="0"/>
              </a:rPr>
              <a:t>Advise employee of new </a:t>
            </a:r>
            <a:r>
              <a:rPr lang="en-US" sz="2500" dirty="0" smtClean="0">
                <a:ea typeface="Tahoma" pitchFamily="34" charset="0"/>
                <a:cs typeface="Tahoma" pitchFamily="34" charset="0"/>
              </a:rPr>
              <a:t>salary</a:t>
            </a:r>
          </a:p>
          <a:p>
            <a:pPr>
              <a:buFontTx/>
              <a:buNone/>
            </a:pPr>
            <a:endParaRPr lang="en-US" sz="2500" dirty="0"/>
          </a:p>
        </p:txBody>
      </p:sp>
    </p:spTree>
    <p:extLst>
      <p:ext uri="{BB962C8B-B14F-4D97-AF65-F5344CB8AC3E}">
        <p14:creationId xmlns:p14="http://schemas.microsoft.com/office/powerpoint/2010/main" val="21587135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685800" y="228600"/>
            <a:ext cx="8077200" cy="1249363"/>
          </a:xfrm>
        </p:spPr>
        <p:txBody>
          <a:bodyPr>
            <a:normAutofit fontScale="90000"/>
          </a:bodyPr>
          <a:lstStyle/>
          <a:p>
            <a:pPr algn="ctr"/>
            <a:r>
              <a:rPr lang="en-US" sz="4900" b="1" dirty="0" smtClean="0">
                <a:cs typeface="Tahoma" pitchFamily="34" charset="0"/>
              </a:rPr>
              <a:t>Employee Performance </a:t>
            </a:r>
            <a:br>
              <a:rPr lang="en-US" sz="4900" b="1" dirty="0" smtClean="0">
                <a:cs typeface="Tahoma" pitchFamily="34" charset="0"/>
              </a:rPr>
            </a:br>
            <a:r>
              <a:rPr lang="en-US" sz="4900" b="1" dirty="0" smtClean="0">
                <a:cs typeface="Tahoma" pitchFamily="34" charset="0"/>
              </a:rPr>
              <a:t>Review Timeframe</a:t>
            </a:r>
            <a:endParaRPr lang="en-US" sz="3600" b="1" dirty="0" smtClean="0">
              <a:cs typeface="Tahoma" pitchFamily="34" charset="0"/>
            </a:endParaRPr>
          </a:p>
        </p:txBody>
      </p:sp>
      <p:sp>
        <p:nvSpPr>
          <p:cNvPr id="44035" name="TextBox 10"/>
          <p:cNvSpPr txBox="1">
            <a:spLocks noChangeArrowheads="1"/>
          </p:cNvSpPr>
          <p:nvPr/>
        </p:nvSpPr>
        <p:spPr bwMode="auto">
          <a:xfrm>
            <a:off x="2895600" y="1829098"/>
            <a:ext cx="6172200" cy="3647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nSpc>
                <a:spcPct val="150000"/>
              </a:lnSpc>
            </a:pPr>
            <a:r>
              <a:rPr lang="en-US" sz="2200" dirty="0" smtClean="0">
                <a:latin typeface="+mn-lt"/>
                <a:cs typeface="Tahoma" pitchFamily="34" charset="0"/>
              </a:rPr>
              <a:t>Employees complete self-reviews</a:t>
            </a:r>
            <a:endParaRPr lang="en-US" sz="2200" dirty="0">
              <a:latin typeface="+mn-lt"/>
              <a:cs typeface="Tahoma" pitchFamily="34" charset="0"/>
            </a:endParaRPr>
          </a:p>
          <a:p>
            <a:pPr>
              <a:lnSpc>
                <a:spcPct val="150000"/>
              </a:lnSpc>
            </a:pPr>
            <a:r>
              <a:rPr lang="en-US" sz="2200" dirty="0" smtClean="0">
                <a:latin typeface="+mn-lt"/>
                <a:cs typeface="Tahoma" pitchFamily="34" charset="0"/>
              </a:rPr>
              <a:t>Managers complete reviews and salary recs </a:t>
            </a:r>
          </a:p>
          <a:p>
            <a:pPr>
              <a:lnSpc>
                <a:spcPct val="150000"/>
              </a:lnSpc>
            </a:pPr>
            <a:r>
              <a:rPr lang="en-US" sz="2200" dirty="0" smtClean="0">
                <a:latin typeface="+mn-lt"/>
                <a:cs typeface="Tahoma" pitchFamily="34" charset="0"/>
              </a:rPr>
              <a:t>2</a:t>
            </a:r>
            <a:r>
              <a:rPr lang="en-US" sz="2200" baseline="30000" dirty="0" smtClean="0">
                <a:latin typeface="+mn-lt"/>
                <a:cs typeface="Tahoma" pitchFamily="34" charset="0"/>
              </a:rPr>
              <a:t>nd</a:t>
            </a:r>
            <a:r>
              <a:rPr lang="en-US" sz="2200" dirty="0" smtClean="0">
                <a:latin typeface="+mn-lt"/>
                <a:cs typeface="Tahoma" pitchFamily="34" charset="0"/>
              </a:rPr>
              <a:t> Level managers review and provide feedback</a:t>
            </a:r>
          </a:p>
          <a:p>
            <a:pPr>
              <a:lnSpc>
                <a:spcPct val="150000"/>
              </a:lnSpc>
            </a:pPr>
            <a:r>
              <a:rPr lang="en-US" sz="2200" dirty="0" smtClean="0">
                <a:latin typeface="+mn-lt"/>
                <a:cs typeface="Tahoma" pitchFamily="34" charset="0"/>
              </a:rPr>
              <a:t>HR and Commissioner audit reviews</a:t>
            </a:r>
            <a:endParaRPr lang="en-US" sz="2200" dirty="0">
              <a:latin typeface="+mn-lt"/>
              <a:cs typeface="Tahoma" pitchFamily="34" charset="0"/>
            </a:endParaRPr>
          </a:p>
          <a:p>
            <a:pPr>
              <a:lnSpc>
                <a:spcPct val="150000"/>
              </a:lnSpc>
            </a:pPr>
            <a:r>
              <a:rPr lang="en-US" sz="2200" dirty="0" smtClean="0">
                <a:latin typeface="+mn-lt"/>
                <a:cs typeface="Tahoma" pitchFamily="34" charset="0"/>
              </a:rPr>
              <a:t>Managers finalize reviews; have in-person meetings Salary </a:t>
            </a:r>
            <a:r>
              <a:rPr lang="en-US" sz="2200" dirty="0">
                <a:latin typeface="+mn-lt"/>
                <a:cs typeface="Tahoma" pitchFamily="34" charset="0"/>
              </a:rPr>
              <a:t>increases </a:t>
            </a:r>
            <a:r>
              <a:rPr lang="en-US" sz="2200" dirty="0" smtClean="0">
                <a:latin typeface="+mn-lt"/>
                <a:cs typeface="Tahoma" pitchFamily="34" charset="0"/>
              </a:rPr>
              <a:t>effective</a:t>
            </a:r>
            <a:endParaRPr lang="en-US" sz="2200" dirty="0">
              <a:latin typeface="+mn-lt"/>
              <a:cs typeface="Tahoma" pitchFamily="34" charset="0"/>
            </a:endParaRPr>
          </a:p>
          <a:p>
            <a:pPr>
              <a:lnSpc>
                <a:spcPct val="150000"/>
              </a:lnSpc>
            </a:pPr>
            <a:r>
              <a:rPr lang="en-US" sz="2200" dirty="0" smtClean="0">
                <a:latin typeface="+mn-lt"/>
                <a:cs typeface="Tahoma" pitchFamily="34" charset="0"/>
              </a:rPr>
              <a:t>New goals developed </a:t>
            </a:r>
            <a:r>
              <a:rPr lang="en-US" sz="2200" dirty="0">
                <a:latin typeface="+mn-lt"/>
                <a:cs typeface="Tahoma" pitchFamily="34" charset="0"/>
              </a:rPr>
              <a:t>for upcoming year</a:t>
            </a:r>
            <a:endParaRPr lang="en-US" sz="2200" dirty="0">
              <a:solidFill>
                <a:srgbClr val="FF0000"/>
              </a:solidFill>
              <a:latin typeface="+mn-lt"/>
              <a:cs typeface="Tahoma" pitchFamily="34" charset="0"/>
            </a:endParaRPr>
          </a:p>
        </p:txBody>
      </p:sp>
      <p:sp>
        <p:nvSpPr>
          <p:cNvPr id="44036" name="TextBox 1"/>
          <p:cNvSpPr txBox="1">
            <a:spLocks noChangeArrowheads="1"/>
          </p:cNvSpPr>
          <p:nvPr/>
        </p:nvSpPr>
        <p:spPr bwMode="auto">
          <a:xfrm>
            <a:off x="381000" y="1818650"/>
            <a:ext cx="2819400" cy="420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lnSpc>
                <a:spcPct val="150000"/>
              </a:lnSpc>
            </a:pPr>
            <a:r>
              <a:rPr lang="en-US" sz="2200" dirty="0" smtClean="0">
                <a:latin typeface="+mn-lt"/>
              </a:rPr>
              <a:t>7/31 – 8/11</a:t>
            </a:r>
            <a:endParaRPr lang="en-US" sz="2200" dirty="0">
              <a:latin typeface="+mn-lt"/>
            </a:endParaRPr>
          </a:p>
          <a:p>
            <a:pPr eaLnBrk="1" hangingPunct="1">
              <a:lnSpc>
                <a:spcPct val="150000"/>
              </a:lnSpc>
            </a:pPr>
            <a:r>
              <a:rPr lang="en-US" sz="2200" dirty="0" smtClean="0">
                <a:latin typeface="+mn-lt"/>
              </a:rPr>
              <a:t>8/14 – 9/1</a:t>
            </a:r>
            <a:endParaRPr lang="en-US" sz="2200" dirty="0">
              <a:latin typeface="+mn-lt"/>
            </a:endParaRPr>
          </a:p>
          <a:p>
            <a:pPr eaLnBrk="1" hangingPunct="1">
              <a:lnSpc>
                <a:spcPct val="150000"/>
              </a:lnSpc>
            </a:pPr>
            <a:r>
              <a:rPr lang="en-US" sz="2200" dirty="0" smtClean="0">
                <a:latin typeface="+mn-lt"/>
              </a:rPr>
              <a:t>9/5 – 9/15</a:t>
            </a:r>
            <a:endParaRPr lang="en-US" sz="2200" dirty="0" smtClean="0">
              <a:latin typeface="+mn-lt"/>
              <a:cs typeface="Tahoma" pitchFamily="34" charset="0"/>
            </a:endParaRPr>
          </a:p>
          <a:p>
            <a:pPr eaLnBrk="1" hangingPunct="1">
              <a:lnSpc>
                <a:spcPct val="150000"/>
              </a:lnSpc>
            </a:pPr>
            <a:r>
              <a:rPr lang="en-US" sz="2200" dirty="0" smtClean="0">
                <a:latin typeface="+mn-lt"/>
                <a:cs typeface="Tahoma" pitchFamily="34" charset="0"/>
              </a:rPr>
              <a:t>9/18 – 9/22</a:t>
            </a:r>
          </a:p>
          <a:p>
            <a:pPr eaLnBrk="1" hangingPunct="1">
              <a:lnSpc>
                <a:spcPct val="150000"/>
              </a:lnSpc>
            </a:pPr>
            <a:r>
              <a:rPr lang="en-US" sz="2200" dirty="0" smtClean="0">
                <a:latin typeface="+mn-lt"/>
                <a:cs typeface="Tahoma" pitchFamily="34" charset="0"/>
              </a:rPr>
              <a:t>9/25 – 10/13</a:t>
            </a:r>
            <a:endParaRPr lang="en-US" sz="2200" dirty="0">
              <a:latin typeface="+mn-lt"/>
              <a:cs typeface="Tahoma" pitchFamily="34" charset="0"/>
            </a:endParaRPr>
          </a:p>
          <a:p>
            <a:pPr eaLnBrk="1" hangingPunct="1">
              <a:lnSpc>
                <a:spcPct val="150000"/>
              </a:lnSpc>
            </a:pPr>
            <a:r>
              <a:rPr lang="en-US" sz="2200" dirty="0" smtClean="0">
                <a:latin typeface="+mn-lt"/>
                <a:cs typeface="Tahoma" pitchFamily="34" charset="0"/>
              </a:rPr>
              <a:t>10/18 PP;  11/10 PD</a:t>
            </a:r>
            <a:endParaRPr lang="en-US" dirty="0">
              <a:latin typeface="+mn-lt"/>
            </a:endParaRPr>
          </a:p>
          <a:p>
            <a:pPr eaLnBrk="1" hangingPunct="1">
              <a:lnSpc>
                <a:spcPct val="150000"/>
              </a:lnSpc>
            </a:pPr>
            <a:r>
              <a:rPr lang="en-US" sz="2200" dirty="0" smtClean="0">
                <a:latin typeface="+mn-lt"/>
              </a:rPr>
              <a:t>10/16 – 11/17</a:t>
            </a:r>
            <a:r>
              <a:rPr lang="en-US" sz="2200" dirty="0">
                <a:latin typeface="+mn-lt"/>
              </a:rPr>
              <a:t>	</a:t>
            </a:r>
          </a:p>
          <a:p>
            <a:pPr eaLnBrk="1" hangingPunct="1"/>
            <a:endParaRPr lang="en-US" dirty="0"/>
          </a:p>
          <a:p>
            <a:pPr eaLnBrk="1" hangingPunct="1"/>
            <a:endParaRPr lang="en-US" dirty="0"/>
          </a:p>
        </p:txBody>
      </p:sp>
    </p:spTree>
    <p:extLst>
      <p:ext uri="{BB962C8B-B14F-4D97-AF65-F5344CB8AC3E}">
        <p14:creationId xmlns:p14="http://schemas.microsoft.com/office/powerpoint/2010/main" val="4007729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Information</a:t>
            </a:r>
            <a:endParaRPr lang="en-US" dirty="0"/>
          </a:p>
        </p:txBody>
      </p:sp>
      <p:sp>
        <p:nvSpPr>
          <p:cNvPr id="3" name="Content Placeholder 2"/>
          <p:cNvSpPr>
            <a:spLocks noGrp="1"/>
          </p:cNvSpPr>
          <p:nvPr>
            <p:ph idx="1"/>
          </p:nvPr>
        </p:nvSpPr>
        <p:spPr/>
        <p:txBody>
          <a:bodyPr>
            <a:noAutofit/>
          </a:bodyPr>
          <a:lstStyle/>
          <a:p>
            <a:r>
              <a:rPr lang="en-US" sz="2200" dirty="0"/>
              <a:t>Please visit our </a:t>
            </a:r>
            <a:r>
              <a:rPr lang="en-US" sz="2200" dirty="0">
                <a:hlinkClick r:id="rId3"/>
              </a:rPr>
              <a:t>Performance Management page </a:t>
            </a:r>
            <a:r>
              <a:rPr lang="en-US" sz="2200" dirty="0"/>
              <a:t>on the intranet for:</a:t>
            </a:r>
          </a:p>
          <a:p>
            <a:pPr lvl="1">
              <a:buFont typeface="Courier New" panose="02070309020205020404" pitchFamily="49" charset="0"/>
              <a:buChar char="o"/>
            </a:pPr>
            <a:r>
              <a:rPr lang="en-US" sz="2200" dirty="0"/>
              <a:t>The Performance Review Training Guide for </a:t>
            </a:r>
            <a:r>
              <a:rPr lang="en-US" sz="2200" dirty="0" smtClean="0"/>
              <a:t>Managers</a:t>
            </a:r>
            <a:endParaRPr lang="en-US" sz="2200" dirty="0"/>
          </a:p>
          <a:p>
            <a:pPr lvl="1">
              <a:buFont typeface="Courier New" panose="02070309020205020404" pitchFamily="49" charset="0"/>
              <a:buChar char="o"/>
            </a:pPr>
            <a:r>
              <a:rPr lang="en-US" sz="2200" dirty="0"/>
              <a:t>Completing Employee Reviews in </a:t>
            </a:r>
            <a:r>
              <a:rPr lang="en-US" sz="2200" dirty="0" err="1"/>
              <a:t>SuccessFactors</a:t>
            </a:r>
            <a:r>
              <a:rPr lang="en-US" sz="2200" dirty="0"/>
              <a:t> video</a:t>
            </a:r>
          </a:p>
          <a:p>
            <a:pPr lvl="1">
              <a:buFont typeface="Courier New" panose="02070309020205020404" pitchFamily="49" charset="0"/>
              <a:buChar char="o"/>
            </a:pPr>
            <a:r>
              <a:rPr lang="en-US" sz="2200" dirty="0" smtClean="0"/>
              <a:t>Job </a:t>
            </a:r>
            <a:r>
              <a:rPr lang="en-US" sz="2200" dirty="0"/>
              <a:t>Tracks</a:t>
            </a:r>
          </a:p>
          <a:p>
            <a:pPr lvl="1">
              <a:buFont typeface="Courier New" panose="02070309020205020404" pitchFamily="49" charset="0"/>
              <a:buChar char="o"/>
            </a:pPr>
            <a:r>
              <a:rPr lang="en-US" sz="2200" dirty="0"/>
              <a:t>Salary Grids </a:t>
            </a:r>
          </a:p>
          <a:p>
            <a:pPr marL="457200" lvl="1" indent="0">
              <a:buNone/>
            </a:pPr>
            <a:endParaRPr lang="en-US" sz="2200" dirty="0"/>
          </a:p>
          <a:p>
            <a:r>
              <a:rPr lang="en-US" sz="2200" dirty="0"/>
              <a:t>Contact Amy John, HR Representative, at </a:t>
            </a:r>
            <a:r>
              <a:rPr lang="en-US" sz="2200" dirty="0">
                <a:hlinkClick r:id="rId4"/>
              </a:rPr>
              <a:t>amy.john@state.mn.us</a:t>
            </a:r>
            <a:r>
              <a:rPr lang="en-US" sz="2200" dirty="0"/>
              <a:t> or 651-215-5976, if you have any questions</a:t>
            </a:r>
          </a:p>
          <a:p>
            <a:endParaRPr lang="en-US" sz="2000" dirty="0"/>
          </a:p>
        </p:txBody>
      </p:sp>
    </p:spTree>
    <p:extLst>
      <p:ext uri="{BB962C8B-B14F-4D97-AF65-F5344CB8AC3E}">
        <p14:creationId xmlns:p14="http://schemas.microsoft.com/office/powerpoint/2010/main" val="1838663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noAutofit/>
          </a:bodyPr>
          <a:lstStyle/>
          <a:p>
            <a:pPr algn="ctr"/>
            <a:r>
              <a:rPr lang="en-US" sz="4000" b="1" dirty="0" smtClean="0">
                <a:cs typeface="Tahoma" pitchFamily="34" charset="0"/>
              </a:rPr>
              <a:t>What is Performance Management?</a:t>
            </a:r>
          </a:p>
        </p:txBody>
      </p:sp>
      <p:sp>
        <p:nvSpPr>
          <p:cNvPr id="2" name="Content Placeholder 1"/>
          <p:cNvSpPr>
            <a:spLocks noGrp="1"/>
          </p:cNvSpPr>
          <p:nvPr>
            <p:ph idx="1"/>
          </p:nvPr>
        </p:nvSpPr>
        <p:spPr>
          <a:xfrm>
            <a:off x="457200" y="1646237"/>
            <a:ext cx="8229600" cy="4525963"/>
          </a:xfrm>
        </p:spPr>
        <p:txBody>
          <a:bodyPr>
            <a:normAutofit/>
          </a:bodyPr>
          <a:lstStyle/>
          <a:p>
            <a:pPr marL="0" indent="0">
              <a:buFontTx/>
              <a:buNone/>
            </a:pPr>
            <a:r>
              <a:rPr lang="en-US" sz="2500" dirty="0">
                <a:cs typeface="Tahoma" pitchFamily="34" charset="0"/>
              </a:rPr>
              <a:t>Performance management is a process to: </a:t>
            </a:r>
          </a:p>
          <a:p>
            <a:r>
              <a:rPr lang="en-US" sz="2500" dirty="0">
                <a:ea typeface="Tahoma" pitchFamily="34" charset="0"/>
                <a:cs typeface="Tahoma" pitchFamily="34" charset="0"/>
              </a:rPr>
              <a:t>Align individual goals with </a:t>
            </a:r>
            <a:r>
              <a:rPr lang="en-US" sz="2500" dirty="0" smtClean="0">
                <a:ea typeface="Tahoma" pitchFamily="34" charset="0"/>
                <a:cs typeface="Tahoma" pitchFamily="34" charset="0"/>
              </a:rPr>
              <a:t>strategic </a:t>
            </a:r>
            <a:r>
              <a:rPr lang="en-US" sz="2500" dirty="0">
                <a:ea typeface="Tahoma" pitchFamily="34" charset="0"/>
                <a:cs typeface="Tahoma" pitchFamily="34" charset="0"/>
              </a:rPr>
              <a:t>goals, and division work plans</a:t>
            </a:r>
          </a:p>
          <a:p>
            <a:r>
              <a:rPr lang="en-US" sz="2500" dirty="0">
                <a:ea typeface="Tahoma" pitchFamily="34" charset="0"/>
                <a:cs typeface="Tahoma" pitchFamily="34" charset="0"/>
              </a:rPr>
              <a:t>Identify and track individual performance</a:t>
            </a:r>
          </a:p>
          <a:p>
            <a:r>
              <a:rPr lang="en-US" sz="2500" dirty="0">
                <a:ea typeface="Tahoma" pitchFamily="34" charset="0"/>
                <a:cs typeface="Tahoma" pitchFamily="34" charset="0"/>
              </a:rPr>
              <a:t>Evaluate performance</a:t>
            </a:r>
          </a:p>
          <a:p>
            <a:r>
              <a:rPr lang="en-US" sz="2500" dirty="0">
                <a:ea typeface="Tahoma" pitchFamily="34" charset="0"/>
                <a:cs typeface="Tahoma" pitchFamily="34" charset="0"/>
              </a:rPr>
              <a:t>Identify training needs</a:t>
            </a:r>
          </a:p>
          <a:p>
            <a:r>
              <a:rPr lang="en-US" sz="2500" dirty="0">
                <a:ea typeface="Tahoma" pitchFamily="34" charset="0"/>
                <a:cs typeface="Tahoma" pitchFamily="34" charset="0"/>
              </a:rPr>
              <a:t>Recognize and reward good performance</a:t>
            </a:r>
          </a:p>
          <a:p>
            <a:r>
              <a:rPr lang="en-US" sz="2500" dirty="0">
                <a:ea typeface="Tahoma" pitchFamily="34" charset="0"/>
                <a:cs typeface="Tahoma" pitchFamily="34" charset="0"/>
              </a:rPr>
              <a:t>Identify and correct performance gaps</a:t>
            </a:r>
          </a:p>
          <a:p>
            <a:pPr marL="0" indent="0">
              <a:buNone/>
            </a:pPr>
            <a:endParaRPr lang="en-US" sz="2500" dirty="0"/>
          </a:p>
        </p:txBody>
      </p:sp>
    </p:spTree>
    <p:extLst>
      <p:ext uri="{BB962C8B-B14F-4D97-AF65-F5344CB8AC3E}">
        <p14:creationId xmlns:p14="http://schemas.microsoft.com/office/powerpoint/2010/main" val="23716329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a:bodyPr>
          <a:lstStyle/>
          <a:p>
            <a:pPr algn="ctr"/>
            <a:r>
              <a:rPr lang="en-US" b="1" dirty="0" smtClean="0">
                <a:cs typeface="Tahoma" pitchFamily="34" charset="0"/>
              </a:rPr>
              <a:t>Performance Review System</a:t>
            </a:r>
          </a:p>
        </p:txBody>
      </p:sp>
      <p:sp>
        <p:nvSpPr>
          <p:cNvPr id="12291" name="Rectangle 15"/>
          <p:cNvSpPr>
            <a:spLocks noChangeArrowheads="1"/>
          </p:cNvSpPr>
          <p:nvPr/>
        </p:nvSpPr>
        <p:spPr bwMode="auto">
          <a:xfrm>
            <a:off x="609600" y="1447800"/>
            <a:ext cx="8077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400" dirty="0"/>
              <a:t>Identifies, Assesses, and Improves Employee Performance</a:t>
            </a:r>
          </a:p>
        </p:txBody>
      </p:sp>
      <p:graphicFrame>
        <p:nvGraphicFramePr>
          <p:cNvPr id="15" name="Diagram 14"/>
          <p:cNvGraphicFramePr/>
          <p:nvPr>
            <p:extLst>
              <p:ext uri="{D42A27DB-BD31-4B8C-83A1-F6EECF244321}">
                <p14:modId xmlns:p14="http://schemas.microsoft.com/office/powerpoint/2010/main" val="3069111641"/>
              </p:ext>
            </p:extLst>
          </p:nvPr>
        </p:nvGraphicFramePr>
        <p:xfrm>
          <a:off x="1074965" y="1981200"/>
          <a:ext cx="6994071" cy="4079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275813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Autofit/>
          </a:bodyPr>
          <a:lstStyle/>
          <a:p>
            <a:r>
              <a:rPr lang="en-US" dirty="0" smtClean="0">
                <a:hlinkClick r:id="rId3" action="ppaction://hlinkfile"/>
              </a:rPr>
              <a:t>Organizational Competencies </a:t>
            </a:r>
            <a:r>
              <a:rPr lang="en-US" dirty="0" smtClean="0">
                <a:hlinkClick r:id="rId4"/>
              </a:rPr>
              <a:t/>
            </a:r>
            <a:br>
              <a:rPr lang="en-US" dirty="0" smtClean="0">
                <a:hlinkClick r:id="rId4"/>
              </a:rPr>
            </a:br>
            <a:endParaRPr lang="en-US" dirty="0"/>
          </a:p>
        </p:txBody>
      </p:sp>
      <p:sp>
        <p:nvSpPr>
          <p:cNvPr id="7" name="Subtitle 2"/>
          <p:cNvSpPr>
            <a:spLocks noGrp="1"/>
          </p:cNvSpPr>
          <p:nvPr>
            <p:ph idx="1"/>
          </p:nvPr>
        </p:nvSpPr>
        <p:spPr>
          <a:xfrm>
            <a:off x="457200" y="1219200"/>
            <a:ext cx="8229600" cy="4525963"/>
          </a:xfrm>
        </p:spPr>
        <p:txBody>
          <a:bodyPr>
            <a:normAutofit/>
          </a:bodyPr>
          <a:lstStyle/>
          <a:p>
            <a:pPr marL="457200" indent="-457200"/>
            <a:r>
              <a:rPr lang="en-US" sz="2500" dirty="0"/>
              <a:t>Communications</a:t>
            </a:r>
          </a:p>
          <a:p>
            <a:pPr marL="457200" indent="-457200"/>
            <a:r>
              <a:rPr lang="en-US" sz="2500" dirty="0"/>
              <a:t>Productivity and quality of work</a:t>
            </a:r>
          </a:p>
          <a:p>
            <a:pPr marL="457200" indent="-457200"/>
            <a:r>
              <a:rPr lang="en-US" sz="2500" dirty="0"/>
              <a:t>Customer focus</a:t>
            </a:r>
          </a:p>
          <a:p>
            <a:pPr marL="457200" indent="-457200"/>
            <a:r>
              <a:rPr lang="en-US" sz="2500" dirty="0"/>
              <a:t>Teamwork</a:t>
            </a:r>
          </a:p>
          <a:p>
            <a:pPr marL="457200" indent="-457200"/>
            <a:r>
              <a:rPr lang="en-US" sz="2500" dirty="0"/>
              <a:t>Job Knowledge</a:t>
            </a:r>
          </a:p>
          <a:p>
            <a:pPr marL="457200" indent="-457200"/>
            <a:r>
              <a:rPr lang="en-US" sz="2500" dirty="0"/>
              <a:t>Work management and continuous improvement</a:t>
            </a:r>
          </a:p>
          <a:p>
            <a:pPr marL="457200" indent="-457200"/>
            <a:r>
              <a:rPr lang="en-US" sz="2500" dirty="0"/>
              <a:t>Decision making and problem solving</a:t>
            </a:r>
          </a:p>
          <a:p>
            <a:pPr marL="457200" indent="-457200"/>
            <a:r>
              <a:rPr lang="en-US" sz="2500" dirty="0"/>
              <a:t>Adapting to change </a:t>
            </a:r>
          </a:p>
          <a:p>
            <a:pPr marL="457200" indent="-457200"/>
            <a:r>
              <a:rPr lang="en-US" sz="2500" dirty="0"/>
              <a:t>Professionalism and workplace </a:t>
            </a:r>
            <a:r>
              <a:rPr lang="en-US" sz="2500" dirty="0" smtClean="0"/>
              <a:t>conduct</a:t>
            </a:r>
          </a:p>
          <a:p>
            <a:endParaRPr lang="en-US" sz="2500" dirty="0"/>
          </a:p>
        </p:txBody>
      </p:sp>
    </p:spTree>
    <p:extLst>
      <p:ext uri="{BB962C8B-B14F-4D97-AF65-F5344CB8AC3E}">
        <p14:creationId xmlns:p14="http://schemas.microsoft.com/office/powerpoint/2010/main" val="19729959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Autofit/>
          </a:bodyPr>
          <a:lstStyle/>
          <a:p>
            <a:r>
              <a:rPr lang="en-US" dirty="0" smtClean="0"/>
              <a:t>Additional Organizational Competencies for Managers</a:t>
            </a:r>
            <a:endParaRPr lang="en-US" dirty="0"/>
          </a:p>
        </p:txBody>
      </p:sp>
      <p:sp>
        <p:nvSpPr>
          <p:cNvPr id="7" name="Subtitle 2"/>
          <p:cNvSpPr>
            <a:spLocks noGrp="1"/>
          </p:cNvSpPr>
          <p:nvPr>
            <p:ph idx="1"/>
          </p:nvPr>
        </p:nvSpPr>
        <p:spPr>
          <a:xfrm>
            <a:off x="457200" y="1905001"/>
            <a:ext cx="8229600" cy="3124200"/>
          </a:xfrm>
        </p:spPr>
        <p:txBody>
          <a:bodyPr>
            <a:noAutofit/>
          </a:bodyPr>
          <a:lstStyle/>
          <a:p>
            <a:pPr marL="457200" indent="-457200" algn="l">
              <a:buFont typeface="Arial" panose="020B0604020202020204" pitchFamily="34" charset="0"/>
              <a:buChar char="•"/>
            </a:pPr>
            <a:r>
              <a:rPr lang="en-US" sz="2500" dirty="0" smtClean="0">
                <a:solidFill>
                  <a:schemeClr val="tx1"/>
                </a:solidFill>
              </a:rPr>
              <a:t>Vision, leadership and motivation</a:t>
            </a:r>
          </a:p>
          <a:p>
            <a:pPr marL="457200" indent="-457200" algn="l">
              <a:buFont typeface="Arial" panose="020B0604020202020204" pitchFamily="34" charset="0"/>
              <a:buChar char="•"/>
            </a:pPr>
            <a:r>
              <a:rPr lang="en-US" sz="2500" dirty="0" smtClean="0">
                <a:solidFill>
                  <a:schemeClr val="tx1"/>
                </a:solidFill>
              </a:rPr>
              <a:t>Organizational management</a:t>
            </a:r>
          </a:p>
          <a:p>
            <a:pPr marL="457200" indent="-457200" algn="l">
              <a:buFont typeface="Arial" panose="020B0604020202020204" pitchFamily="34" charset="0"/>
              <a:buChar char="•"/>
            </a:pPr>
            <a:r>
              <a:rPr lang="en-US" sz="2500" dirty="0" smtClean="0">
                <a:solidFill>
                  <a:schemeClr val="tx1"/>
                </a:solidFill>
              </a:rPr>
              <a:t>Coaching and mentoring</a:t>
            </a:r>
          </a:p>
          <a:p>
            <a:pPr marL="457200" indent="-457200" algn="l">
              <a:buFont typeface="Arial" panose="020B0604020202020204" pitchFamily="34" charset="0"/>
              <a:buChar char="•"/>
            </a:pPr>
            <a:r>
              <a:rPr lang="en-US" sz="2500" dirty="0" smtClean="0">
                <a:solidFill>
                  <a:schemeClr val="tx1"/>
                </a:solidFill>
              </a:rPr>
              <a:t>Delegation</a:t>
            </a:r>
          </a:p>
          <a:p>
            <a:pPr marL="457200" indent="-457200" algn="l">
              <a:buFont typeface="Arial" panose="020B0604020202020204" pitchFamily="34" charset="0"/>
              <a:buChar char="•"/>
            </a:pPr>
            <a:r>
              <a:rPr lang="en-US" sz="2500" dirty="0" smtClean="0">
                <a:solidFill>
                  <a:schemeClr val="tx1"/>
                </a:solidFill>
              </a:rPr>
              <a:t>Organizational judgment</a:t>
            </a:r>
            <a:endParaRPr lang="en-US" sz="2500" dirty="0"/>
          </a:p>
        </p:txBody>
      </p:sp>
    </p:spTree>
    <p:extLst>
      <p:ext uri="{BB962C8B-B14F-4D97-AF65-F5344CB8AC3E}">
        <p14:creationId xmlns:p14="http://schemas.microsoft.com/office/powerpoint/2010/main" val="1004581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609600" y="304800"/>
            <a:ext cx="8077200" cy="1249363"/>
          </a:xfrm>
        </p:spPr>
        <p:txBody>
          <a:bodyPr>
            <a:normAutofit/>
          </a:bodyPr>
          <a:lstStyle/>
          <a:p>
            <a:pPr algn="ctr"/>
            <a:r>
              <a:rPr lang="en-US" b="1" dirty="0" smtClean="0">
                <a:cs typeface="Tahoma" pitchFamily="34" charset="0"/>
              </a:rPr>
              <a:t>Work Plan Overview</a:t>
            </a:r>
          </a:p>
        </p:txBody>
      </p:sp>
      <p:sp>
        <p:nvSpPr>
          <p:cNvPr id="10" name="Rectangle 12"/>
          <p:cNvSpPr>
            <a:spLocks noChangeArrowheads="1"/>
          </p:cNvSpPr>
          <p:nvPr/>
        </p:nvSpPr>
        <p:spPr bwMode="auto">
          <a:xfrm>
            <a:off x="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
        <p:nvSpPr>
          <p:cNvPr id="11" name="Rectangle 16"/>
          <p:cNvSpPr>
            <a:spLocks noChangeArrowheads="1"/>
          </p:cNvSpPr>
          <p:nvPr/>
        </p:nvSpPr>
        <p:spPr bwMode="auto">
          <a:xfrm>
            <a:off x="-423500" y="533399"/>
            <a:ext cx="9948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eaLnBrk="0" hangingPunct="0"/>
            <a:endParaRPr lang="en-US"/>
          </a:p>
        </p:txBody>
      </p:sp>
      <p:sp>
        <p:nvSpPr>
          <p:cNvPr id="12" name="Rectangle 20"/>
          <p:cNvSpPr>
            <a:spLocks noChangeArrowheads="1"/>
          </p:cNvSpPr>
          <p:nvPr/>
        </p:nvSpPr>
        <p:spPr bwMode="auto">
          <a:xfrm>
            <a:off x="152400" y="22859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
        <p:nvSpPr>
          <p:cNvPr id="13" name="Rectangle 24"/>
          <p:cNvSpPr>
            <a:spLocks noChangeArrowheads="1"/>
          </p:cNvSpPr>
          <p:nvPr/>
        </p:nvSpPr>
        <p:spPr bwMode="auto">
          <a:xfrm>
            <a:off x="152400" y="685799"/>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pic>
        <p:nvPicPr>
          <p:cNvPr id="14" name="Picture 2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0700" y="76200"/>
            <a:ext cx="6596063" cy="609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4"/>
          <p:cNvSpPr/>
          <p:nvPr/>
        </p:nvSpPr>
        <p:spPr>
          <a:xfrm>
            <a:off x="3505200" y="4648199"/>
            <a:ext cx="2570029" cy="914400"/>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409546" y="4876799"/>
            <a:ext cx="3067454" cy="1066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1657604" y="4876799"/>
            <a:ext cx="5886196" cy="1295401"/>
          </a:xfrm>
          <a:prstGeom prst="rect">
            <a:avLst/>
          </a:prstGeom>
          <a:solidFill>
            <a:srgbClr val="EEEE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2700700" y="4855233"/>
            <a:ext cx="3810000" cy="0"/>
          </a:xfrm>
          <a:prstGeom prst="line">
            <a:avLst/>
          </a:prstGeom>
          <a:ln w="2222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0327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09600" y="274638"/>
            <a:ext cx="8305800" cy="1249362"/>
          </a:xfrm>
        </p:spPr>
        <p:txBody>
          <a:bodyPr/>
          <a:lstStyle/>
          <a:p>
            <a:pPr algn="ctr"/>
            <a:r>
              <a:rPr lang="en-US" sz="3400" b="1" dirty="0" smtClean="0">
                <a:latin typeface="Tahoma" pitchFamily="34" charset="0"/>
                <a:cs typeface="Tahoma" pitchFamily="34" charset="0"/>
              </a:rPr>
              <a:t>Format For Goals</a:t>
            </a:r>
          </a:p>
        </p:txBody>
      </p:sp>
      <p:sp>
        <p:nvSpPr>
          <p:cNvPr id="12291" name="Content Placeholder 2"/>
          <p:cNvSpPr>
            <a:spLocks noGrp="1"/>
          </p:cNvSpPr>
          <p:nvPr>
            <p:ph idx="1"/>
          </p:nvPr>
        </p:nvSpPr>
        <p:spPr>
          <a:xfrm>
            <a:off x="685800" y="1447800"/>
            <a:ext cx="7924800" cy="4114800"/>
          </a:xfrm>
        </p:spPr>
        <p:txBody>
          <a:bodyPr>
            <a:normAutofit/>
          </a:bodyPr>
          <a:lstStyle/>
          <a:p>
            <a:pPr>
              <a:defRPr/>
            </a:pPr>
            <a:r>
              <a:rPr lang="en-US" sz="2400" dirty="0" smtClean="0">
                <a:latin typeface="+mj-lt"/>
                <a:ea typeface="Tahoma" pitchFamily="34" charset="0"/>
                <a:cs typeface="Tahoma" pitchFamily="34" charset="0"/>
              </a:rPr>
              <a:t>Employees should create 4-5 broad goals</a:t>
            </a:r>
          </a:p>
          <a:p>
            <a:pPr>
              <a:defRPr/>
            </a:pPr>
            <a:r>
              <a:rPr lang="en-US" sz="2400" dirty="0" smtClean="0">
                <a:latin typeface="+mj-lt"/>
                <a:ea typeface="Tahoma" pitchFamily="34" charset="0"/>
                <a:cs typeface="Tahoma" pitchFamily="34" charset="0"/>
              </a:rPr>
              <a:t>Employees should create a few expected outcomes, or sub-goals to support the broad goal.</a:t>
            </a:r>
            <a:endParaRPr lang="en-US" sz="2400" dirty="0">
              <a:latin typeface="+mj-lt"/>
              <a:cs typeface="Tahoma" pitchFamily="34" charset="0"/>
            </a:endParaRPr>
          </a:p>
          <a:p>
            <a:pPr lvl="1">
              <a:defRPr/>
            </a:pPr>
            <a:r>
              <a:rPr lang="en-US" sz="2400" dirty="0" smtClean="0">
                <a:latin typeface="+mj-lt"/>
                <a:ea typeface="Tahoma" pitchFamily="34" charset="0"/>
                <a:cs typeface="Tahoma" pitchFamily="34" charset="0"/>
              </a:rPr>
              <a:t>Include due date/frequency in the wording of the expected outcome if possible</a:t>
            </a:r>
          </a:p>
          <a:p>
            <a:pPr lvl="1">
              <a:defRPr/>
            </a:pPr>
            <a:r>
              <a:rPr lang="en-US" sz="2400" dirty="0" smtClean="0">
                <a:latin typeface="+mj-lt"/>
                <a:ea typeface="Tahoma" pitchFamily="34" charset="0"/>
                <a:cs typeface="Tahoma" pitchFamily="34" charset="0"/>
              </a:rPr>
              <a:t>Don’t create more than 10 expected outcomes</a:t>
            </a:r>
          </a:p>
          <a:p>
            <a:pPr marL="347472" lvl="1">
              <a:spcBef>
                <a:spcPts val="0"/>
              </a:spcBef>
              <a:buFont typeface="Arial" panose="020B0604020202020204" pitchFamily="34" charset="0"/>
              <a:buChar char="•"/>
              <a:defRPr/>
            </a:pPr>
            <a:endParaRPr lang="en-US" sz="2400" dirty="0" smtClean="0">
              <a:latin typeface="+mj-lt"/>
              <a:ea typeface="Tahoma" pitchFamily="34" charset="0"/>
              <a:cs typeface="Tahoma" pitchFamily="34" charset="0"/>
            </a:endParaRPr>
          </a:p>
          <a:p>
            <a:pPr lvl="1">
              <a:defRPr/>
            </a:pPr>
            <a:endParaRPr lang="en-US" sz="2400" dirty="0">
              <a:latin typeface="+mj-lt"/>
              <a:ea typeface="Tahoma" pitchFamily="34" charset="0"/>
              <a:cs typeface="Tahoma" pitchFamily="34" charset="0"/>
            </a:endParaRPr>
          </a:p>
          <a:p>
            <a:pPr marL="457200" lvl="1" indent="0">
              <a:buNone/>
              <a:defRPr/>
            </a:pPr>
            <a:endParaRPr lang="en-US" sz="2400" dirty="0" smtClean="0">
              <a:latin typeface="+mj-lt"/>
              <a:ea typeface="Tahoma" pitchFamily="34" charset="0"/>
              <a:cs typeface="Tahoma" pitchFamily="34" charset="0"/>
            </a:endParaRPr>
          </a:p>
          <a:p>
            <a:pPr marL="457200" lvl="1" indent="0">
              <a:buNone/>
              <a:defRPr/>
            </a:pPr>
            <a:endParaRPr lang="en-US" sz="2400" dirty="0" smtClean="0">
              <a:latin typeface="+mj-lt"/>
              <a:ea typeface="Tahoma" pitchFamily="34" charset="0"/>
              <a:cs typeface="Tahoma" pitchFamily="34" charset="0"/>
            </a:endParaRPr>
          </a:p>
          <a:p>
            <a:pPr>
              <a:defRPr/>
            </a:pPr>
            <a:endParaRPr lang="en-US" sz="2400"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9996828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09600" y="274638"/>
            <a:ext cx="8305800" cy="1249362"/>
          </a:xfrm>
        </p:spPr>
        <p:txBody>
          <a:bodyPr/>
          <a:lstStyle/>
          <a:p>
            <a:pPr algn="ctr"/>
            <a:r>
              <a:rPr lang="en-US" sz="3400" b="1" dirty="0" smtClean="0">
                <a:latin typeface="Tahoma" pitchFamily="34" charset="0"/>
                <a:cs typeface="Tahoma" pitchFamily="34" charset="0"/>
              </a:rPr>
              <a:t>Format For Goals</a:t>
            </a:r>
          </a:p>
        </p:txBody>
      </p:sp>
      <p:sp>
        <p:nvSpPr>
          <p:cNvPr id="12291" name="Content Placeholder 2"/>
          <p:cNvSpPr>
            <a:spLocks noGrp="1"/>
          </p:cNvSpPr>
          <p:nvPr>
            <p:ph idx="1"/>
          </p:nvPr>
        </p:nvSpPr>
        <p:spPr>
          <a:xfrm>
            <a:off x="685800" y="1752600"/>
            <a:ext cx="7924800" cy="3200400"/>
          </a:xfrm>
        </p:spPr>
        <p:txBody>
          <a:bodyPr>
            <a:normAutofit/>
          </a:bodyPr>
          <a:lstStyle/>
          <a:p>
            <a:pPr marL="347472" lvl="1">
              <a:spcBef>
                <a:spcPts val="0"/>
              </a:spcBef>
              <a:buFont typeface="Arial" panose="020B0604020202020204" pitchFamily="34" charset="0"/>
              <a:buChar char="•"/>
              <a:defRPr/>
            </a:pPr>
            <a:r>
              <a:rPr lang="en-US" sz="2400" dirty="0" smtClean="0">
                <a:latin typeface="+mj-lt"/>
                <a:ea typeface="Tahoma" pitchFamily="34" charset="0"/>
                <a:cs typeface="Tahoma" pitchFamily="34" charset="0"/>
              </a:rPr>
              <a:t>The timeframe for goals should be 9/1/2016 – 8/30/2017 for those in AFSCME, MAPE or MMA.</a:t>
            </a:r>
          </a:p>
          <a:p>
            <a:pPr marL="61722" lvl="1" indent="0">
              <a:spcBef>
                <a:spcPts val="0"/>
              </a:spcBef>
              <a:buNone/>
              <a:defRPr/>
            </a:pPr>
            <a:endParaRPr lang="en-US" sz="2400" dirty="0" smtClean="0">
              <a:latin typeface="+mj-lt"/>
              <a:ea typeface="Tahoma" pitchFamily="34" charset="0"/>
              <a:cs typeface="Tahoma" pitchFamily="34" charset="0"/>
            </a:endParaRPr>
          </a:p>
          <a:p>
            <a:pPr marL="347472" lvl="1">
              <a:spcBef>
                <a:spcPts val="0"/>
              </a:spcBef>
              <a:buFont typeface="Arial" panose="020B0604020202020204" pitchFamily="34" charset="0"/>
              <a:buChar char="•"/>
              <a:defRPr/>
            </a:pPr>
            <a:r>
              <a:rPr lang="en-US" sz="2400" dirty="0">
                <a:ea typeface="Tahoma" pitchFamily="34" charset="0"/>
                <a:cs typeface="Tahoma" pitchFamily="34" charset="0"/>
              </a:rPr>
              <a:t>The timeframe for </a:t>
            </a:r>
            <a:r>
              <a:rPr lang="en-US" sz="2400" dirty="0" smtClean="0">
                <a:ea typeface="Tahoma" pitchFamily="34" charset="0"/>
                <a:cs typeface="Tahoma" pitchFamily="34" charset="0"/>
              </a:rPr>
              <a:t>goals </a:t>
            </a:r>
            <a:r>
              <a:rPr lang="en-US" sz="2400" dirty="0">
                <a:ea typeface="Tahoma" pitchFamily="34" charset="0"/>
                <a:cs typeface="Tahoma" pitchFamily="34" charset="0"/>
              </a:rPr>
              <a:t>should be </a:t>
            </a:r>
            <a:r>
              <a:rPr lang="en-US" sz="2400" dirty="0" smtClean="0">
                <a:ea typeface="Tahoma" pitchFamily="34" charset="0"/>
                <a:cs typeface="Tahoma" pitchFamily="34" charset="0"/>
              </a:rPr>
              <a:t>11/1/2016 </a:t>
            </a:r>
            <a:r>
              <a:rPr lang="en-US" sz="2400" dirty="0">
                <a:ea typeface="Tahoma" pitchFamily="34" charset="0"/>
                <a:cs typeface="Tahoma" pitchFamily="34" charset="0"/>
              </a:rPr>
              <a:t>– </a:t>
            </a:r>
            <a:r>
              <a:rPr lang="en-US" sz="2400" dirty="0" smtClean="0">
                <a:ea typeface="Tahoma" pitchFamily="34" charset="0"/>
                <a:cs typeface="Tahoma" pitchFamily="34" charset="0"/>
              </a:rPr>
              <a:t>10/31/2017 for those in Managerial Plan or Commissioner’s Plan.</a:t>
            </a:r>
            <a:endParaRPr lang="en-US" sz="2400" dirty="0">
              <a:ea typeface="Tahoma" pitchFamily="34" charset="0"/>
              <a:cs typeface="Tahoma" pitchFamily="34" charset="0"/>
            </a:endParaRPr>
          </a:p>
          <a:p>
            <a:pPr marL="347472" lvl="1">
              <a:spcBef>
                <a:spcPts val="0"/>
              </a:spcBef>
              <a:buFont typeface="Arial" panose="020B0604020202020204" pitchFamily="34" charset="0"/>
              <a:buChar char="•"/>
              <a:defRPr/>
            </a:pPr>
            <a:endParaRPr lang="en-US" sz="2400" dirty="0" smtClean="0">
              <a:latin typeface="+mj-lt"/>
              <a:ea typeface="Tahoma" pitchFamily="34" charset="0"/>
              <a:cs typeface="Tahoma" pitchFamily="34" charset="0"/>
            </a:endParaRPr>
          </a:p>
          <a:p>
            <a:pPr lvl="1">
              <a:defRPr/>
            </a:pPr>
            <a:endParaRPr lang="en-US" sz="2400" dirty="0">
              <a:latin typeface="+mj-lt"/>
              <a:ea typeface="Tahoma" pitchFamily="34" charset="0"/>
              <a:cs typeface="Tahoma" pitchFamily="34" charset="0"/>
            </a:endParaRPr>
          </a:p>
          <a:p>
            <a:pPr marL="457200" lvl="1" indent="0">
              <a:buNone/>
              <a:defRPr/>
            </a:pPr>
            <a:endParaRPr lang="en-US" sz="2400" dirty="0" smtClean="0">
              <a:latin typeface="+mj-lt"/>
              <a:ea typeface="Tahoma" pitchFamily="34" charset="0"/>
              <a:cs typeface="Tahoma" pitchFamily="34" charset="0"/>
            </a:endParaRPr>
          </a:p>
          <a:p>
            <a:pPr marL="457200" lvl="1" indent="0">
              <a:buNone/>
              <a:defRPr/>
            </a:pPr>
            <a:endParaRPr lang="en-US" sz="2400" dirty="0" smtClean="0">
              <a:latin typeface="+mj-lt"/>
              <a:ea typeface="Tahoma" pitchFamily="34" charset="0"/>
              <a:cs typeface="Tahoma" pitchFamily="34" charset="0"/>
            </a:endParaRPr>
          </a:p>
          <a:p>
            <a:pPr>
              <a:defRPr/>
            </a:pPr>
            <a:endParaRPr lang="en-US" sz="2400"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621869054"/>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Minnesota Housing">
      <a:dk1>
        <a:sysClr val="windowText" lastClr="000000"/>
      </a:dk1>
      <a:lt1>
        <a:sysClr val="window" lastClr="FFFFFF"/>
      </a:lt1>
      <a:dk2>
        <a:srgbClr val="1F497D"/>
      </a:dk2>
      <a:lt2>
        <a:srgbClr val="EEECE1"/>
      </a:lt2>
      <a:accent1>
        <a:srgbClr val="778811"/>
      </a:accent1>
      <a:accent2>
        <a:srgbClr val="648B8A"/>
      </a:accent2>
      <a:accent3>
        <a:srgbClr val="993311"/>
      </a:accent3>
      <a:accent4>
        <a:srgbClr val="AA7700"/>
      </a:accent4>
      <a:accent5>
        <a:srgbClr val="EE3524"/>
      </a:accent5>
      <a:accent6>
        <a:srgbClr val="7E8083"/>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Template</Template>
  <TotalTime>3507</TotalTime>
  <Words>2352</Words>
  <Application>Microsoft Office PowerPoint</Application>
  <PresentationFormat>On-screen Show (4:3)</PresentationFormat>
  <Paragraphs>257</Paragraphs>
  <Slides>23</Slides>
  <Notes>23</Notes>
  <HiddenSlides>0</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Powerpoint Template</vt:lpstr>
      <vt:lpstr>Custom Design</vt:lpstr>
      <vt:lpstr>PowerPoint Presentation</vt:lpstr>
      <vt:lpstr>PowerPoint Presentation</vt:lpstr>
      <vt:lpstr>What is Performance Management?</vt:lpstr>
      <vt:lpstr>Performance Review System</vt:lpstr>
      <vt:lpstr>Organizational Competencies  </vt:lpstr>
      <vt:lpstr>Additional Organizational Competencies for Managers</vt:lpstr>
      <vt:lpstr>Work Plan Overview</vt:lpstr>
      <vt:lpstr>Format For Goals</vt:lpstr>
      <vt:lpstr>Format For Goals</vt:lpstr>
      <vt:lpstr>Mid-Year Discussions</vt:lpstr>
      <vt:lpstr>Annual Performance Review</vt:lpstr>
      <vt:lpstr>Best Practices</vt:lpstr>
      <vt:lpstr>Performance Review Ratings</vt:lpstr>
      <vt:lpstr>Performance Review Ratings</vt:lpstr>
      <vt:lpstr>Performance Review  Audit Criteria</vt:lpstr>
      <vt:lpstr>Performance Review Process in SuccessFactors</vt:lpstr>
      <vt:lpstr>Compensation</vt:lpstr>
      <vt:lpstr>Compensation</vt:lpstr>
      <vt:lpstr>Compensation</vt:lpstr>
      <vt:lpstr>Compensation</vt:lpstr>
      <vt:lpstr>Performance Review  In-Person Meeting</vt:lpstr>
      <vt:lpstr>Employee Performance  Review Timeframe</vt:lpstr>
      <vt:lpstr>For More Information</vt:lpstr>
    </vt:vector>
  </TitlesOfParts>
  <Company>Minnesota Housing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Amy</dc:creator>
  <cp:lastModifiedBy>John, Amy</cp:lastModifiedBy>
  <cp:revision>74</cp:revision>
  <cp:lastPrinted>2014-07-25T15:03:46Z</cp:lastPrinted>
  <dcterms:created xsi:type="dcterms:W3CDTF">2014-04-02T18:40:22Z</dcterms:created>
  <dcterms:modified xsi:type="dcterms:W3CDTF">2017-06-05T20:25:17Z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DISdDocName">
    <vt:lpwstr>MHFA_012232</vt:lpwstr>
  </property>
  <property fmtid="{D5CDD505-2E9C-101B-9397-08002B2CF9AE}" pid="3" name="DISProperties">
    <vt:lpwstr>DISdDocName,DIScgiUrl,DISdUser,DISdID,DISidcName,DISTaskPaneUrl</vt:lpwstr>
  </property>
  <property fmtid="{D5CDD505-2E9C-101B-9397-08002B2CF9AE}" pid="4" name="DIScgiUrl">
    <vt:lpwstr>http://prow12orap02:16200/cs/idcplg</vt:lpwstr>
  </property>
  <property fmtid="{D5CDD505-2E9C-101B-9397-08002B2CF9AE}" pid="5" name="DISdUser">
    <vt:lpwstr>ckallenbach</vt:lpwstr>
  </property>
  <property fmtid="{D5CDD505-2E9C-101B-9397-08002B2CF9AE}" pid="6" name="DISdID">
    <vt:lpwstr>13465</vt:lpwstr>
  </property>
  <property fmtid="{D5CDD505-2E9C-101B-9397-08002B2CF9AE}" pid="7" name="DISidcName">
    <vt:lpwstr>prodecm</vt:lpwstr>
  </property>
  <property fmtid="{D5CDD505-2E9C-101B-9397-08002B2CF9AE}" pid="8" name="DISTaskPaneUrl">
    <vt:lpwstr>http://prow12orap02:16200/cs/idcplg?IdcService=DESKTOP_DOC_INFO&amp;dDocName=MHFA_012232&amp;dID=13465&amp;ClientControlled=DocMan,taskpane&amp;coreContentOnly=1</vt:lpwstr>
  </property>
</Properties>
</file>