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drawingml.diagramColors+xml" PartName="/ppt/diagrams/colors1.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2"></Relationship><Relationship Target="docProps/app.xml" Type="http://schemas.openxmlformats.org/officeDocument/2006/relationships/extended-properties" Id="rId3"></Relationship><Relationship Target="docProps/custom.xml" Type="http://schemas.openxmlformats.org/officeDocument/2006/relationships/custom-properties" Id="rId4"></Relationship><Relationship Target="docProps/thumbnail.jpeg" Type="http://schemas.openxmlformats.org/package/2006/relationships/metadata/thumbnail" Id="rId5"></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handoutMasterIdLst>
    <p:handoutMasterId r:id="rId30"/>
  </p:handoutMasterIdLst>
  <p:sldIdLst>
    <p:sldId id="256" r:id="rId3"/>
    <p:sldId id="257" r:id="rId4"/>
    <p:sldId id="265" r:id="rId5"/>
    <p:sldId id="266" r:id="rId6"/>
    <p:sldId id="267" r:id="rId7"/>
    <p:sldId id="274" r:id="rId8"/>
    <p:sldId id="283" r:id="rId9"/>
    <p:sldId id="287" r:id="rId10"/>
    <p:sldId id="286" r:id="rId11"/>
    <p:sldId id="293" r:id="rId12"/>
    <p:sldId id="292" r:id="rId13"/>
    <p:sldId id="285" r:id="rId14"/>
    <p:sldId id="294" r:id="rId15"/>
    <p:sldId id="295" r:id="rId16"/>
    <p:sldId id="284" r:id="rId17"/>
    <p:sldId id="296" r:id="rId18"/>
    <p:sldId id="297" r:id="rId19"/>
    <p:sldId id="298" r:id="rId20"/>
    <p:sldId id="279" r:id="rId21"/>
    <p:sldId id="280" r:id="rId22"/>
    <p:sldId id="291" r:id="rId23"/>
    <p:sldId id="290" r:id="rId24"/>
    <p:sldId id="272" r:id="rId25"/>
    <p:sldId id="273" r:id="rId26"/>
    <p:sldId id="282" r:id="rId27"/>
    <p:sldId id="264"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4554"/>
    <a:srgbClr val="DDDDCC"/>
    <a:srgbClr val="EEEEDD"/>
    <a:srgbClr val="CCCCBB"/>
    <a:srgbClr val="666655"/>
    <a:srgbClr val="AA7700"/>
    <a:srgbClr val="648B8A"/>
    <a:srgbClr val="993311"/>
    <a:srgbClr val="77881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70533" autoAdjust="0"/>
  </p:normalViewPr>
  <p:slideViewPr>
    <p:cSldViewPr>
      <p:cViewPr>
        <p:scale>
          <a:sx n="70" d="100"/>
          <a:sy n="70" d="100"/>
        </p:scale>
        <p:origin x="-1339" y="-408"/>
      </p:cViewPr>
      <p:guideLst>
        <p:guide orient="horz" pos="1872"/>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7" d="100"/>
          <a:sy n="87" d="100"/>
        </p:scale>
        <p:origin x="-1902" y="-72"/>
      </p:cViewPr>
      <p:guideLst>
        <p:guide orient="horz" pos="2928"/>
        <p:guide pos="2208"/>
      </p:guideLst>
    </p:cSldViewPr>
  </p:notesViewPr>
  <p:gridSpacing cx="76200" cy="76200"/>
</p:viewPr>
</file>

<file path=ppt/_rels/presentation.xml.rels><?xml version="1.0" encoding="UTF-8" ?><Relationships xmlns="http://schemas.openxmlformats.org/package/2006/relationships"><Relationship Target="slides/slide6.xml" Type="http://schemas.openxmlformats.org/officeDocument/2006/relationships/slide" Id="rId8"></Relationship><Relationship Target="slides/slide11.xml" Type="http://schemas.openxmlformats.org/officeDocument/2006/relationships/slide" Id="rId13"></Relationship><Relationship Target="slides/slide16.xml" Type="http://schemas.openxmlformats.org/officeDocument/2006/relationships/slide" Id="rId18"></Relationship><Relationship Target="slides/slide24.xml" Type="http://schemas.openxmlformats.org/officeDocument/2006/relationships/slide" Id="rId26"></Relationship><Relationship Target="slides/slide1.xml" Type="http://schemas.openxmlformats.org/officeDocument/2006/relationships/slide" Id="rId3"></Relationship><Relationship Target="slides/slide19.xml" Type="http://schemas.openxmlformats.org/officeDocument/2006/relationships/slide" Id="rId21"></Relationship><Relationship Target="tableStyles.xml" Type="http://schemas.openxmlformats.org/officeDocument/2006/relationships/tableStyles" Id="rId34"></Relationship><Relationship Target="slides/slide5.xml" Type="http://schemas.openxmlformats.org/officeDocument/2006/relationships/slide" Id="rId7"></Relationship><Relationship Target="slides/slide10.xml" Type="http://schemas.openxmlformats.org/officeDocument/2006/relationships/slide" Id="rId12"></Relationship><Relationship Target="slides/slide15.xml" Type="http://schemas.openxmlformats.org/officeDocument/2006/relationships/slide" Id="rId17"></Relationship><Relationship Target="slides/slide23.xml" Type="http://schemas.openxmlformats.org/officeDocument/2006/relationships/slide" Id="rId25"></Relationship><Relationship Target="theme/theme1.xml" Type="http://schemas.openxmlformats.org/officeDocument/2006/relationships/theme" Id="rId33"></Relationship><Relationship Target="slideMasters/slideMaster2.xml" Type="http://schemas.openxmlformats.org/officeDocument/2006/relationships/slideMaster" Id="rId2"></Relationship><Relationship Target="slides/slide14.xml" Type="http://schemas.openxmlformats.org/officeDocument/2006/relationships/slide" Id="rId16"></Relationship><Relationship Target="slides/slide18.xml" Type="http://schemas.openxmlformats.org/officeDocument/2006/relationships/slide" Id="rId20"></Relationship><Relationship Target="notesMasters/notesMaster1.xml" Type="http://schemas.openxmlformats.org/officeDocument/2006/relationships/notesMaster" Id="rId29"></Relationship><Relationship Target="slideMasters/slideMaster1.xml" Type="http://schemas.openxmlformats.org/officeDocument/2006/relationships/slideMaster" Id="rId1"></Relationship><Relationship Target="slides/slide4.xml" Type="http://schemas.openxmlformats.org/officeDocument/2006/relationships/slide" Id="rId6"></Relationship><Relationship Target="slides/slide9.xml" Type="http://schemas.openxmlformats.org/officeDocument/2006/relationships/slide" Id="rId11"></Relationship><Relationship Target="slides/slide22.xml" Type="http://schemas.openxmlformats.org/officeDocument/2006/relationships/slide" Id="rId24"></Relationship><Relationship Target="viewProps.xml" Type="http://schemas.openxmlformats.org/officeDocument/2006/relationships/viewProps" Id="rId32"></Relationship><Relationship Target="slides/slide3.xml" Type="http://schemas.openxmlformats.org/officeDocument/2006/relationships/slide" Id="rId5"></Relationship><Relationship Target="slides/slide13.xml" Type="http://schemas.openxmlformats.org/officeDocument/2006/relationships/slide" Id="rId15"></Relationship><Relationship Target="slides/slide21.xml" Type="http://schemas.openxmlformats.org/officeDocument/2006/relationships/slide" Id="rId23"></Relationship><Relationship Target="slides/slide26.xml" Type="http://schemas.openxmlformats.org/officeDocument/2006/relationships/slide" Id="rId28"></Relationship><Relationship Target="slides/slide8.xml" Type="http://schemas.openxmlformats.org/officeDocument/2006/relationships/slide" Id="rId10"></Relationship><Relationship Target="slides/slide17.xml" Type="http://schemas.openxmlformats.org/officeDocument/2006/relationships/slide" Id="rId19"></Relationship><Relationship Target="presProps.xml" Type="http://schemas.openxmlformats.org/officeDocument/2006/relationships/presProps" Id="rId31"></Relationship><Relationship Target="slides/slide2.xml" Type="http://schemas.openxmlformats.org/officeDocument/2006/relationships/slide" Id="rId4"></Relationship><Relationship Target="slides/slide7.xml" Type="http://schemas.openxmlformats.org/officeDocument/2006/relationships/slide" Id="rId9"></Relationship><Relationship Target="slides/slide12.xml" Type="http://schemas.openxmlformats.org/officeDocument/2006/relationships/slide" Id="rId14"></Relationship><Relationship Target="slides/slide20.xml" Type="http://schemas.openxmlformats.org/officeDocument/2006/relationships/slide" Id="rId22"></Relationship><Relationship Target="slides/slide25.xml" Type="http://schemas.openxmlformats.org/officeDocument/2006/relationships/slide" Id="rId27"></Relationship><Relationship Target="handoutMasters/handoutMaster1.xml" Type="http://schemas.openxmlformats.org/officeDocument/2006/relationships/handoutMaster" Id="rId30"></Relationship></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8260DA-DF38-4270-A6F7-42A14BB85A98}"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4646B776-CAFB-4C01-878D-316B1AA05AAD}">
      <dgm:prSet phldrT="[Text]" custT="1"/>
      <dgm:spPr>
        <a:xfrm>
          <a:off x="2107538" y="488"/>
          <a:ext cx="1271323" cy="594652"/>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 lastClr="FFFFFF"/>
              </a:solidFill>
              <a:latin typeface="Calibri"/>
              <a:ea typeface="+mn-ea"/>
              <a:cs typeface="+mn-cs"/>
            </a:rPr>
            <a:t>Creating </a:t>
          </a:r>
          <a:r>
            <a:rPr lang="en-US" sz="1600" dirty="0" smtClean="0">
              <a:solidFill>
                <a:sysClr val="window" lastClr="FFFFFF"/>
              </a:solidFill>
              <a:latin typeface="Calibri"/>
              <a:ea typeface="+mn-ea"/>
              <a:cs typeface="+mn-cs"/>
            </a:rPr>
            <a:t>Goals</a:t>
          </a:r>
          <a:endParaRPr lang="en-US" sz="1600" dirty="0">
            <a:solidFill>
              <a:sysClr val="window" lastClr="FFFFFF"/>
            </a:solidFill>
            <a:latin typeface="Calibri"/>
            <a:ea typeface="+mn-ea"/>
            <a:cs typeface="+mn-cs"/>
          </a:endParaRPr>
        </a:p>
      </dgm:t>
    </dgm:pt>
    <dgm:pt modelId="{6ADBE5C0-F83D-438A-9FD5-E5DB7189FC2F}" type="parTrans" cxnId="{FC71C992-F553-4021-8C41-67E9008CDB69}">
      <dgm:prSet/>
      <dgm:spPr/>
      <dgm:t>
        <a:bodyPr/>
        <a:lstStyle/>
        <a:p>
          <a:endParaRPr lang="en-US"/>
        </a:p>
      </dgm:t>
    </dgm:pt>
    <dgm:pt modelId="{CB23EB7D-3DCF-4F86-8444-9D343B06874C}" type="sibTrans" cxnId="{FC71C992-F553-4021-8C41-67E9008CDB69}">
      <dgm:prSet/>
      <dgm:spPr>
        <a:xfrm>
          <a:off x="1137411" y="-23498"/>
          <a:ext cx="3211577" cy="3211577"/>
        </a:xfrm>
        <a:solidFill>
          <a:srgbClr val="4F81BD">
            <a:tint val="40000"/>
            <a:hueOff val="0"/>
            <a:satOff val="0"/>
            <a:lumOff val="0"/>
            <a:alphaOff val="0"/>
          </a:srgbClr>
        </a:solidFill>
        <a:ln>
          <a:noFill/>
        </a:ln>
        <a:effectLst/>
      </dgm:spPr>
      <dgm:t>
        <a:bodyPr/>
        <a:lstStyle/>
        <a:p>
          <a:endParaRPr lang="en-US"/>
        </a:p>
      </dgm:t>
    </dgm:pt>
    <dgm:pt modelId="{22E7C6CD-AF11-45AB-811C-692895809FF5}">
      <dgm:prSet phldrT="[Text]" custT="1"/>
      <dgm:spPr>
        <a:xfrm>
          <a:off x="3278811" y="652896"/>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 lastClr="FFFFFF"/>
              </a:solidFill>
              <a:latin typeface="Calibri"/>
              <a:ea typeface="+mn-ea"/>
              <a:cs typeface="+mn-cs"/>
            </a:rPr>
            <a:t>Work towards achieving goals and objectives</a:t>
          </a:r>
        </a:p>
      </dgm:t>
    </dgm:pt>
    <dgm:pt modelId="{5974BCD7-2EF9-4BC1-ACF8-C1BA2B6CB94E}" type="parTrans" cxnId="{6636D341-7561-4E6B-ADC6-3C757A83654C}">
      <dgm:prSet/>
      <dgm:spPr/>
      <dgm:t>
        <a:bodyPr/>
        <a:lstStyle/>
        <a:p>
          <a:endParaRPr lang="en-US"/>
        </a:p>
      </dgm:t>
    </dgm:pt>
    <dgm:pt modelId="{ACB22F8B-9A48-4516-81D1-64933B1622B0}" type="sibTrans" cxnId="{6636D341-7561-4E6B-ADC6-3C757A83654C}">
      <dgm:prSet/>
      <dgm:spPr/>
      <dgm:t>
        <a:bodyPr/>
        <a:lstStyle/>
        <a:p>
          <a:endParaRPr lang="en-US"/>
        </a:p>
      </dgm:t>
    </dgm:pt>
    <dgm:pt modelId="{788A5673-B567-4560-BD26-25F3068C99F3}">
      <dgm:prSet phldrT="[Text]" custT="1"/>
      <dgm:spPr>
        <a:xfrm>
          <a:off x="3278811" y="1955767"/>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800" dirty="0">
              <a:solidFill>
                <a:sysClr val="window" lastClr="FFFFFF"/>
              </a:solidFill>
              <a:latin typeface="Calibri"/>
              <a:ea typeface="+mn-ea"/>
              <a:cs typeface="+mn-cs"/>
            </a:rPr>
            <a:t>Midyear </a:t>
          </a:r>
          <a:r>
            <a:rPr lang="en-US" sz="1800" dirty="0" smtClean="0">
              <a:solidFill>
                <a:sysClr val="window" lastClr="FFFFFF"/>
              </a:solidFill>
              <a:latin typeface="Calibri"/>
              <a:ea typeface="+mn-ea"/>
              <a:cs typeface="+mn-cs"/>
            </a:rPr>
            <a:t>Discussions</a:t>
          </a:r>
          <a:endParaRPr lang="en-US" sz="1800" dirty="0">
            <a:solidFill>
              <a:sysClr val="window" lastClr="FFFFFF"/>
            </a:solidFill>
            <a:latin typeface="Calibri"/>
            <a:ea typeface="+mn-ea"/>
            <a:cs typeface="+mn-cs"/>
          </a:endParaRPr>
        </a:p>
      </dgm:t>
    </dgm:pt>
    <dgm:pt modelId="{2BE7FA34-6416-4A44-9F5C-260A9EE901A4}" type="parTrans" cxnId="{0C3DFF7F-36A4-492C-AD65-C7B362EF85F6}">
      <dgm:prSet/>
      <dgm:spPr/>
      <dgm:t>
        <a:bodyPr/>
        <a:lstStyle/>
        <a:p>
          <a:endParaRPr lang="en-US"/>
        </a:p>
      </dgm:t>
    </dgm:pt>
    <dgm:pt modelId="{3385A07D-2D71-4781-AE88-F269A39F6639}" type="sibTrans" cxnId="{0C3DFF7F-36A4-492C-AD65-C7B362EF85F6}">
      <dgm:prSet/>
      <dgm:spPr/>
      <dgm:t>
        <a:bodyPr/>
        <a:lstStyle/>
        <a:p>
          <a:endParaRPr lang="en-US"/>
        </a:p>
      </dgm:t>
    </dgm:pt>
    <dgm:pt modelId="{EB93F69A-583F-4391-B332-BD1F20CF51A4}">
      <dgm:prSet phldrT="[Text]" custT="1"/>
      <dgm:spPr>
        <a:xfrm>
          <a:off x="2150491" y="2607203"/>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800" dirty="0">
              <a:solidFill>
                <a:sysClr val="window" lastClr="FFFFFF"/>
              </a:solidFill>
              <a:latin typeface="Calibri"/>
              <a:ea typeface="+mn-ea"/>
              <a:cs typeface="+mn-cs"/>
            </a:rPr>
            <a:t>Annual Self Review</a:t>
          </a:r>
        </a:p>
      </dgm:t>
    </dgm:pt>
    <dgm:pt modelId="{2E3310CF-7766-4BBB-B1D2-490CDE49F51B}" type="parTrans" cxnId="{1C061FB5-1C0D-40A8-8D4A-71CD72CBE1D2}">
      <dgm:prSet/>
      <dgm:spPr/>
      <dgm:t>
        <a:bodyPr/>
        <a:lstStyle/>
        <a:p>
          <a:endParaRPr lang="en-US"/>
        </a:p>
      </dgm:t>
    </dgm:pt>
    <dgm:pt modelId="{F59AF282-DA29-4D02-A69B-BF57D30B7E84}" type="sibTrans" cxnId="{1C061FB5-1C0D-40A8-8D4A-71CD72CBE1D2}">
      <dgm:prSet/>
      <dgm:spPr/>
      <dgm:t>
        <a:bodyPr/>
        <a:lstStyle/>
        <a:p>
          <a:endParaRPr lang="en-US"/>
        </a:p>
      </dgm:t>
    </dgm:pt>
    <dgm:pt modelId="{16C55365-569E-41D6-8617-365B7BAB0370}">
      <dgm:prSet phldrT="[Text]" custT="1"/>
      <dgm:spPr>
        <a:xfrm>
          <a:off x="1022172" y="1955767"/>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800" dirty="0">
              <a:solidFill>
                <a:sysClr val="window" lastClr="FFFFFF"/>
              </a:solidFill>
              <a:latin typeface="Calibri"/>
              <a:ea typeface="+mn-ea"/>
              <a:cs typeface="+mn-cs"/>
            </a:rPr>
            <a:t>Manager Review</a:t>
          </a:r>
        </a:p>
      </dgm:t>
    </dgm:pt>
    <dgm:pt modelId="{08217F76-4D69-482C-AAD0-AB271DF2D538}" type="parTrans" cxnId="{2455A980-61C8-45AD-BFA9-E1E83398D2D0}">
      <dgm:prSet/>
      <dgm:spPr/>
      <dgm:t>
        <a:bodyPr/>
        <a:lstStyle/>
        <a:p>
          <a:endParaRPr lang="en-US"/>
        </a:p>
      </dgm:t>
    </dgm:pt>
    <dgm:pt modelId="{998E54C1-940A-41BA-B21A-B6AEF6A5AD8D}" type="sibTrans" cxnId="{2455A980-61C8-45AD-BFA9-E1E83398D2D0}">
      <dgm:prSet/>
      <dgm:spPr/>
      <dgm:t>
        <a:bodyPr/>
        <a:lstStyle/>
        <a:p>
          <a:endParaRPr lang="en-US"/>
        </a:p>
      </dgm:t>
    </dgm:pt>
    <dgm:pt modelId="{D6529428-7187-4657-B380-D3E62EA28424}">
      <dgm:prSet phldrT="[Text]" custT="1"/>
      <dgm:spPr>
        <a:xfrm>
          <a:off x="1022172" y="652896"/>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 lastClr="FFFFFF"/>
              </a:solidFill>
              <a:latin typeface="Calibri"/>
              <a:ea typeface="+mn-ea"/>
              <a:cs typeface="+mn-cs"/>
            </a:rPr>
            <a:t>Performance Review Meeting with </a:t>
          </a:r>
          <a:r>
            <a:rPr lang="en-US" sz="1600" dirty="0" smtClean="0">
              <a:solidFill>
                <a:sysClr val="window" lastClr="FFFFFF"/>
              </a:solidFill>
              <a:latin typeface="Calibri"/>
              <a:ea typeface="+mn-ea"/>
              <a:cs typeface="+mn-cs"/>
            </a:rPr>
            <a:t>Manager</a:t>
          </a:r>
          <a:endParaRPr lang="en-US" sz="1600" dirty="0">
            <a:solidFill>
              <a:sysClr val="window" lastClr="FFFFFF"/>
            </a:solidFill>
            <a:latin typeface="Calibri"/>
            <a:ea typeface="+mn-ea"/>
            <a:cs typeface="+mn-cs"/>
          </a:endParaRPr>
        </a:p>
      </dgm:t>
    </dgm:pt>
    <dgm:pt modelId="{ABAF58CF-2949-416A-8472-5419185E5340}" type="parTrans" cxnId="{1E7C9FB3-46B5-45E0-9A2E-98E59BDC051B}">
      <dgm:prSet/>
      <dgm:spPr/>
      <dgm:t>
        <a:bodyPr/>
        <a:lstStyle/>
        <a:p>
          <a:endParaRPr lang="en-US"/>
        </a:p>
      </dgm:t>
    </dgm:pt>
    <dgm:pt modelId="{4E592726-4649-4830-BC67-30A1EE32F49E}" type="sibTrans" cxnId="{1E7C9FB3-46B5-45E0-9A2E-98E59BDC051B}">
      <dgm:prSet/>
      <dgm:spPr/>
      <dgm:t>
        <a:bodyPr/>
        <a:lstStyle/>
        <a:p>
          <a:endParaRPr lang="en-US"/>
        </a:p>
      </dgm:t>
    </dgm:pt>
    <dgm:pt modelId="{0C991F7B-B83F-4E25-B840-B5F39343A30A}" type="pres">
      <dgm:prSet presAssocID="{6E8260DA-DF38-4270-A6F7-42A14BB85A98}" presName="Name0" presStyleCnt="0">
        <dgm:presLayoutVars>
          <dgm:dir/>
          <dgm:resizeHandles val="exact"/>
        </dgm:presLayoutVars>
      </dgm:prSet>
      <dgm:spPr/>
      <dgm:t>
        <a:bodyPr/>
        <a:lstStyle/>
        <a:p>
          <a:endParaRPr lang="en-US"/>
        </a:p>
      </dgm:t>
    </dgm:pt>
    <dgm:pt modelId="{E0DD1E70-253D-4EDD-928A-632F86EC9B92}" type="pres">
      <dgm:prSet presAssocID="{6E8260DA-DF38-4270-A6F7-42A14BB85A98}" presName="cycle" presStyleCnt="0"/>
      <dgm:spPr/>
    </dgm:pt>
    <dgm:pt modelId="{CF4B0992-DB72-479E-8234-A7ACB98F2821}" type="pres">
      <dgm:prSet presAssocID="{4646B776-CAFB-4C01-878D-316B1AA05AAD}" presName="nodeFirstNode" presStyleLbl="node1" presStyleIdx="0" presStyleCnt="6" custScaleX="107247" custScaleY="100328">
        <dgm:presLayoutVars>
          <dgm:bulletEnabled val="1"/>
        </dgm:presLayoutVars>
      </dgm:prSet>
      <dgm:spPr>
        <a:prstGeom prst="roundRect">
          <a:avLst/>
        </a:prstGeom>
      </dgm:spPr>
      <dgm:t>
        <a:bodyPr/>
        <a:lstStyle/>
        <a:p>
          <a:endParaRPr lang="en-US"/>
        </a:p>
      </dgm:t>
    </dgm:pt>
    <dgm:pt modelId="{481B5FB9-B864-4700-974D-85D4410308CA}" type="pres">
      <dgm:prSet presAssocID="{CB23EB7D-3DCF-4F86-8444-9D343B06874C}" presName="sibTransFirstNode" presStyleLbl="bgShp" presStyleIdx="0" presStyleCnt="1"/>
      <dgm:spPr>
        <a:prstGeom prst="circularArrow">
          <a:avLst>
            <a:gd name="adj1" fmla="val 5274"/>
            <a:gd name="adj2" fmla="val 312630"/>
            <a:gd name="adj3" fmla="val 14155099"/>
            <a:gd name="adj4" fmla="val 17169884"/>
            <a:gd name="adj5" fmla="val 5477"/>
          </a:avLst>
        </a:prstGeom>
      </dgm:spPr>
      <dgm:t>
        <a:bodyPr/>
        <a:lstStyle/>
        <a:p>
          <a:endParaRPr lang="en-US"/>
        </a:p>
      </dgm:t>
    </dgm:pt>
    <dgm:pt modelId="{DBB46415-DB73-4083-9E2A-29FFF08D66C6}" type="pres">
      <dgm:prSet presAssocID="{22E7C6CD-AF11-45AB-811C-692895809FF5}" presName="nodeFollowingNodes" presStyleLbl="node1" presStyleIdx="1" presStyleCnt="6">
        <dgm:presLayoutVars>
          <dgm:bulletEnabled val="1"/>
        </dgm:presLayoutVars>
      </dgm:prSet>
      <dgm:spPr>
        <a:prstGeom prst="roundRect">
          <a:avLst/>
        </a:prstGeom>
      </dgm:spPr>
      <dgm:t>
        <a:bodyPr/>
        <a:lstStyle/>
        <a:p>
          <a:endParaRPr lang="en-US"/>
        </a:p>
      </dgm:t>
    </dgm:pt>
    <dgm:pt modelId="{7341BCAA-8641-4611-A248-FFC3772ABCE9}" type="pres">
      <dgm:prSet presAssocID="{788A5673-B567-4560-BD26-25F3068C99F3}" presName="nodeFollowingNodes" presStyleLbl="node1" presStyleIdx="2" presStyleCnt="6">
        <dgm:presLayoutVars>
          <dgm:bulletEnabled val="1"/>
        </dgm:presLayoutVars>
      </dgm:prSet>
      <dgm:spPr>
        <a:prstGeom prst="roundRect">
          <a:avLst/>
        </a:prstGeom>
      </dgm:spPr>
      <dgm:t>
        <a:bodyPr/>
        <a:lstStyle/>
        <a:p>
          <a:endParaRPr lang="en-US"/>
        </a:p>
      </dgm:t>
    </dgm:pt>
    <dgm:pt modelId="{1550F134-8402-4D7E-BAED-10E566AC7022}" type="pres">
      <dgm:prSet presAssocID="{EB93F69A-583F-4391-B332-BD1F20CF51A4}" presName="nodeFollowingNodes" presStyleLbl="node1" presStyleIdx="3" presStyleCnt="6">
        <dgm:presLayoutVars>
          <dgm:bulletEnabled val="1"/>
        </dgm:presLayoutVars>
      </dgm:prSet>
      <dgm:spPr>
        <a:prstGeom prst="roundRect">
          <a:avLst/>
        </a:prstGeom>
      </dgm:spPr>
      <dgm:t>
        <a:bodyPr/>
        <a:lstStyle/>
        <a:p>
          <a:endParaRPr lang="en-US"/>
        </a:p>
      </dgm:t>
    </dgm:pt>
    <dgm:pt modelId="{E547059C-A772-4880-8C65-2FC7737B0372}" type="pres">
      <dgm:prSet presAssocID="{16C55365-569E-41D6-8617-365B7BAB0370}" presName="nodeFollowingNodes" presStyleLbl="node1" presStyleIdx="4" presStyleCnt="6">
        <dgm:presLayoutVars>
          <dgm:bulletEnabled val="1"/>
        </dgm:presLayoutVars>
      </dgm:prSet>
      <dgm:spPr>
        <a:prstGeom prst="roundRect">
          <a:avLst/>
        </a:prstGeom>
      </dgm:spPr>
      <dgm:t>
        <a:bodyPr/>
        <a:lstStyle/>
        <a:p>
          <a:endParaRPr lang="en-US"/>
        </a:p>
      </dgm:t>
    </dgm:pt>
    <dgm:pt modelId="{33AB049D-E89A-437C-8C96-459EE9E32872}" type="pres">
      <dgm:prSet presAssocID="{D6529428-7187-4657-B380-D3E62EA28424}" presName="nodeFollowingNodes" presStyleLbl="node1" presStyleIdx="5" presStyleCnt="6">
        <dgm:presLayoutVars>
          <dgm:bulletEnabled val="1"/>
        </dgm:presLayoutVars>
      </dgm:prSet>
      <dgm:spPr>
        <a:prstGeom prst="roundRect">
          <a:avLst/>
        </a:prstGeom>
      </dgm:spPr>
      <dgm:t>
        <a:bodyPr/>
        <a:lstStyle/>
        <a:p>
          <a:endParaRPr lang="en-US"/>
        </a:p>
      </dgm:t>
    </dgm:pt>
  </dgm:ptLst>
  <dgm:cxnLst>
    <dgm:cxn modelId="{DA329E67-2975-44BD-B14F-91374CA8722A}" type="presOf" srcId="{788A5673-B567-4560-BD26-25F3068C99F3}" destId="{7341BCAA-8641-4611-A248-FFC3772ABCE9}" srcOrd="0" destOrd="0" presId="urn:microsoft.com/office/officeart/2005/8/layout/cycle3"/>
    <dgm:cxn modelId="{40AE5B62-5A85-4B6D-9557-800135C31921}" type="presOf" srcId="{16C55365-569E-41D6-8617-365B7BAB0370}" destId="{E547059C-A772-4880-8C65-2FC7737B0372}" srcOrd="0" destOrd="0" presId="urn:microsoft.com/office/officeart/2005/8/layout/cycle3"/>
    <dgm:cxn modelId="{FC71C992-F553-4021-8C41-67E9008CDB69}" srcId="{6E8260DA-DF38-4270-A6F7-42A14BB85A98}" destId="{4646B776-CAFB-4C01-878D-316B1AA05AAD}" srcOrd="0" destOrd="0" parTransId="{6ADBE5C0-F83D-438A-9FD5-E5DB7189FC2F}" sibTransId="{CB23EB7D-3DCF-4F86-8444-9D343B06874C}"/>
    <dgm:cxn modelId="{1C061FB5-1C0D-40A8-8D4A-71CD72CBE1D2}" srcId="{6E8260DA-DF38-4270-A6F7-42A14BB85A98}" destId="{EB93F69A-583F-4391-B332-BD1F20CF51A4}" srcOrd="3" destOrd="0" parTransId="{2E3310CF-7766-4BBB-B1D2-490CDE49F51B}" sibTransId="{F59AF282-DA29-4D02-A69B-BF57D30B7E84}"/>
    <dgm:cxn modelId="{1E7C9FB3-46B5-45E0-9A2E-98E59BDC051B}" srcId="{6E8260DA-DF38-4270-A6F7-42A14BB85A98}" destId="{D6529428-7187-4657-B380-D3E62EA28424}" srcOrd="5" destOrd="0" parTransId="{ABAF58CF-2949-416A-8472-5419185E5340}" sibTransId="{4E592726-4649-4830-BC67-30A1EE32F49E}"/>
    <dgm:cxn modelId="{0C3DFF7F-36A4-492C-AD65-C7B362EF85F6}" srcId="{6E8260DA-DF38-4270-A6F7-42A14BB85A98}" destId="{788A5673-B567-4560-BD26-25F3068C99F3}" srcOrd="2" destOrd="0" parTransId="{2BE7FA34-6416-4A44-9F5C-260A9EE901A4}" sibTransId="{3385A07D-2D71-4781-AE88-F269A39F6639}"/>
    <dgm:cxn modelId="{2455A980-61C8-45AD-BFA9-E1E83398D2D0}" srcId="{6E8260DA-DF38-4270-A6F7-42A14BB85A98}" destId="{16C55365-569E-41D6-8617-365B7BAB0370}" srcOrd="4" destOrd="0" parTransId="{08217F76-4D69-482C-AAD0-AB271DF2D538}" sibTransId="{998E54C1-940A-41BA-B21A-B6AEF6A5AD8D}"/>
    <dgm:cxn modelId="{7F54D782-F1A3-47C3-B5C4-EDAB5C6ADDEF}" type="presOf" srcId="{4646B776-CAFB-4C01-878D-316B1AA05AAD}" destId="{CF4B0992-DB72-479E-8234-A7ACB98F2821}" srcOrd="0" destOrd="0" presId="urn:microsoft.com/office/officeart/2005/8/layout/cycle3"/>
    <dgm:cxn modelId="{4138359D-CBAB-4685-B8D6-27853E7D3ACD}" type="presOf" srcId="{CB23EB7D-3DCF-4F86-8444-9D343B06874C}" destId="{481B5FB9-B864-4700-974D-85D4410308CA}" srcOrd="0" destOrd="0" presId="urn:microsoft.com/office/officeart/2005/8/layout/cycle3"/>
    <dgm:cxn modelId="{1EE15E4C-382F-4B7F-9BEF-A4A1299F52B4}" type="presOf" srcId="{EB93F69A-583F-4391-B332-BD1F20CF51A4}" destId="{1550F134-8402-4D7E-BAED-10E566AC7022}" srcOrd="0" destOrd="0" presId="urn:microsoft.com/office/officeart/2005/8/layout/cycle3"/>
    <dgm:cxn modelId="{BA370492-18C4-4270-A623-BD4368E31B9B}" type="presOf" srcId="{6E8260DA-DF38-4270-A6F7-42A14BB85A98}" destId="{0C991F7B-B83F-4E25-B840-B5F39343A30A}" srcOrd="0" destOrd="0" presId="urn:microsoft.com/office/officeart/2005/8/layout/cycle3"/>
    <dgm:cxn modelId="{B5591AFE-6F9F-499D-BC15-81269A5364C5}" type="presOf" srcId="{22E7C6CD-AF11-45AB-811C-692895809FF5}" destId="{DBB46415-DB73-4083-9E2A-29FFF08D66C6}" srcOrd="0" destOrd="0" presId="urn:microsoft.com/office/officeart/2005/8/layout/cycle3"/>
    <dgm:cxn modelId="{6636D341-7561-4E6B-ADC6-3C757A83654C}" srcId="{6E8260DA-DF38-4270-A6F7-42A14BB85A98}" destId="{22E7C6CD-AF11-45AB-811C-692895809FF5}" srcOrd="1" destOrd="0" parTransId="{5974BCD7-2EF9-4BC1-ACF8-C1BA2B6CB94E}" sibTransId="{ACB22F8B-9A48-4516-81D1-64933B1622B0}"/>
    <dgm:cxn modelId="{2F6F157D-FD71-4C6B-8FA5-9F0B7E8438FB}" type="presOf" srcId="{D6529428-7187-4657-B380-D3E62EA28424}" destId="{33AB049D-E89A-437C-8C96-459EE9E32872}" srcOrd="0" destOrd="0" presId="urn:microsoft.com/office/officeart/2005/8/layout/cycle3"/>
    <dgm:cxn modelId="{C37B0104-FD53-4B5C-847B-4EF9BC7A1656}" type="presParOf" srcId="{0C991F7B-B83F-4E25-B840-B5F39343A30A}" destId="{E0DD1E70-253D-4EDD-928A-632F86EC9B92}" srcOrd="0" destOrd="0" presId="urn:microsoft.com/office/officeart/2005/8/layout/cycle3"/>
    <dgm:cxn modelId="{7B1D8969-B41E-4FD6-BDF0-7190174FFBB7}" type="presParOf" srcId="{E0DD1E70-253D-4EDD-928A-632F86EC9B92}" destId="{CF4B0992-DB72-479E-8234-A7ACB98F2821}" srcOrd="0" destOrd="0" presId="urn:microsoft.com/office/officeart/2005/8/layout/cycle3"/>
    <dgm:cxn modelId="{5B5E1E59-384E-42C4-8F78-6949AC8BE7D0}" type="presParOf" srcId="{E0DD1E70-253D-4EDD-928A-632F86EC9B92}" destId="{481B5FB9-B864-4700-974D-85D4410308CA}" srcOrd="1" destOrd="0" presId="urn:microsoft.com/office/officeart/2005/8/layout/cycle3"/>
    <dgm:cxn modelId="{B3943C9C-DBEA-4759-9453-795743D7FB8D}" type="presParOf" srcId="{E0DD1E70-253D-4EDD-928A-632F86EC9B92}" destId="{DBB46415-DB73-4083-9E2A-29FFF08D66C6}" srcOrd="2" destOrd="0" presId="urn:microsoft.com/office/officeart/2005/8/layout/cycle3"/>
    <dgm:cxn modelId="{EFCFE3E2-EDE6-4AB3-82F5-EFE209AF54ED}" type="presParOf" srcId="{E0DD1E70-253D-4EDD-928A-632F86EC9B92}" destId="{7341BCAA-8641-4611-A248-FFC3772ABCE9}" srcOrd="3" destOrd="0" presId="urn:microsoft.com/office/officeart/2005/8/layout/cycle3"/>
    <dgm:cxn modelId="{563DA364-A880-40B8-BABE-6A6606CFAD38}" type="presParOf" srcId="{E0DD1E70-253D-4EDD-928A-632F86EC9B92}" destId="{1550F134-8402-4D7E-BAED-10E566AC7022}" srcOrd="4" destOrd="0" presId="urn:microsoft.com/office/officeart/2005/8/layout/cycle3"/>
    <dgm:cxn modelId="{6B972DF3-50AE-41A4-B007-6378224DB60B}" type="presParOf" srcId="{E0DD1E70-253D-4EDD-928A-632F86EC9B92}" destId="{E547059C-A772-4880-8C65-2FC7737B0372}" srcOrd="5" destOrd="0" presId="urn:microsoft.com/office/officeart/2005/8/layout/cycle3"/>
    <dgm:cxn modelId="{4111CAC0-F396-4EC5-ABCF-F029EE6B4EFD}" type="presParOf" srcId="{E0DD1E70-253D-4EDD-928A-632F86EC9B92}" destId="{33AB049D-E89A-437C-8C96-459EE9E32872}"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B5FB9-B864-4700-974D-85D4410308CA}">
      <dsp:nvSpPr>
        <dsp:cNvPr id="0" name=""/>
        <dsp:cNvSpPr/>
      </dsp:nvSpPr>
      <dsp:spPr>
        <a:xfrm>
          <a:off x="1469117" y="-31670"/>
          <a:ext cx="4115706" cy="4115706"/>
        </a:xfrm>
        <a:prstGeom prst="circularArrow">
          <a:avLst>
            <a:gd name="adj1" fmla="val 5274"/>
            <a:gd name="adj2" fmla="val 312630"/>
            <a:gd name="adj3" fmla="val 14155099"/>
            <a:gd name="adj4" fmla="val 17169884"/>
            <a:gd name="adj5" fmla="val 5477"/>
          </a:avLst>
        </a:prstGeom>
        <a:solidFill>
          <a:srgbClr val="4F81BD">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CF4B0992-DB72-479E-8234-A7ACB98F2821}">
      <dsp:nvSpPr>
        <dsp:cNvPr id="0" name=""/>
        <dsp:cNvSpPr/>
      </dsp:nvSpPr>
      <dsp:spPr>
        <a:xfrm>
          <a:off x="2695839" y="-377"/>
          <a:ext cx="1662262" cy="777511"/>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ysClr val="window" lastClr="FFFFFF"/>
              </a:solidFill>
              <a:latin typeface="Calibri"/>
              <a:ea typeface="+mn-ea"/>
              <a:cs typeface="+mn-cs"/>
            </a:rPr>
            <a:t>Creating </a:t>
          </a:r>
          <a:r>
            <a:rPr lang="en-US" sz="1600" kern="1200" dirty="0" smtClean="0">
              <a:solidFill>
                <a:sysClr val="window" lastClr="FFFFFF"/>
              </a:solidFill>
              <a:latin typeface="Calibri"/>
              <a:ea typeface="+mn-ea"/>
              <a:cs typeface="+mn-cs"/>
            </a:rPr>
            <a:t>Goals</a:t>
          </a:r>
          <a:endParaRPr lang="en-US" sz="1600" kern="1200" dirty="0">
            <a:solidFill>
              <a:sysClr val="window" lastClr="FFFFFF"/>
            </a:solidFill>
            <a:latin typeface="Calibri"/>
            <a:ea typeface="+mn-ea"/>
            <a:cs typeface="+mn-cs"/>
          </a:endParaRPr>
        </a:p>
      </dsp:txBody>
      <dsp:txXfrm>
        <a:off x="2733794" y="37578"/>
        <a:ext cx="1586352" cy="701601"/>
      </dsp:txXfrm>
    </dsp:sp>
    <dsp:sp modelId="{DBB46415-DB73-4083-9E2A-29FFF08D66C6}">
      <dsp:nvSpPr>
        <dsp:cNvPr id="0" name=""/>
        <dsp:cNvSpPr/>
      </dsp:nvSpPr>
      <dsp:spPr>
        <a:xfrm>
          <a:off x="4197967" y="835721"/>
          <a:ext cx="1549938" cy="774969"/>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ysClr val="window" lastClr="FFFFFF"/>
              </a:solidFill>
              <a:latin typeface="Calibri"/>
              <a:ea typeface="+mn-ea"/>
              <a:cs typeface="+mn-cs"/>
            </a:rPr>
            <a:t>Work towards achieving goals and objectives</a:t>
          </a:r>
        </a:p>
      </dsp:txBody>
      <dsp:txXfrm>
        <a:off x="4235798" y="873552"/>
        <a:ext cx="1474276" cy="699307"/>
      </dsp:txXfrm>
    </dsp:sp>
    <dsp:sp modelId="{7341BCAA-8641-4611-A248-FFC3772ABCE9}">
      <dsp:nvSpPr>
        <dsp:cNvPr id="0" name=""/>
        <dsp:cNvSpPr/>
      </dsp:nvSpPr>
      <dsp:spPr>
        <a:xfrm>
          <a:off x="4197967" y="2505379"/>
          <a:ext cx="1549938" cy="774969"/>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Midyear </a:t>
          </a:r>
          <a:r>
            <a:rPr lang="en-US" sz="1800" kern="1200" dirty="0" smtClean="0">
              <a:solidFill>
                <a:sysClr val="window" lastClr="FFFFFF"/>
              </a:solidFill>
              <a:latin typeface="Calibri"/>
              <a:ea typeface="+mn-ea"/>
              <a:cs typeface="+mn-cs"/>
            </a:rPr>
            <a:t>Discussions</a:t>
          </a:r>
          <a:endParaRPr lang="en-US" sz="1800" kern="1200" dirty="0">
            <a:solidFill>
              <a:sysClr val="window" lastClr="FFFFFF"/>
            </a:solidFill>
            <a:latin typeface="Calibri"/>
            <a:ea typeface="+mn-ea"/>
            <a:cs typeface="+mn-cs"/>
          </a:endParaRPr>
        </a:p>
      </dsp:txBody>
      <dsp:txXfrm>
        <a:off x="4235798" y="2543210"/>
        <a:ext cx="1474276" cy="699307"/>
      </dsp:txXfrm>
    </dsp:sp>
    <dsp:sp modelId="{1550F134-8402-4D7E-BAED-10E566AC7022}">
      <dsp:nvSpPr>
        <dsp:cNvPr id="0" name=""/>
        <dsp:cNvSpPr/>
      </dsp:nvSpPr>
      <dsp:spPr>
        <a:xfrm>
          <a:off x="2752001" y="3340208"/>
          <a:ext cx="1549938" cy="774969"/>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Annual Self Review</a:t>
          </a:r>
        </a:p>
      </dsp:txBody>
      <dsp:txXfrm>
        <a:off x="2789832" y="3378039"/>
        <a:ext cx="1474276" cy="699307"/>
      </dsp:txXfrm>
    </dsp:sp>
    <dsp:sp modelId="{E547059C-A772-4880-8C65-2FC7737B0372}">
      <dsp:nvSpPr>
        <dsp:cNvPr id="0" name=""/>
        <dsp:cNvSpPr/>
      </dsp:nvSpPr>
      <dsp:spPr>
        <a:xfrm>
          <a:off x="1306035" y="2505379"/>
          <a:ext cx="1549938" cy="774969"/>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Manager Review</a:t>
          </a:r>
        </a:p>
      </dsp:txBody>
      <dsp:txXfrm>
        <a:off x="1343866" y="2543210"/>
        <a:ext cx="1474276" cy="699307"/>
      </dsp:txXfrm>
    </dsp:sp>
    <dsp:sp modelId="{33AB049D-E89A-437C-8C96-459EE9E32872}">
      <dsp:nvSpPr>
        <dsp:cNvPr id="0" name=""/>
        <dsp:cNvSpPr/>
      </dsp:nvSpPr>
      <dsp:spPr>
        <a:xfrm>
          <a:off x="1306035" y="835721"/>
          <a:ext cx="1549938" cy="774969"/>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ysClr val="window" lastClr="FFFFFF"/>
              </a:solidFill>
              <a:latin typeface="Calibri"/>
              <a:ea typeface="+mn-ea"/>
              <a:cs typeface="+mn-cs"/>
            </a:rPr>
            <a:t>Performance Review Meeting with </a:t>
          </a:r>
          <a:r>
            <a:rPr lang="en-US" sz="1600" kern="1200" dirty="0" smtClean="0">
              <a:solidFill>
                <a:sysClr val="window" lastClr="FFFFFF"/>
              </a:solidFill>
              <a:latin typeface="Calibri"/>
              <a:ea typeface="+mn-ea"/>
              <a:cs typeface="+mn-cs"/>
            </a:rPr>
            <a:t>Manager</a:t>
          </a:r>
          <a:endParaRPr lang="en-US" sz="1600" kern="1200" dirty="0">
            <a:solidFill>
              <a:sysClr val="window" lastClr="FFFFFF"/>
            </a:solidFill>
            <a:latin typeface="Calibri"/>
            <a:ea typeface="+mn-ea"/>
            <a:cs typeface="+mn-cs"/>
          </a:endParaRPr>
        </a:p>
      </dsp:txBody>
      <dsp:txXfrm>
        <a:off x="1343866" y="873552"/>
        <a:ext cx="1474276" cy="699307"/>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3" tIns="46587" rIns="93173" bIns="46587"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3" tIns="46587" rIns="93173" bIns="46587" rtlCol="0"/>
          <a:lstStyle>
            <a:lvl1pPr algn="r">
              <a:defRPr sz="1200"/>
            </a:lvl1pPr>
          </a:lstStyle>
          <a:p>
            <a:fld id="{F3894D14-D4C2-4166-B169-87FCA5297D9C}" type="datetimeFigureOut">
              <a:rPr lang="en-US" smtClean="0"/>
              <a:t>6/5/2017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3" tIns="46587" rIns="93173" bIns="4658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3" tIns="46587" rIns="93173" bIns="46587" rtlCol="0" anchor="b"/>
          <a:lstStyle>
            <a:lvl1pPr algn="r">
              <a:defRPr sz="1200"/>
            </a:lvl1pPr>
          </a:lstStyle>
          <a:p>
            <a:fld id="{9649BF34-77A5-461F-9A19-A32B9C10BD25}" type="slidenum">
              <a:rPr lang="en-US" smtClean="0"/>
              <a:t>‹#›</a:t>
            </a:fld>
            <a:endParaRPr lang="en-US"/>
          </a:p>
        </p:txBody>
      </p:sp>
    </p:spTree>
    <p:extLst>
      <p:ext uri="{BB962C8B-B14F-4D97-AF65-F5344CB8AC3E}">
        <p14:creationId xmlns:p14="http://schemas.microsoft.com/office/powerpoint/2010/main" val="254095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3" tIns="46587" rIns="93173"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3" tIns="46587" rIns="93173" bIns="46587" rtlCol="0"/>
          <a:lstStyle>
            <a:lvl1pPr algn="r">
              <a:defRPr sz="1200"/>
            </a:lvl1pPr>
          </a:lstStyle>
          <a:p>
            <a:fld id="{36EC0227-75E0-43F4-A395-BDBD98AF7994}" type="datetimeFigureOut">
              <a:rPr lang="en-US" smtClean="0"/>
              <a:t>6/5/2017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3" tIns="46587" rIns="93173" bIns="4658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3" tIns="46587" rIns="93173"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3" tIns="46587" rIns="93173"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3" tIns="46587" rIns="93173" bIns="46587" rtlCol="0" anchor="b"/>
          <a:lstStyle>
            <a:lvl1pPr algn="r">
              <a:defRPr sz="1200"/>
            </a:lvl1pPr>
          </a:lstStyle>
          <a:p>
            <a:fld id="{6509684A-FA61-4156-AF60-A38DA5708F20}" type="slidenum">
              <a:rPr lang="en-US" smtClean="0"/>
              <a:t>‹#›</a:t>
            </a:fld>
            <a:endParaRPr lang="en-US"/>
          </a:p>
        </p:txBody>
      </p:sp>
    </p:spTree>
    <p:extLst>
      <p:ext uri="{BB962C8B-B14F-4D97-AF65-F5344CB8AC3E}">
        <p14:creationId xmlns:p14="http://schemas.microsoft.com/office/powerpoint/2010/main" val="1641968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Thanks for attending our performance review training. We’ve scheduled</a:t>
            </a:r>
            <a:r>
              <a:rPr lang="en-US" baseline="0" dirty="0" smtClean="0"/>
              <a:t> an hour but it may take less time. Feel free to ask questions throughout or afterwards. </a:t>
            </a:r>
            <a:endParaRPr lang="en-US" dirty="0" smtClean="0"/>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1</a:t>
            </a:fld>
            <a:endParaRPr lang="en-US"/>
          </a:p>
        </p:txBody>
      </p:sp>
    </p:spTree>
    <p:extLst>
      <p:ext uri="{BB962C8B-B14F-4D97-AF65-F5344CB8AC3E}">
        <p14:creationId xmlns:p14="http://schemas.microsoft.com/office/powerpoint/2010/main" val="2605724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80" eaLnBrk="0" hangingPunct="0">
              <a:defRPr>
                <a:solidFill>
                  <a:schemeClr val="tx1"/>
                </a:solidFill>
                <a:latin typeface="Tahoma" pitchFamily="34" charset="0"/>
              </a:defRPr>
            </a:lvl1pPr>
            <a:lvl2pPr marL="742794" indent="-285689" defTabSz="930080" eaLnBrk="0" hangingPunct="0">
              <a:defRPr>
                <a:solidFill>
                  <a:schemeClr val="tx1"/>
                </a:solidFill>
                <a:latin typeface="Tahoma" pitchFamily="34" charset="0"/>
              </a:defRPr>
            </a:lvl2pPr>
            <a:lvl3pPr marL="1142761" indent="-228552" defTabSz="930080" eaLnBrk="0" hangingPunct="0">
              <a:defRPr>
                <a:solidFill>
                  <a:schemeClr val="tx1"/>
                </a:solidFill>
                <a:latin typeface="Tahoma" pitchFamily="34" charset="0"/>
              </a:defRPr>
            </a:lvl3pPr>
            <a:lvl4pPr marL="1599864" indent="-228552" defTabSz="930080" eaLnBrk="0" hangingPunct="0">
              <a:defRPr>
                <a:solidFill>
                  <a:schemeClr val="tx1"/>
                </a:solidFill>
                <a:latin typeface="Tahoma" pitchFamily="34" charset="0"/>
              </a:defRPr>
            </a:lvl4pPr>
            <a:lvl5pPr marL="2056967" indent="-228552" defTabSz="930080" eaLnBrk="0" hangingPunct="0">
              <a:defRPr>
                <a:solidFill>
                  <a:schemeClr val="tx1"/>
                </a:solidFill>
                <a:latin typeface="Tahoma" pitchFamily="34" charset="0"/>
              </a:defRPr>
            </a:lvl5pPr>
            <a:lvl6pPr marL="2514072" indent="-228552" defTabSz="930080" eaLnBrk="0" fontAlgn="base" hangingPunct="0">
              <a:spcBef>
                <a:spcPct val="0"/>
              </a:spcBef>
              <a:spcAft>
                <a:spcPct val="0"/>
              </a:spcAft>
              <a:defRPr>
                <a:solidFill>
                  <a:schemeClr val="tx1"/>
                </a:solidFill>
                <a:latin typeface="Tahoma" pitchFamily="34" charset="0"/>
              </a:defRPr>
            </a:lvl6pPr>
            <a:lvl7pPr marL="2971174" indent="-228552" defTabSz="930080" eaLnBrk="0" fontAlgn="base" hangingPunct="0">
              <a:spcBef>
                <a:spcPct val="0"/>
              </a:spcBef>
              <a:spcAft>
                <a:spcPct val="0"/>
              </a:spcAft>
              <a:defRPr>
                <a:solidFill>
                  <a:schemeClr val="tx1"/>
                </a:solidFill>
                <a:latin typeface="Tahoma" pitchFamily="34" charset="0"/>
              </a:defRPr>
            </a:lvl7pPr>
            <a:lvl8pPr marL="3428279" indent="-228552" defTabSz="930080" eaLnBrk="0" fontAlgn="base" hangingPunct="0">
              <a:spcBef>
                <a:spcPct val="0"/>
              </a:spcBef>
              <a:spcAft>
                <a:spcPct val="0"/>
              </a:spcAft>
              <a:defRPr>
                <a:solidFill>
                  <a:schemeClr val="tx1"/>
                </a:solidFill>
                <a:latin typeface="Tahoma" pitchFamily="34" charset="0"/>
              </a:defRPr>
            </a:lvl8pPr>
            <a:lvl9pPr marL="3885383" indent="-228552" defTabSz="930080" eaLnBrk="0" fontAlgn="base" hangingPunct="0">
              <a:spcBef>
                <a:spcPct val="0"/>
              </a:spcBef>
              <a:spcAft>
                <a:spcPct val="0"/>
              </a:spcAft>
              <a:defRPr>
                <a:solidFill>
                  <a:schemeClr val="tx1"/>
                </a:solidFill>
                <a:latin typeface="Tahoma" pitchFamily="34" charset="0"/>
              </a:defRPr>
            </a:lvl9pPr>
          </a:lstStyle>
          <a:p>
            <a:pPr eaLnBrk="1" hangingPunct="1"/>
            <a:fld id="{FD805AEE-40D1-436E-BE16-159E82F41721}" type="slidenum">
              <a:rPr lang="en-US" smtClean="0">
                <a:latin typeface="Arial" charset="0"/>
              </a:rPr>
              <a:pPr eaLnBrk="1" hangingPunct="1"/>
              <a:t>10</a:t>
            </a:fld>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80" eaLnBrk="0" hangingPunct="0">
              <a:defRPr>
                <a:solidFill>
                  <a:schemeClr val="tx1"/>
                </a:solidFill>
                <a:latin typeface="Tahoma" pitchFamily="34" charset="0"/>
              </a:defRPr>
            </a:lvl1pPr>
            <a:lvl2pPr marL="742794" indent="-285689" defTabSz="930080" eaLnBrk="0" hangingPunct="0">
              <a:defRPr>
                <a:solidFill>
                  <a:schemeClr val="tx1"/>
                </a:solidFill>
                <a:latin typeface="Tahoma" pitchFamily="34" charset="0"/>
              </a:defRPr>
            </a:lvl2pPr>
            <a:lvl3pPr marL="1142761" indent="-228552" defTabSz="930080" eaLnBrk="0" hangingPunct="0">
              <a:defRPr>
                <a:solidFill>
                  <a:schemeClr val="tx1"/>
                </a:solidFill>
                <a:latin typeface="Tahoma" pitchFamily="34" charset="0"/>
              </a:defRPr>
            </a:lvl3pPr>
            <a:lvl4pPr marL="1599864" indent="-228552" defTabSz="930080" eaLnBrk="0" hangingPunct="0">
              <a:defRPr>
                <a:solidFill>
                  <a:schemeClr val="tx1"/>
                </a:solidFill>
                <a:latin typeface="Tahoma" pitchFamily="34" charset="0"/>
              </a:defRPr>
            </a:lvl4pPr>
            <a:lvl5pPr marL="2056967" indent="-228552" defTabSz="930080" eaLnBrk="0" hangingPunct="0">
              <a:defRPr>
                <a:solidFill>
                  <a:schemeClr val="tx1"/>
                </a:solidFill>
                <a:latin typeface="Tahoma" pitchFamily="34" charset="0"/>
              </a:defRPr>
            </a:lvl5pPr>
            <a:lvl6pPr marL="2514072" indent="-228552" defTabSz="930080" eaLnBrk="0" fontAlgn="base" hangingPunct="0">
              <a:spcBef>
                <a:spcPct val="0"/>
              </a:spcBef>
              <a:spcAft>
                <a:spcPct val="0"/>
              </a:spcAft>
              <a:defRPr>
                <a:solidFill>
                  <a:schemeClr val="tx1"/>
                </a:solidFill>
                <a:latin typeface="Tahoma" pitchFamily="34" charset="0"/>
              </a:defRPr>
            </a:lvl6pPr>
            <a:lvl7pPr marL="2971174" indent="-228552" defTabSz="930080" eaLnBrk="0" fontAlgn="base" hangingPunct="0">
              <a:spcBef>
                <a:spcPct val="0"/>
              </a:spcBef>
              <a:spcAft>
                <a:spcPct val="0"/>
              </a:spcAft>
              <a:defRPr>
                <a:solidFill>
                  <a:schemeClr val="tx1"/>
                </a:solidFill>
                <a:latin typeface="Tahoma" pitchFamily="34" charset="0"/>
              </a:defRPr>
            </a:lvl7pPr>
            <a:lvl8pPr marL="3428279" indent="-228552" defTabSz="930080" eaLnBrk="0" fontAlgn="base" hangingPunct="0">
              <a:spcBef>
                <a:spcPct val="0"/>
              </a:spcBef>
              <a:spcAft>
                <a:spcPct val="0"/>
              </a:spcAft>
              <a:defRPr>
                <a:solidFill>
                  <a:schemeClr val="tx1"/>
                </a:solidFill>
                <a:latin typeface="Tahoma" pitchFamily="34" charset="0"/>
              </a:defRPr>
            </a:lvl8pPr>
            <a:lvl9pPr marL="3885383" indent="-228552" defTabSz="930080" eaLnBrk="0" fontAlgn="base" hangingPunct="0">
              <a:spcBef>
                <a:spcPct val="0"/>
              </a:spcBef>
              <a:spcAft>
                <a:spcPct val="0"/>
              </a:spcAft>
              <a:defRPr>
                <a:solidFill>
                  <a:schemeClr val="tx1"/>
                </a:solidFill>
                <a:latin typeface="Tahoma" pitchFamily="34" charset="0"/>
              </a:defRPr>
            </a:lvl9pPr>
          </a:lstStyle>
          <a:p>
            <a:pPr eaLnBrk="1" hangingPunct="1"/>
            <a:fld id="{FD805AEE-40D1-436E-BE16-159E82F41721}" type="slidenum">
              <a:rPr lang="en-US" smtClean="0">
                <a:latin typeface="Arial" charset="0"/>
              </a:rPr>
              <a:pPr eaLnBrk="1" hangingPunct="1"/>
              <a:t>11</a:t>
            </a:fld>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Then of course at this time each year we have our annual performance reviews for all staff. </a:t>
            </a:r>
          </a:p>
          <a:p>
            <a:endParaRPr lang="en-US" dirty="0" smtClean="0">
              <a:latin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ahoma" pitchFamily="34" charset="0"/>
                <a:cs typeface="Tahoma" pitchFamily="34" charset="0"/>
              </a:rPr>
              <a:t>It can be hard to remember everything that you’ve accomplished over the past year. I recommend looking</a:t>
            </a:r>
            <a:r>
              <a:rPr lang="en-US" baseline="0" dirty="0" smtClean="0">
                <a:latin typeface="Tahoma" pitchFamily="34" charset="0"/>
                <a:cs typeface="Tahoma" pitchFamily="34" charset="0"/>
              </a:rPr>
              <a:t> </a:t>
            </a:r>
            <a:r>
              <a:rPr lang="en-US" dirty="0" smtClean="0">
                <a:latin typeface="Tahoma" pitchFamily="34" charset="0"/>
                <a:cs typeface="Tahoma" pitchFamily="34" charset="0"/>
              </a:rPr>
              <a:t>back at your Outlook</a:t>
            </a:r>
            <a:r>
              <a:rPr lang="en-US" baseline="0" dirty="0" smtClean="0">
                <a:latin typeface="Tahoma" pitchFamily="34" charset="0"/>
                <a:cs typeface="Tahoma" pitchFamily="34" charset="0"/>
              </a:rPr>
              <a:t> calendar for the past year to help refresh your memory. Try to remember all of the projects you’ve completed throughout the year and find other ways refresh your memory on your accomplishments.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ahoma" pitchFamily="34" charset="0"/>
                <a:cs typeface="Tahoma" pitchFamily="34" charset="0"/>
              </a:rPr>
              <a:t>-Go into </a:t>
            </a:r>
            <a:r>
              <a:rPr lang="en-US" dirty="0" err="1" smtClean="0">
                <a:latin typeface="Tahoma" pitchFamily="34" charset="0"/>
                <a:cs typeface="Tahoma" pitchFamily="34" charset="0"/>
              </a:rPr>
              <a:t>SuccessFactors</a:t>
            </a:r>
            <a:r>
              <a:rPr lang="en-US" dirty="0" smtClean="0">
                <a:latin typeface="Tahoma" pitchFamily="34" charset="0"/>
                <a:cs typeface="Tahoma" pitchFamily="34" charset="0"/>
              </a:rPr>
              <a:t>.</a:t>
            </a:r>
            <a:r>
              <a:rPr lang="en-US" baseline="0" dirty="0" smtClean="0">
                <a:latin typeface="Tahoma" pitchFamily="34" charset="0"/>
                <a:cs typeface="Tahoma" pitchFamily="34" charset="0"/>
              </a:rPr>
              <a:t> Rate yourself on all </a:t>
            </a:r>
            <a:r>
              <a:rPr lang="en-US" baseline="0" dirty="0" err="1" smtClean="0">
                <a:latin typeface="Tahoma" pitchFamily="34" charset="0"/>
                <a:cs typeface="Tahoma" pitchFamily="34" charset="0"/>
              </a:rPr>
              <a:t>compcs</a:t>
            </a:r>
            <a:r>
              <a:rPr lang="en-US" baseline="0" dirty="0" smtClean="0">
                <a:latin typeface="Tahoma" pitchFamily="34" charset="0"/>
                <a:cs typeface="Tahoma" pitchFamily="34" charset="0"/>
              </a:rPr>
              <a:t> and work plan goals. Then take a look at your work plan goals. Enter into SF the </a:t>
            </a:r>
            <a:r>
              <a:rPr lang="en-US" dirty="0" smtClean="0">
                <a:latin typeface="Tahoma" pitchFamily="34" charset="0"/>
                <a:cs typeface="Tahoma" pitchFamily="34" charset="0"/>
              </a:rPr>
              <a:t>percentage of the goal that was accomplished, if</a:t>
            </a:r>
            <a:r>
              <a:rPr lang="en-US" baseline="0" dirty="0" smtClean="0">
                <a:latin typeface="Tahoma" pitchFamily="34" charset="0"/>
                <a:cs typeface="Tahoma" pitchFamily="34" charset="0"/>
              </a:rPr>
              <a:t> the goal was completed or is on progress or was cancelled for some reason if </a:t>
            </a:r>
            <a:r>
              <a:rPr lang="en-US" dirty="0" smtClean="0">
                <a:latin typeface="Tahoma" pitchFamily="34" charset="0"/>
                <a:cs typeface="Tahoma" pitchFamily="34" charset="0"/>
              </a:rPr>
              <a:t>you were unable to complete it due to circumstances beyond your control.</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-Goes to </a:t>
            </a:r>
            <a:r>
              <a:rPr lang="en-US" dirty="0" err="1" smtClean="0">
                <a:latin typeface="Tahoma" pitchFamily="34" charset="0"/>
                <a:cs typeface="Tahoma" pitchFamily="34" charset="0"/>
              </a:rPr>
              <a:t>Mgrs</a:t>
            </a:r>
            <a:r>
              <a:rPr lang="en-US" dirty="0" smtClean="0">
                <a:latin typeface="Tahoma" pitchFamily="34" charset="0"/>
                <a:cs typeface="Tahoma" pitchFamily="34" charset="0"/>
              </a:rPr>
              <a:t> </a:t>
            </a:r>
            <a:r>
              <a:rPr lang="en-US" dirty="0" err="1" smtClean="0">
                <a:latin typeface="Tahoma" pitchFamily="34" charset="0"/>
                <a:cs typeface="Tahoma" pitchFamily="34" charset="0"/>
              </a:rPr>
              <a:t>mgr</a:t>
            </a:r>
            <a:r>
              <a:rPr lang="en-US" dirty="0" smtClean="0">
                <a:latin typeface="Tahoma" pitchFamily="34" charset="0"/>
                <a:cs typeface="Tahoma" pitchFamily="34" charset="0"/>
              </a:rPr>
              <a:t> – 2</a:t>
            </a:r>
            <a:r>
              <a:rPr lang="en-US" baseline="30000" dirty="0" smtClean="0">
                <a:latin typeface="Tahoma" pitchFamily="34" charset="0"/>
                <a:cs typeface="Tahoma" pitchFamily="34" charset="0"/>
              </a:rPr>
              <a:t>nd</a:t>
            </a:r>
            <a:r>
              <a:rPr lang="en-US" dirty="0" smtClean="0">
                <a:latin typeface="Tahoma" pitchFamily="34" charset="0"/>
                <a:cs typeface="Tahoma" pitchFamily="34" charset="0"/>
              </a:rPr>
              <a:t> level </a:t>
            </a:r>
            <a:r>
              <a:rPr lang="en-US" dirty="0" err="1" smtClean="0">
                <a:latin typeface="Tahoma" pitchFamily="34" charset="0"/>
                <a:cs typeface="Tahoma" pitchFamily="34" charset="0"/>
              </a:rPr>
              <a:t>mgr</a:t>
            </a:r>
            <a:r>
              <a:rPr lang="en-US" dirty="0" smtClean="0">
                <a:latin typeface="Tahoma" pitchFamily="34" charset="0"/>
                <a:cs typeface="Tahoma" pitchFamily="34" charset="0"/>
              </a:rPr>
              <a:t> – for feedback and consistency</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Goes to HR to ensure </a:t>
            </a:r>
            <a:r>
              <a:rPr lang="en-US" dirty="0" err="1" smtClean="0">
                <a:latin typeface="Tahoma" pitchFamily="34" charset="0"/>
                <a:cs typeface="Tahoma" pitchFamily="34" charset="0"/>
              </a:rPr>
              <a:t>mgr</a:t>
            </a:r>
            <a:r>
              <a:rPr lang="en-US" dirty="0" smtClean="0">
                <a:latin typeface="Tahoma" pitchFamily="34" charset="0"/>
                <a:cs typeface="Tahoma" pitchFamily="34" charset="0"/>
              </a:rPr>
              <a:t> entered comments to support rating</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Commissioner reviews around 10% </a:t>
            </a:r>
            <a:r>
              <a:rPr lang="en-US" baseline="0" dirty="0" smtClean="0">
                <a:latin typeface="Tahoma" pitchFamily="34" charset="0"/>
                <a:cs typeface="Tahoma" pitchFamily="34" charset="0"/>
              </a:rPr>
              <a:t>of reviews to stay informed, ensure ratings consistency</a:t>
            </a:r>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12</a:t>
            </a:fld>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29" eaLnBrk="0" hangingPunct="0">
              <a:defRPr>
                <a:solidFill>
                  <a:schemeClr val="tx1"/>
                </a:solidFill>
                <a:latin typeface="Tahoma" pitchFamily="34" charset="0"/>
              </a:defRPr>
            </a:lvl1pPr>
            <a:lvl2pPr marL="742753" indent="-285673" defTabSz="930029" eaLnBrk="0" hangingPunct="0">
              <a:defRPr>
                <a:solidFill>
                  <a:schemeClr val="tx1"/>
                </a:solidFill>
                <a:latin typeface="Tahoma" pitchFamily="34" charset="0"/>
              </a:defRPr>
            </a:lvl2pPr>
            <a:lvl3pPr marL="1142699" indent="-228540" defTabSz="930029" eaLnBrk="0" hangingPunct="0">
              <a:defRPr>
                <a:solidFill>
                  <a:schemeClr val="tx1"/>
                </a:solidFill>
                <a:latin typeface="Tahoma" pitchFamily="34" charset="0"/>
              </a:defRPr>
            </a:lvl3pPr>
            <a:lvl4pPr marL="1599776" indent="-228540" defTabSz="930029" eaLnBrk="0" hangingPunct="0">
              <a:defRPr>
                <a:solidFill>
                  <a:schemeClr val="tx1"/>
                </a:solidFill>
                <a:latin typeface="Tahoma" pitchFamily="34" charset="0"/>
              </a:defRPr>
            </a:lvl4pPr>
            <a:lvl5pPr marL="2056854" indent="-228540" defTabSz="930029" eaLnBrk="0" hangingPunct="0">
              <a:defRPr>
                <a:solidFill>
                  <a:schemeClr val="tx1"/>
                </a:solidFill>
                <a:latin typeface="Tahoma" pitchFamily="34" charset="0"/>
              </a:defRPr>
            </a:lvl5pPr>
            <a:lvl6pPr marL="2513934" indent="-228540" defTabSz="930029" eaLnBrk="0" fontAlgn="base" hangingPunct="0">
              <a:spcBef>
                <a:spcPct val="0"/>
              </a:spcBef>
              <a:spcAft>
                <a:spcPct val="0"/>
              </a:spcAft>
              <a:defRPr>
                <a:solidFill>
                  <a:schemeClr val="tx1"/>
                </a:solidFill>
                <a:latin typeface="Tahoma" pitchFamily="34" charset="0"/>
              </a:defRPr>
            </a:lvl6pPr>
            <a:lvl7pPr marL="2971011" indent="-228540" defTabSz="930029" eaLnBrk="0" fontAlgn="base" hangingPunct="0">
              <a:spcBef>
                <a:spcPct val="0"/>
              </a:spcBef>
              <a:spcAft>
                <a:spcPct val="0"/>
              </a:spcAft>
              <a:defRPr>
                <a:solidFill>
                  <a:schemeClr val="tx1"/>
                </a:solidFill>
                <a:latin typeface="Tahoma" pitchFamily="34" charset="0"/>
              </a:defRPr>
            </a:lvl7pPr>
            <a:lvl8pPr marL="3428092" indent="-228540" defTabSz="930029" eaLnBrk="0" fontAlgn="base" hangingPunct="0">
              <a:spcBef>
                <a:spcPct val="0"/>
              </a:spcBef>
              <a:spcAft>
                <a:spcPct val="0"/>
              </a:spcAft>
              <a:defRPr>
                <a:solidFill>
                  <a:schemeClr val="tx1"/>
                </a:solidFill>
                <a:latin typeface="Tahoma" pitchFamily="34" charset="0"/>
              </a:defRPr>
            </a:lvl8pPr>
            <a:lvl9pPr marL="3885170" indent="-228540" defTabSz="930029" eaLnBrk="0" fontAlgn="base" hangingPunct="0">
              <a:spcBef>
                <a:spcPct val="0"/>
              </a:spcBef>
              <a:spcAft>
                <a:spcPct val="0"/>
              </a:spcAft>
              <a:defRPr>
                <a:solidFill>
                  <a:schemeClr val="tx1"/>
                </a:solidFill>
                <a:latin typeface="Tahoma" pitchFamily="34" charset="0"/>
              </a:defRPr>
            </a:lvl9pPr>
          </a:lstStyle>
          <a:p>
            <a:pPr eaLnBrk="1" hangingPunct="1"/>
            <a:fld id="{B3103FF0-A46E-4BAE-85DF-F214FBA23E0A}" type="slidenum">
              <a:rPr lang="en-US" smtClean="0">
                <a:latin typeface="Arial" charset="0"/>
              </a:rPr>
              <a:pPr eaLnBrk="1" hangingPunct="1"/>
              <a:t>13</a:t>
            </a:fld>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09684A-FA61-4156-AF60-A38DA5708F20}" type="slidenum">
              <a:rPr lang="en-US" smtClean="0"/>
              <a:t>14</a:t>
            </a:fld>
            <a:endParaRPr lang="en-US"/>
          </a:p>
        </p:txBody>
      </p:sp>
    </p:spTree>
    <p:extLst>
      <p:ext uri="{BB962C8B-B14F-4D97-AF65-F5344CB8AC3E}">
        <p14:creationId xmlns:p14="http://schemas.microsoft.com/office/powerpoint/2010/main" val="242543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You don’t have to enter in comments for each competency and goal, but please do enter in some comments throughout your review. </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We are also asking for employees this year to fill out the Employee Comments</a:t>
            </a:r>
            <a:r>
              <a:rPr lang="en-US" baseline="0" dirty="0" smtClean="0">
                <a:latin typeface="Tahoma" pitchFamily="34" charset="0"/>
                <a:cs typeface="Tahoma" pitchFamily="34" charset="0"/>
              </a:rPr>
              <a:t> section at the very end of the review in order to talk to your manager about you feel your performance was as a whole during the past year. </a:t>
            </a:r>
          </a:p>
          <a:p>
            <a:endParaRPr lang="en-US" baseline="0" dirty="0" smtClean="0">
              <a:latin typeface="Tahoma" pitchFamily="34" charset="0"/>
              <a:cs typeface="Tahoma" pitchFamily="34" charset="0"/>
            </a:endParaRPr>
          </a:p>
          <a:p>
            <a:r>
              <a:rPr lang="en-US" baseline="0" dirty="0" smtClean="0">
                <a:latin typeface="Tahoma" pitchFamily="34" charset="0"/>
                <a:cs typeface="Tahoma" pitchFamily="34" charset="0"/>
              </a:rPr>
              <a:t>Send reviews back if no comments are entered. </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15</a:t>
            </a:fld>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You don’t have to enter in comments for each competency and goal, but please do enter in some comments throughout your review. </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We are also asking for employees this year to fill out the Employee Comments</a:t>
            </a:r>
            <a:r>
              <a:rPr lang="en-US" baseline="0" dirty="0" smtClean="0">
                <a:latin typeface="Tahoma" pitchFamily="34" charset="0"/>
                <a:cs typeface="Tahoma" pitchFamily="34" charset="0"/>
              </a:rPr>
              <a:t> section at the very end of the review in order to talk to your manager about you feel your performance was as a whole during the past year. </a:t>
            </a:r>
          </a:p>
          <a:p>
            <a:endParaRPr lang="en-US" baseline="0" dirty="0" smtClean="0">
              <a:latin typeface="Tahoma" pitchFamily="34" charset="0"/>
              <a:cs typeface="Tahoma" pitchFamily="34" charset="0"/>
            </a:endParaRPr>
          </a:p>
          <a:p>
            <a:r>
              <a:rPr lang="en-US" baseline="0" dirty="0" smtClean="0">
                <a:latin typeface="Tahoma" pitchFamily="34" charset="0"/>
                <a:cs typeface="Tahoma" pitchFamily="34" charset="0"/>
              </a:rPr>
              <a:t>Send reviews back if no comments are entered. </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16</a:t>
            </a:fld>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You don’t have to enter in comments for each competency and goal, but please do enter in some comments throughout your review. </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We are also asking for employees this year to fill out the Employee Comments</a:t>
            </a:r>
            <a:r>
              <a:rPr lang="en-US" baseline="0" dirty="0" smtClean="0">
                <a:latin typeface="Tahoma" pitchFamily="34" charset="0"/>
                <a:cs typeface="Tahoma" pitchFamily="34" charset="0"/>
              </a:rPr>
              <a:t> section at the very end of the review in order to talk to your manager about you feel your performance was as a whole during the past year. </a:t>
            </a:r>
          </a:p>
          <a:p>
            <a:endParaRPr lang="en-US" baseline="0" dirty="0" smtClean="0">
              <a:latin typeface="Tahoma" pitchFamily="34" charset="0"/>
              <a:cs typeface="Tahoma" pitchFamily="34" charset="0"/>
            </a:endParaRPr>
          </a:p>
          <a:p>
            <a:r>
              <a:rPr lang="en-US" baseline="0" dirty="0" smtClean="0">
                <a:latin typeface="Tahoma" pitchFamily="34" charset="0"/>
                <a:cs typeface="Tahoma" pitchFamily="34" charset="0"/>
              </a:rPr>
              <a:t>Send reviews back if no comments are entered. </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17</a:t>
            </a:fld>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You don’t have to enter in comments for each competency and goal, but please do enter in some comments throughout your review. </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We are also asking for employees this year to fill out the Employee Comments</a:t>
            </a:r>
            <a:r>
              <a:rPr lang="en-US" baseline="0" dirty="0" smtClean="0">
                <a:latin typeface="Tahoma" pitchFamily="34" charset="0"/>
                <a:cs typeface="Tahoma" pitchFamily="34" charset="0"/>
              </a:rPr>
              <a:t> section at the very end of the review in order to talk to your manager about you feel your performance was as a whole during the past year. </a:t>
            </a:r>
          </a:p>
          <a:p>
            <a:endParaRPr lang="en-US" baseline="0" dirty="0" smtClean="0">
              <a:latin typeface="Tahoma" pitchFamily="34" charset="0"/>
              <a:cs typeface="Tahoma" pitchFamily="34" charset="0"/>
            </a:endParaRPr>
          </a:p>
          <a:p>
            <a:r>
              <a:rPr lang="en-US" baseline="0" dirty="0" smtClean="0">
                <a:latin typeface="Tahoma" pitchFamily="34" charset="0"/>
                <a:cs typeface="Tahoma" pitchFamily="34" charset="0"/>
              </a:rPr>
              <a:t>Send reviews back if no comments are entered. </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18</a:t>
            </a:fld>
            <a:endParaRPr 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a typeface="Tahoma" pitchFamily="34" charset="0"/>
                <a:cs typeface="Tahoma" pitchFamily="34" charset="0"/>
              </a:rPr>
              <a:t>Each job classification has a salary range. Salary ranges are further broken down into steps on a salary grid. This is an example salary grid. The minimum you can be</a:t>
            </a:r>
            <a:r>
              <a:rPr lang="en-US" sz="1200" baseline="0" dirty="0" smtClean="0">
                <a:ea typeface="Tahoma" pitchFamily="34" charset="0"/>
                <a:cs typeface="Tahoma" pitchFamily="34" charset="0"/>
              </a:rPr>
              <a:t> paid is step one, the maximum is step 12. </a:t>
            </a:r>
            <a:endParaRPr lang="en-US" sz="1200" dirty="0" smtClean="0">
              <a:ea typeface="Tahoma" pitchFamily="34" charset="0"/>
              <a:cs typeface="Tahoma" pitchFamily="34" charset="0"/>
            </a:endParaRPr>
          </a:p>
          <a:p>
            <a:endParaRPr lang="en-US" dirty="0" smtClean="0"/>
          </a:p>
          <a:p>
            <a:r>
              <a:rPr lang="en-US" dirty="0" smtClean="0"/>
              <a:t>All</a:t>
            </a:r>
            <a:r>
              <a:rPr lang="en-US" baseline="0" dirty="0" smtClean="0"/>
              <a:t> of you just received a 3% cost of living increase on July 1 as that was listed in your union contract or plan. Those COLAs are listed in the union contract or plans most years. This increase altered the salary grid so that if you were a step 7, you’re still a step 7, it’s just that the rate corresponding with step 7 has changed. </a:t>
            </a:r>
          </a:p>
          <a:p>
            <a:endParaRPr lang="en-US" baseline="0" dirty="0" smtClean="0"/>
          </a:p>
          <a:p>
            <a:r>
              <a:rPr lang="en-US" baseline="0" dirty="0" smtClean="0"/>
              <a:t>During our annual performance reviews, you have another chance to receive a salary increase. </a:t>
            </a:r>
          </a:p>
          <a:p>
            <a:endParaRPr lang="en-US" baseline="0" dirty="0" smtClean="0"/>
          </a:p>
          <a:p>
            <a:endParaRPr lang="en-US" baseline="0" dirty="0" smtClean="0"/>
          </a:p>
          <a:p>
            <a:endParaRPr lang="en-US" baseline="0" dirty="0" smtClean="0"/>
          </a:p>
          <a:p>
            <a:endParaRPr lang="en-US" baseline="0" dirty="0" smtClean="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3B2B70C3-7A46-4A30-B683-F81CC7B1D99C}" type="slidenum">
              <a:rPr lang="en-US" smtClean="0">
                <a:latin typeface="Arial" charset="0"/>
              </a:rPr>
              <a:pPr eaLnBrk="1" hangingPunct="1"/>
              <a:t>19</a:t>
            </a:fld>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2</a:t>
            </a:fld>
            <a:endParaRPr lang="en-US"/>
          </a:p>
        </p:txBody>
      </p:sp>
    </p:spTree>
    <p:extLst>
      <p:ext uri="{BB962C8B-B14F-4D97-AF65-F5344CB8AC3E}">
        <p14:creationId xmlns:p14="http://schemas.microsoft.com/office/powerpoint/2010/main" val="13569906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kern="0" dirty="0" smtClean="0">
                <a:latin typeface="Tahoma" pitchFamily="34" charset="0"/>
                <a:ea typeface="Tahoma" pitchFamily="34" charset="0"/>
                <a:cs typeface="Tahoma" pitchFamily="34" charset="0"/>
              </a:rPr>
              <a:t>Employees whose salaries equal or exceed the maximum of their salary range will not be eligible for a salary increase, regardless of performance. </a:t>
            </a:r>
            <a:r>
              <a:rPr lang="en-US" baseline="0" dirty="0" smtClean="0"/>
              <a:t>Still get COLA.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Go back to grid and explain a one step increase. </a:t>
            </a:r>
          </a:p>
          <a:p>
            <a:pPr>
              <a:defRPr/>
            </a:pPr>
            <a:endParaRPr lang="en-US" kern="0" dirty="0" smtClean="0">
              <a:latin typeface="Tahoma" pitchFamily="34" charset="0"/>
              <a:ea typeface="Tahoma" pitchFamily="34" charset="0"/>
              <a:cs typeface="Tahoma" pitchFamily="34" charset="0"/>
            </a:endParaRPr>
          </a:p>
          <a:p>
            <a:pPr>
              <a:defRPr/>
            </a:pPr>
            <a:endParaRPr lang="en-US" kern="0" dirty="0" smtClean="0">
              <a:latin typeface="Tahoma" pitchFamily="34" charset="0"/>
              <a:ea typeface="Tahoma" pitchFamily="34" charset="0"/>
              <a:cs typeface="Tahoma" pitchFamily="34" charset="0"/>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3929EA65-4030-4329-8E5D-4683CDA88A39}" type="slidenum">
              <a:rPr lang="en-US" smtClean="0">
                <a:latin typeface="Arial" charset="0"/>
              </a:rPr>
              <a:pPr eaLnBrk="1" hangingPunct="1"/>
              <a:t>20</a:t>
            </a:fld>
            <a:endParaRPr lang="en-US"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will send employee an email at probation end to let them know about the increase and what the actual retro </a:t>
            </a:r>
            <a:r>
              <a:rPr lang="en-US" baseline="0" dirty="0" err="1" smtClean="0"/>
              <a:t>amt</a:t>
            </a:r>
            <a:r>
              <a:rPr lang="en-US" baseline="0" dirty="0" smtClean="0"/>
              <a:t> is. </a:t>
            </a:r>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21</a:t>
            </a:fld>
            <a:endParaRPr lang="en-US"/>
          </a:p>
        </p:txBody>
      </p:sp>
    </p:spTree>
    <p:extLst>
      <p:ext uri="{BB962C8B-B14F-4D97-AF65-F5344CB8AC3E}">
        <p14:creationId xmlns:p14="http://schemas.microsoft.com/office/powerpoint/2010/main" val="3613441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80" eaLnBrk="0" hangingPunct="0">
              <a:defRPr>
                <a:solidFill>
                  <a:schemeClr val="tx1"/>
                </a:solidFill>
                <a:latin typeface="Tahoma" pitchFamily="34" charset="0"/>
              </a:defRPr>
            </a:lvl1pPr>
            <a:lvl2pPr marL="742794" indent="-285689" defTabSz="930080" eaLnBrk="0" hangingPunct="0">
              <a:defRPr>
                <a:solidFill>
                  <a:schemeClr val="tx1"/>
                </a:solidFill>
                <a:latin typeface="Tahoma" pitchFamily="34" charset="0"/>
              </a:defRPr>
            </a:lvl2pPr>
            <a:lvl3pPr marL="1142761" indent="-228552" defTabSz="930080" eaLnBrk="0" hangingPunct="0">
              <a:defRPr>
                <a:solidFill>
                  <a:schemeClr val="tx1"/>
                </a:solidFill>
                <a:latin typeface="Tahoma" pitchFamily="34" charset="0"/>
              </a:defRPr>
            </a:lvl3pPr>
            <a:lvl4pPr marL="1599864" indent="-228552" defTabSz="930080" eaLnBrk="0" hangingPunct="0">
              <a:defRPr>
                <a:solidFill>
                  <a:schemeClr val="tx1"/>
                </a:solidFill>
                <a:latin typeface="Tahoma" pitchFamily="34" charset="0"/>
              </a:defRPr>
            </a:lvl4pPr>
            <a:lvl5pPr marL="2056967" indent="-228552" defTabSz="930080" eaLnBrk="0" hangingPunct="0">
              <a:defRPr>
                <a:solidFill>
                  <a:schemeClr val="tx1"/>
                </a:solidFill>
                <a:latin typeface="Tahoma" pitchFamily="34" charset="0"/>
              </a:defRPr>
            </a:lvl5pPr>
            <a:lvl6pPr marL="2514072" indent="-228552" defTabSz="930080" eaLnBrk="0" fontAlgn="base" hangingPunct="0">
              <a:spcBef>
                <a:spcPct val="0"/>
              </a:spcBef>
              <a:spcAft>
                <a:spcPct val="0"/>
              </a:spcAft>
              <a:defRPr>
                <a:solidFill>
                  <a:schemeClr val="tx1"/>
                </a:solidFill>
                <a:latin typeface="Tahoma" pitchFamily="34" charset="0"/>
              </a:defRPr>
            </a:lvl6pPr>
            <a:lvl7pPr marL="2971174" indent="-228552" defTabSz="930080" eaLnBrk="0" fontAlgn="base" hangingPunct="0">
              <a:spcBef>
                <a:spcPct val="0"/>
              </a:spcBef>
              <a:spcAft>
                <a:spcPct val="0"/>
              </a:spcAft>
              <a:defRPr>
                <a:solidFill>
                  <a:schemeClr val="tx1"/>
                </a:solidFill>
                <a:latin typeface="Tahoma" pitchFamily="34" charset="0"/>
              </a:defRPr>
            </a:lvl7pPr>
            <a:lvl8pPr marL="3428279" indent="-228552" defTabSz="930080" eaLnBrk="0" fontAlgn="base" hangingPunct="0">
              <a:spcBef>
                <a:spcPct val="0"/>
              </a:spcBef>
              <a:spcAft>
                <a:spcPct val="0"/>
              </a:spcAft>
              <a:defRPr>
                <a:solidFill>
                  <a:schemeClr val="tx1"/>
                </a:solidFill>
                <a:latin typeface="Tahoma" pitchFamily="34" charset="0"/>
              </a:defRPr>
            </a:lvl8pPr>
            <a:lvl9pPr marL="3885383" indent="-228552" defTabSz="930080" eaLnBrk="0" fontAlgn="base" hangingPunct="0">
              <a:spcBef>
                <a:spcPct val="0"/>
              </a:spcBef>
              <a:spcAft>
                <a:spcPct val="0"/>
              </a:spcAft>
              <a:defRPr>
                <a:solidFill>
                  <a:schemeClr val="tx1"/>
                </a:solidFill>
                <a:latin typeface="Tahoma" pitchFamily="34" charset="0"/>
              </a:defRPr>
            </a:lvl9pPr>
          </a:lstStyle>
          <a:p>
            <a:pPr eaLnBrk="1" hangingPunct="1"/>
            <a:fld id="{FD805AEE-40D1-436E-BE16-159E82F41721}" type="slidenum">
              <a:rPr lang="en-US" smtClean="0">
                <a:latin typeface="Arial" charset="0"/>
              </a:rPr>
              <a:pPr eaLnBrk="1" hangingPunct="1"/>
              <a:t>22</a:t>
            </a:fld>
            <a:endParaRPr lang="en-US"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The</a:t>
            </a:r>
            <a:r>
              <a:rPr lang="en-US" baseline="0" dirty="0" smtClean="0">
                <a:latin typeface="Tahoma" pitchFamily="34" charset="0"/>
                <a:cs typeface="Tahoma" pitchFamily="34" charset="0"/>
              </a:rPr>
              <a:t> j</a:t>
            </a:r>
            <a:r>
              <a:rPr lang="en-US" dirty="0" smtClean="0">
                <a:latin typeface="Tahoma" pitchFamily="34" charset="0"/>
                <a:cs typeface="Tahoma" pitchFamily="34" charset="0"/>
              </a:rPr>
              <a:t>ob tracks outline job-specific competencies that you need in order to do your</a:t>
            </a:r>
            <a:r>
              <a:rPr lang="en-US" baseline="0" dirty="0" smtClean="0">
                <a:latin typeface="Tahoma" pitchFamily="34" charset="0"/>
                <a:cs typeface="Tahoma" pitchFamily="34" charset="0"/>
              </a:rPr>
              <a:t> job</a:t>
            </a:r>
            <a:r>
              <a:rPr lang="en-US" dirty="0" smtClean="0">
                <a:latin typeface="Tahoma" pitchFamily="34" charset="0"/>
                <a:cs typeface="Tahoma" pitchFamily="34" charset="0"/>
              </a:rPr>
              <a:t>.  The job</a:t>
            </a:r>
            <a:r>
              <a:rPr lang="en-US" baseline="0" dirty="0" smtClean="0">
                <a:latin typeface="Tahoma" pitchFamily="34" charset="0"/>
                <a:cs typeface="Tahoma" pitchFamily="34" charset="0"/>
              </a:rPr>
              <a:t> task force worked to edit and update the competencies, and to </a:t>
            </a:r>
            <a:r>
              <a:rPr lang="en-US" baseline="0" dirty="0" smtClean="0"/>
              <a:t>consolidate a few similar job tracks together. Although as far as your performance review goes the technical competencies only affect the job knowledge portion of your review, it would be good to take a look at your job track prior to completing your performance review. The full descriptions can be found on the intranet. </a:t>
            </a:r>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r>
              <a:rPr lang="en-US" dirty="0" smtClean="0"/>
              <a:t>First,</a:t>
            </a:r>
            <a:r>
              <a:rPr lang="en-US" baseline="0" dirty="0" smtClean="0"/>
              <a:t> you can find the summary of all of these job tracks and the job classifications that are </a:t>
            </a:r>
            <a:r>
              <a:rPr lang="en-US" baseline="0" dirty="0" err="1" smtClean="0"/>
              <a:t>iwthin</a:t>
            </a:r>
            <a:r>
              <a:rPr lang="en-US" baseline="0" dirty="0" smtClean="0"/>
              <a:t> them, in case you’re uncertain of which job tracks you fall within.</a:t>
            </a:r>
          </a:p>
          <a:p>
            <a:endParaRPr lang="en-US" baseline="0" dirty="0" smtClean="0"/>
          </a:p>
          <a:p>
            <a:r>
              <a:rPr lang="en-US" baseline="0" dirty="0" smtClean="0"/>
              <a:t>Now, let’s take a look at one of the job tracks as an example. Let’s look at the Paraprofessional job track. On the first page, it clearly listed the 10 job classifications that fall within this job track. Next to each job class, it lists what competency level that job is at.  It also lists the technical competencies that are needed to do the job. The previous job tracks used to list work management and interpersonal competencies. The new job tracks do not list these, as those are basically included within the new organizational competencies. </a:t>
            </a:r>
          </a:p>
          <a:p>
            <a:endParaRPr lang="en-US" baseline="0" dirty="0" smtClean="0"/>
          </a:p>
          <a:p>
            <a:r>
              <a:rPr lang="en-US" baseline="0" dirty="0" smtClean="0"/>
              <a:t>As in the past, you can see the list of guiding assumptions describing qualities of an employee at each level. However, this language has been updated and clarified. </a:t>
            </a:r>
          </a:p>
          <a:p>
            <a:endParaRPr lang="en-US" baseline="0" dirty="0"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1ACCB154-1880-4C48-BC6D-FF16DB632ABF}" type="slidenum">
              <a:rPr lang="en-US" smtClean="0">
                <a:latin typeface="Arial" charset="0"/>
              </a:rPr>
              <a:pPr eaLnBrk="1" hangingPunct="1"/>
              <a:t>23</a:t>
            </a:fld>
            <a:endParaRPr lang="en-US"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job tracks</a:t>
            </a:r>
            <a:r>
              <a:rPr lang="en-US" baseline="0" dirty="0" smtClean="0"/>
              <a:t> also exist as they are a part of PROGRES, which is our MOU between us and the union contracts that allow us to perform performance reviews for all staff once per year, instead of upon each employee anniversary, to provide staff more than a one step increase in some cases, and to have the quarter, half and ¾ step options on our salary grid, as other state agencies do not have those options.</a:t>
            </a:r>
          </a:p>
          <a:p>
            <a:endParaRPr lang="en-US" dirty="0"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D805AEE-40D1-436E-BE16-159E82F41721}" type="slidenum">
              <a:rPr lang="en-US" smtClean="0">
                <a:latin typeface="Arial" charset="0"/>
              </a:rPr>
              <a:pPr eaLnBrk="1" hangingPunct="1"/>
              <a:t>24</a:t>
            </a:fld>
            <a:endParaRPr lang="en-US"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25</a:t>
            </a:fld>
            <a:endParaRPr lang="en-US"/>
          </a:p>
        </p:txBody>
      </p:sp>
    </p:spTree>
    <p:extLst>
      <p:ext uri="{BB962C8B-B14F-4D97-AF65-F5344CB8AC3E}">
        <p14:creationId xmlns:p14="http://schemas.microsoft.com/office/powerpoint/2010/main" val="3240268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35"/>
            <a:r>
              <a:rPr lang="en-US" dirty="0" smtClean="0"/>
              <a:t>New videos are really helpful</a:t>
            </a:r>
            <a:r>
              <a:rPr lang="en-US" baseline="0" dirty="0" smtClean="0"/>
              <a:t> to refresh your memory on how to go about things in </a:t>
            </a:r>
            <a:r>
              <a:rPr lang="en-US" baseline="0" dirty="0" err="1" smtClean="0"/>
              <a:t>SuccessFactors</a:t>
            </a:r>
            <a:r>
              <a:rPr lang="en-US" baseline="0" dirty="0" smtClean="0"/>
              <a:t>.</a:t>
            </a:r>
            <a:endParaRPr lang="en-US" dirty="0" smtClean="0"/>
          </a:p>
          <a:p>
            <a:pPr defTabSz="931735"/>
            <a:endParaRPr lang="en-US" dirty="0" smtClean="0"/>
          </a:p>
          <a:p>
            <a:pPr defTabSz="931735"/>
            <a:r>
              <a:rPr lang="en-US" dirty="0" smtClean="0"/>
              <a:t>Page lists</a:t>
            </a:r>
            <a:r>
              <a:rPr lang="en-US" baseline="0" dirty="0" smtClean="0"/>
              <a:t> the training guide, which has detailed information on the entire performance management process, more detailed information regarding everything we’ve gone over today, and screenshots of how to complete your performance review in </a:t>
            </a:r>
            <a:r>
              <a:rPr lang="en-US" baseline="0" dirty="0" err="1" smtClean="0"/>
              <a:t>SuccessFactors</a:t>
            </a:r>
            <a:r>
              <a:rPr lang="en-US" baseline="0" dirty="0" smtClean="0"/>
              <a:t>.  </a:t>
            </a:r>
            <a:endParaRPr lang="en-US" dirty="0" smtClean="0"/>
          </a:p>
          <a:p>
            <a:endParaRPr lang="en-US" dirty="0" smtClean="0"/>
          </a:p>
          <a:p>
            <a:r>
              <a:rPr lang="en-US" dirty="0" smtClean="0"/>
              <a:t>Total Time:</a:t>
            </a:r>
            <a:r>
              <a:rPr lang="en-US" baseline="0" dirty="0" smtClean="0"/>
              <a:t>  25 minutes</a:t>
            </a:r>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26</a:t>
            </a:fld>
            <a:endParaRPr lang="en-US"/>
          </a:p>
        </p:txBody>
      </p:sp>
    </p:spTree>
    <p:extLst>
      <p:ext uri="{BB962C8B-B14F-4D97-AF65-F5344CB8AC3E}">
        <p14:creationId xmlns:p14="http://schemas.microsoft.com/office/powerpoint/2010/main" val="2032701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Performance management as a whole helps us to…..</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5E909AA3-8DD7-4346-AAC0-5A986218CB88}" type="slidenum">
              <a:rPr lang="en-US" smtClean="0">
                <a:latin typeface="Arial" charset="0"/>
              </a:rPr>
              <a:pPr eaLnBrk="1" hangingPunct="1"/>
              <a:t>3</a:t>
            </a:fld>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Strategic</a:t>
            </a:r>
            <a:r>
              <a:rPr lang="en-US" baseline="0" dirty="0" smtClean="0"/>
              <a:t> Plan and AHP located on the intranet.</a:t>
            </a:r>
          </a:p>
          <a:p>
            <a:endParaRPr lang="en-US" baseline="0" dirty="0" smtClean="0"/>
          </a:p>
          <a:p>
            <a:r>
              <a:rPr lang="en-US" baseline="0" dirty="0" smtClean="0"/>
              <a:t>You can ask your manager for division work plan. </a:t>
            </a:r>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4</a:t>
            </a:fld>
            <a:endParaRPr lang="en-US"/>
          </a:p>
        </p:txBody>
      </p:sp>
    </p:spTree>
    <p:extLst>
      <p:ext uri="{BB962C8B-B14F-4D97-AF65-F5344CB8AC3E}">
        <p14:creationId xmlns:p14="http://schemas.microsoft.com/office/powerpoint/2010/main" val="350979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Starts with creating goals</a:t>
            </a:r>
            <a:r>
              <a:rPr lang="en-US" baseline="0" dirty="0" smtClean="0"/>
              <a:t> in November. Work towards fulfilling those goals. Then have your </a:t>
            </a:r>
            <a:r>
              <a:rPr lang="en-US" dirty="0" smtClean="0"/>
              <a:t>mid-year review in the Spring, self-review in the Fall, your manager views your self-review and completes your review, and then you have your in-person performance</a:t>
            </a:r>
            <a:r>
              <a:rPr lang="en-US" baseline="0" dirty="0" smtClean="0"/>
              <a:t> review meeting.</a:t>
            </a:r>
            <a:endParaRPr lang="en-US" dirty="0" smtClean="0"/>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5</a:t>
            </a:fld>
            <a:endParaRPr lang="en-US"/>
          </a:p>
        </p:txBody>
      </p:sp>
    </p:spTree>
    <p:extLst>
      <p:ext uri="{BB962C8B-B14F-4D97-AF65-F5344CB8AC3E}">
        <p14:creationId xmlns:p14="http://schemas.microsoft.com/office/powerpoint/2010/main" val="2742593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As we discussed, before, your overall work plan still consists</a:t>
            </a:r>
            <a:r>
              <a:rPr lang="en-US" baseline="0" dirty="0" smtClean="0"/>
              <a:t> of your competencies and your goals. Your competencies are still 40% of your overall annual performance review rating and goals are still 60% of your overall performance review rating. </a:t>
            </a:r>
          </a:p>
          <a:p>
            <a:endParaRPr lang="en-US" baseline="0" dirty="0" smtClean="0"/>
          </a:p>
          <a:p>
            <a:r>
              <a:rPr lang="en-US" baseline="0" dirty="0" smtClean="0"/>
              <a:t>Later on in November, we will offer optional presentations to staff with tips and tools regarding how to create your goals for the next performance review cycle. But as you know from the goals that you have already created this year, your goals basically outline the most important areas of your job, and are individually weighted and rated in your review. </a:t>
            </a:r>
            <a:endParaRPr lang="en-US" dirty="0"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3D2053C7-33C4-429D-B5B4-F87A76C49CD9}" type="slidenum">
              <a:rPr lang="en-US" smtClean="0">
                <a:latin typeface="Arial" charset="0"/>
              </a:rPr>
              <a:pPr eaLnBrk="1" hangingPunct="1"/>
              <a:t>6</a:t>
            </a:fld>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35"/>
            <a:r>
              <a:rPr lang="en-US" baseline="0" dirty="0" smtClean="0"/>
              <a:t>The organizational task force created these 9 new competencies that all staff will be reviewed upon this year to replace being reviewed upon the technical competencies.  The task force thought about what competencies could be applied to all employees, in a variety of different jobs. </a:t>
            </a:r>
          </a:p>
          <a:p>
            <a:pPr defTabSz="931735"/>
            <a:endParaRPr lang="en-US" baseline="0" dirty="0" smtClean="0"/>
          </a:p>
          <a:p>
            <a:pPr defTabSz="931735"/>
            <a:r>
              <a:rPr lang="en-US" baseline="0" dirty="0" smtClean="0"/>
              <a:t>Descriptions of these competencies are on the intranet and will also show up on your performance review.</a:t>
            </a:r>
          </a:p>
          <a:p>
            <a:pPr defTabSz="931735"/>
            <a:endParaRPr lang="en-US" baseline="0" dirty="0" smtClean="0"/>
          </a:p>
          <a:p>
            <a:pPr defTabSz="931735"/>
            <a:r>
              <a:rPr lang="en-US" baseline="0" dirty="0" smtClean="0"/>
              <a:t>For the job knowledge competency, your knowledge of your overall work and how you feel you perform the technical competencies listed in your job track should be referenced when rating yourself on this competency.  </a:t>
            </a:r>
            <a:endParaRPr lang="en-US" dirty="0" smtClean="0"/>
          </a:p>
          <a:p>
            <a:pPr defTabSz="931735"/>
            <a:endParaRPr lang="en-US" dirty="0" smtClean="0"/>
          </a:p>
          <a:p>
            <a:pPr defTabSz="931735"/>
            <a:r>
              <a:rPr lang="en-US" dirty="0" smtClean="0"/>
              <a:t>Those</a:t>
            </a:r>
            <a:r>
              <a:rPr lang="en-US" baseline="0" dirty="0" smtClean="0"/>
              <a:t> that are in managerial plan and manage others have 4 additional competencies that they are reviewed on. </a:t>
            </a:r>
          </a:p>
          <a:p>
            <a:pPr defTabSz="931735"/>
            <a:endParaRPr lang="en-US" dirty="0" smtClean="0"/>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7</a:t>
            </a:fld>
            <a:endParaRPr lang="en-US"/>
          </a:p>
        </p:txBody>
      </p:sp>
    </p:spTree>
    <p:extLst>
      <p:ext uri="{BB962C8B-B14F-4D97-AF65-F5344CB8AC3E}">
        <p14:creationId xmlns:p14="http://schemas.microsoft.com/office/powerpoint/2010/main" val="1356990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Those</a:t>
            </a:r>
            <a:r>
              <a:rPr lang="en-US" baseline="0" dirty="0" smtClean="0"/>
              <a:t> that are in managerial plan and also manage others have 5 additional competencies that they are reviewed on. </a:t>
            </a:r>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8</a:t>
            </a:fld>
            <a:endParaRPr lang="en-US"/>
          </a:p>
        </p:txBody>
      </p:sp>
    </p:spTree>
    <p:extLst>
      <p:ext uri="{BB962C8B-B14F-4D97-AF65-F5344CB8AC3E}">
        <p14:creationId xmlns:p14="http://schemas.microsoft.com/office/powerpoint/2010/main" val="1356990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80" eaLnBrk="0" hangingPunct="0">
              <a:defRPr>
                <a:solidFill>
                  <a:schemeClr val="tx1"/>
                </a:solidFill>
                <a:latin typeface="Tahoma" pitchFamily="34" charset="0"/>
              </a:defRPr>
            </a:lvl1pPr>
            <a:lvl2pPr marL="742794" indent="-285689" defTabSz="930080" eaLnBrk="0" hangingPunct="0">
              <a:defRPr>
                <a:solidFill>
                  <a:schemeClr val="tx1"/>
                </a:solidFill>
                <a:latin typeface="Tahoma" pitchFamily="34" charset="0"/>
              </a:defRPr>
            </a:lvl2pPr>
            <a:lvl3pPr marL="1142761" indent="-228552" defTabSz="930080" eaLnBrk="0" hangingPunct="0">
              <a:defRPr>
                <a:solidFill>
                  <a:schemeClr val="tx1"/>
                </a:solidFill>
                <a:latin typeface="Tahoma" pitchFamily="34" charset="0"/>
              </a:defRPr>
            </a:lvl3pPr>
            <a:lvl4pPr marL="1599864" indent="-228552" defTabSz="930080" eaLnBrk="0" hangingPunct="0">
              <a:defRPr>
                <a:solidFill>
                  <a:schemeClr val="tx1"/>
                </a:solidFill>
                <a:latin typeface="Tahoma" pitchFamily="34" charset="0"/>
              </a:defRPr>
            </a:lvl4pPr>
            <a:lvl5pPr marL="2056967" indent="-228552" defTabSz="930080" eaLnBrk="0" hangingPunct="0">
              <a:defRPr>
                <a:solidFill>
                  <a:schemeClr val="tx1"/>
                </a:solidFill>
                <a:latin typeface="Tahoma" pitchFamily="34" charset="0"/>
              </a:defRPr>
            </a:lvl5pPr>
            <a:lvl6pPr marL="2514072" indent="-228552" defTabSz="930080" eaLnBrk="0" fontAlgn="base" hangingPunct="0">
              <a:spcBef>
                <a:spcPct val="0"/>
              </a:spcBef>
              <a:spcAft>
                <a:spcPct val="0"/>
              </a:spcAft>
              <a:defRPr>
                <a:solidFill>
                  <a:schemeClr val="tx1"/>
                </a:solidFill>
                <a:latin typeface="Tahoma" pitchFamily="34" charset="0"/>
              </a:defRPr>
            </a:lvl6pPr>
            <a:lvl7pPr marL="2971174" indent="-228552" defTabSz="930080" eaLnBrk="0" fontAlgn="base" hangingPunct="0">
              <a:spcBef>
                <a:spcPct val="0"/>
              </a:spcBef>
              <a:spcAft>
                <a:spcPct val="0"/>
              </a:spcAft>
              <a:defRPr>
                <a:solidFill>
                  <a:schemeClr val="tx1"/>
                </a:solidFill>
                <a:latin typeface="Tahoma" pitchFamily="34" charset="0"/>
              </a:defRPr>
            </a:lvl7pPr>
            <a:lvl8pPr marL="3428279" indent="-228552" defTabSz="930080" eaLnBrk="0" fontAlgn="base" hangingPunct="0">
              <a:spcBef>
                <a:spcPct val="0"/>
              </a:spcBef>
              <a:spcAft>
                <a:spcPct val="0"/>
              </a:spcAft>
              <a:defRPr>
                <a:solidFill>
                  <a:schemeClr val="tx1"/>
                </a:solidFill>
                <a:latin typeface="Tahoma" pitchFamily="34" charset="0"/>
              </a:defRPr>
            </a:lvl8pPr>
            <a:lvl9pPr marL="3885383" indent="-228552" defTabSz="930080" eaLnBrk="0" fontAlgn="base" hangingPunct="0">
              <a:spcBef>
                <a:spcPct val="0"/>
              </a:spcBef>
              <a:spcAft>
                <a:spcPct val="0"/>
              </a:spcAft>
              <a:defRPr>
                <a:solidFill>
                  <a:schemeClr val="tx1"/>
                </a:solidFill>
                <a:latin typeface="Tahoma" pitchFamily="34" charset="0"/>
              </a:defRPr>
            </a:lvl9pPr>
          </a:lstStyle>
          <a:p>
            <a:pPr eaLnBrk="1" hangingPunct="1"/>
            <a:fld id="{FD805AEE-40D1-436E-BE16-159E82F41721}" type="slidenum">
              <a:rPr lang="en-US" smtClean="0">
                <a:latin typeface="Arial" charset="0"/>
              </a:rPr>
              <a:pPr eaLnBrk="1" hangingPunct="1"/>
              <a:t>9</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05274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59868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7722156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25519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6855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721939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418657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472431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27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65000">
              <a:srgbClr val="EEEEDD"/>
            </a:gs>
            <a:gs pos="100000">
              <a:srgbClr val="DDDDCC"/>
            </a:gs>
          </a:gsLst>
          <a:lin ang="135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761" y="6172200"/>
            <a:ext cx="7337961" cy="710540"/>
          </a:xfrm>
          <a:prstGeom prst="rect">
            <a:avLst/>
          </a:prstGeom>
        </p:spPr>
      </p:pic>
      <p:pic>
        <p:nvPicPr>
          <p:cNvPr id="8" name="Picture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520645" y="5972301"/>
            <a:ext cx="1464030" cy="814449"/>
          </a:xfrm>
          <a:prstGeom prst="rect">
            <a:avLst/>
          </a:prstGeom>
        </p:spPr>
      </p:pic>
      <p:sp>
        <p:nvSpPr>
          <p:cNvPr id="6" name="Slide Number Placeholder 3"/>
          <p:cNvSpPr txBox="1">
            <a:spLocks/>
          </p:cNvSpPr>
          <p:nvPr/>
        </p:nvSpPr>
        <p:spPr>
          <a:xfrm>
            <a:off x="152400" y="6416675"/>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3D1C26D4-15EE-4AA5-A336-C6D3595F12CF}" type="slidenum">
              <a:rPr lang="en-US" sz="1200" smtClean="0">
                <a:solidFill>
                  <a:schemeClr val="bg1"/>
                </a:solidFill>
              </a:rPr>
              <a:pPr algn="l"/>
              <a:t>‹#›</a:t>
            </a:fld>
            <a:endParaRPr lang="en-US" sz="1200" dirty="0">
              <a:solidFill>
                <a:schemeClr val="bg1"/>
              </a:solidFill>
            </a:endParaRPr>
          </a:p>
        </p:txBody>
      </p:sp>
    </p:spTree>
    <p:extLst>
      <p:ext uri="{BB962C8B-B14F-4D97-AF65-F5344CB8AC3E}">
        <p14:creationId xmlns:p14="http://schemas.microsoft.com/office/powerpoint/2010/main" val="623764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65000">
              <a:srgbClr val="EEEEDD"/>
            </a:gs>
            <a:gs pos="100000">
              <a:srgbClr val="CCCCBB"/>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9E95E3-0F68-4323-8C9E-F8DE58C2FB89}" type="datetimeFigureOut">
              <a:rPr lang="en-US" smtClean="0"/>
              <a:t>6/5/2017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ectangle 6"/>
          <p:cNvSpPr/>
          <p:nvPr/>
        </p:nvSpPr>
        <p:spPr>
          <a:xfrm>
            <a:off x="0" y="-1"/>
            <a:ext cx="9144000" cy="5715001"/>
          </a:xfrm>
          <a:prstGeom prst="rect">
            <a:avLst/>
          </a:prstGeom>
          <a:solidFill>
            <a:srgbClr val="6666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8"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0" y="5715001"/>
            <a:ext cx="7086600" cy="1143000"/>
          </a:xfrm>
          <a:prstGeom prst="rect">
            <a:avLst/>
          </a:prstGeom>
          <a:noFill/>
          <a:ln w="9525">
            <a:noFill/>
            <a:miter lim="800000"/>
            <a:headEnd/>
            <a:tailEnd/>
          </a:ln>
        </p:spPr>
      </p:pic>
      <p:pic>
        <p:nvPicPr>
          <p:cNvPr id="11" name="Picture 10"/>
          <p:cNvPicPr>
            <a:picLocks noChangeAspect="1"/>
          </p:cNvPicPr>
          <p:nvPr/>
        </p:nvPicPr>
        <p:blipFill>
          <a:blip r:embed="rId4"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7283866" y="5830094"/>
            <a:ext cx="1707734" cy="95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3"/>
          <p:cNvSpPr txBox="1">
            <a:spLocks/>
          </p:cNvSpPr>
          <p:nvPr/>
        </p:nvSpPr>
        <p:spPr>
          <a:xfrm>
            <a:off x="152400" y="6416675"/>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3D1C26D4-15EE-4AA5-A336-C6D3595F12CF}" type="slidenum">
              <a:rPr lang="en-US" sz="1200" smtClean="0">
                <a:solidFill>
                  <a:schemeClr val="bg1"/>
                </a:solidFill>
              </a:rPr>
              <a:pPr algn="l"/>
              <a:t>‹#›</a:t>
            </a:fld>
            <a:endParaRPr lang="en-US" sz="1200" dirty="0">
              <a:solidFill>
                <a:schemeClr val="bg1"/>
              </a:solidFill>
            </a:endParaRPr>
          </a:p>
        </p:txBody>
      </p:sp>
    </p:spTree>
    <p:extLst>
      <p:ext uri="{BB962C8B-B14F-4D97-AF65-F5344CB8AC3E}">
        <p14:creationId xmlns:p14="http://schemas.microsoft.com/office/powerpoint/2010/main" val="90427541"/>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mhfa-cms/idc/groups/intranet/documents/document/mhfa_014252.pdf" TargetMode="External"/><Relationship Id="rId3" Type="http://schemas.openxmlformats.org/officeDocument/2006/relationships/hyperlink" Target="http://mhfa-cms/idc/groups/intranet/documents/document/mhfa_014257.pdf" TargetMode="External"/><Relationship Id="rId7" Type="http://schemas.openxmlformats.org/officeDocument/2006/relationships/hyperlink" Target="http://mhfa-cms/idc/groups/intranet/documents/document/mhfa_014251.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mhfa-cms/idc/groups/intranet/documents/document/mhfa_014250.pdf" TargetMode="External"/><Relationship Id="rId5" Type="http://schemas.openxmlformats.org/officeDocument/2006/relationships/hyperlink" Target="http://mhfa-cms/idc/groups/intranet/documents/document/mhfa_014249.pdf" TargetMode="External"/><Relationship Id="rId10" Type="http://schemas.openxmlformats.org/officeDocument/2006/relationships/hyperlink" Target="http://mhfa-cms/idc/groups/intranet/documents/document/mhfa_014254.pdf" TargetMode="External"/><Relationship Id="rId4" Type="http://schemas.openxmlformats.org/officeDocument/2006/relationships/hyperlink" Target="http://mhfa-cms/idc/groups/intranet/documents/document/mhfa_014248.pdf" TargetMode="External"/><Relationship Id="rId9" Type="http://schemas.openxmlformats.org/officeDocument/2006/relationships/hyperlink" Target="http://mhfa-cms/idc/groups/intranet/documents/document/mhfa_014253.pdf"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prow12orap02:16200/internal/hr/performance/index.ht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mailto:amy.john@state.mn.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Organizational%20Competenci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prow12orap02:16200/cs/groups/intranet/documents/document/mhfa_1039886.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0"/>
          <p:cNvSpPr txBox="1">
            <a:spLocks noChangeArrowheads="1"/>
          </p:cNvSpPr>
          <p:nvPr/>
        </p:nvSpPr>
        <p:spPr bwMode="auto">
          <a:xfrm>
            <a:off x="5410200" y="1371600"/>
            <a:ext cx="3733800" cy="3139321"/>
          </a:xfrm>
          <a:prstGeom prst="rect">
            <a:avLst/>
          </a:prstGeom>
          <a:noFill/>
          <a:ln w="9525">
            <a:noFill/>
            <a:miter lim="800000"/>
            <a:headEnd/>
            <a:tailEnd/>
          </a:ln>
        </p:spPr>
        <p:txBody>
          <a:bodyPr wrap="square">
            <a:spAutoFit/>
          </a:bodyPr>
          <a:lstStyle/>
          <a:p>
            <a:r>
              <a:rPr lang="en-US" sz="4200" b="1" dirty="0" smtClean="0">
                <a:solidFill>
                  <a:schemeClr val="bg1"/>
                </a:solidFill>
                <a:latin typeface="+mj-lt"/>
                <a:cs typeface="Arial" charset="0"/>
              </a:rPr>
              <a:t>Performance Review Process Training</a:t>
            </a:r>
            <a:endParaRPr lang="en-US" sz="3600" b="1" dirty="0">
              <a:solidFill>
                <a:schemeClr val="bg1"/>
              </a:solidFill>
            </a:endParaRPr>
          </a:p>
          <a:p>
            <a:endParaRPr lang="en-US" sz="3600" b="1" dirty="0" smtClean="0">
              <a:solidFill>
                <a:schemeClr val="bg1"/>
              </a:solidFill>
            </a:endParaRPr>
          </a:p>
          <a:p>
            <a:endParaRPr lang="en-US" sz="3600" b="1" dirty="0">
              <a:solidFill>
                <a:schemeClr val="bg1"/>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480000">
            <a:off x="-247278" y="872058"/>
            <a:ext cx="5064125" cy="3370808"/>
          </a:xfrm>
          <a:prstGeom prst="rect">
            <a:avLst/>
          </a:prstGeom>
          <a:ln w="38100">
            <a:noFill/>
          </a:ln>
          <a:effectLst>
            <a:outerShdw blurRad="152400" dist="114300" dir="2700000" sx="103000" sy="103000" algn="tl" rotWithShape="0">
              <a:prstClr val="black">
                <a:alpha val="40000"/>
              </a:prstClr>
            </a:outerShdw>
          </a:effectLst>
        </p:spPr>
      </p:pic>
    </p:spTree>
    <p:extLst>
      <p:ext uri="{BB962C8B-B14F-4D97-AF65-F5344CB8AC3E}">
        <p14:creationId xmlns:p14="http://schemas.microsoft.com/office/powerpoint/2010/main" val="1106422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304800"/>
            <a:ext cx="8077200" cy="1249363"/>
          </a:xfrm>
        </p:spPr>
        <p:txBody>
          <a:bodyPr>
            <a:normAutofit/>
          </a:bodyPr>
          <a:lstStyle/>
          <a:p>
            <a:pPr algn="ctr"/>
            <a:r>
              <a:rPr lang="en-US" b="1" dirty="0" smtClean="0">
                <a:cs typeface="Tahoma" pitchFamily="34" charset="0"/>
              </a:rPr>
              <a:t>Goals</a:t>
            </a:r>
          </a:p>
        </p:txBody>
      </p:sp>
      <p:sp>
        <p:nvSpPr>
          <p:cNvPr id="20483" name="Content Placeholder 2"/>
          <p:cNvSpPr>
            <a:spLocks noGrp="1"/>
          </p:cNvSpPr>
          <p:nvPr>
            <p:ph idx="1"/>
          </p:nvPr>
        </p:nvSpPr>
        <p:spPr>
          <a:xfrm>
            <a:off x="609600" y="1524000"/>
            <a:ext cx="8153400" cy="4191000"/>
          </a:xfrm>
        </p:spPr>
        <p:txBody>
          <a:bodyPr>
            <a:noAutofit/>
          </a:bodyPr>
          <a:lstStyle/>
          <a:p>
            <a:pPr>
              <a:lnSpc>
                <a:spcPct val="110000"/>
              </a:lnSpc>
              <a:spcBef>
                <a:spcPts val="600"/>
              </a:spcBef>
              <a:spcAft>
                <a:spcPts val="600"/>
              </a:spcAft>
              <a:defRPr/>
            </a:pPr>
            <a:r>
              <a:rPr lang="en-US" dirty="0" smtClean="0">
                <a:cs typeface="Tahoma" pitchFamily="34" charset="0"/>
              </a:rPr>
              <a:t>Take a look at your goals and make sure that they are still accurate for the work that you performed this past </a:t>
            </a:r>
            <a:r>
              <a:rPr lang="en-US" dirty="0" smtClean="0">
                <a:cs typeface="Tahoma" pitchFamily="34" charset="0"/>
              </a:rPr>
              <a:t>year</a:t>
            </a:r>
          </a:p>
          <a:p>
            <a:pPr>
              <a:lnSpc>
                <a:spcPct val="110000"/>
              </a:lnSpc>
              <a:spcBef>
                <a:spcPts val="600"/>
              </a:spcBef>
              <a:spcAft>
                <a:spcPts val="600"/>
              </a:spcAft>
              <a:defRPr/>
            </a:pPr>
            <a:r>
              <a:rPr lang="en-US" dirty="0" smtClean="0">
                <a:cs typeface="Tahoma" pitchFamily="34" charset="0"/>
              </a:rPr>
              <a:t>Update </a:t>
            </a:r>
            <a:r>
              <a:rPr lang="en-US" dirty="0">
                <a:cs typeface="Tahoma" pitchFamily="34" charset="0"/>
              </a:rPr>
              <a:t>the dates, status and % of work </a:t>
            </a:r>
            <a:r>
              <a:rPr lang="en-US" dirty="0" smtClean="0">
                <a:cs typeface="Tahoma" pitchFamily="34" charset="0"/>
              </a:rPr>
              <a:t>done</a:t>
            </a:r>
            <a:endParaRPr lang="en-US" dirty="0" smtClean="0">
              <a:cs typeface="Tahoma" pitchFamily="34" charset="0"/>
            </a:endParaRPr>
          </a:p>
          <a:p>
            <a:pPr>
              <a:lnSpc>
                <a:spcPct val="110000"/>
              </a:lnSpc>
              <a:spcBef>
                <a:spcPts val="600"/>
              </a:spcBef>
              <a:spcAft>
                <a:spcPts val="600"/>
              </a:spcAft>
              <a:defRPr/>
            </a:pPr>
            <a:r>
              <a:rPr lang="en-US" dirty="0" smtClean="0">
                <a:cs typeface="Tahoma" pitchFamily="34" charset="0"/>
              </a:rPr>
              <a:t>Don’t update the goal language at this point without talking to your </a:t>
            </a:r>
            <a:r>
              <a:rPr lang="en-US" dirty="0" smtClean="0">
                <a:cs typeface="Tahoma" pitchFamily="34" charset="0"/>
              </a:rPr>
              <a:t>manager</a:t>
            </a:r>
            <a:endParaRPr lang="en-US" dirty="0">
              <a:cs typeface="Tahoma" pitchFamily="34" charset="0"/>
            </a:endParaRPr>
          </a:p>
          <a:p>
            <a:pPr lvl="1">
              <a:defRPr/>
            </a:pPr>
            <a:endParaRPr lang="en-US" sz="3200" dirty="0" smtClean="0">
              <a:cs typeface="Tahoma" pitchFamily="34" charset="0"/>
            </a:endParaRPr>
          </a:p>
          <a:p>
            <a:pPr>
              <a:defRPr/>
            </a:pPr>
            <a:endParaRPr lang="en-US" dirty="0" smtClean="0">
              <a:cs typeface="Tahoma" pitchFamily="34" charset="0"/>
            </a:endParaRPr>
          </a:p>
          <a:p>
            <a:pPr>
              <a:defRPr/>
            </a:pPr>
            <a:endParaRPr lang="en-US" dirty="0" smtClean="0">
              <a:latin typeface="Tahoma" pitchFamily="34" charset="0"/>
              <a:cs typeface="Tahoma" pitchFamily="34" charset="0"/>
            </a:endParaRPr>
          </a:p>
          <a:p>
            <a:pPr>
              <a:defRPr/>
            </a:pPr>
            <a:endParaRPr lang="en-US" dirty="0" smtClean="0">
              <a:latin typeface="Tahoma" pitchFamily="34" charset="0"/>
              <a:cs typeface="Tahoma" pitchFamily="34" charset="0"/>
            </a:endParaRPr>
          </a:p>
        </p:txBody>
      </p:sp>
    </p:spTree>
    <p:extLst>
      <p:ext uri="{BB962C8B-B14F-4D97-AF65-F5344CB8AC3E}">
        <p14:creationId xmlns:p14="http://schemas.microsoft.com/office/powerpoint/2010/main" val="3186285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304800"/>
            <a:ext cx="8077200" cy="1249363"/>
          </a:xfrm>
        </p:spPr>
        <p:txBody>
          <a:bodyPr>
            <a:normAutofit/>
          </a:bodyPr>
          <a:lstStyle/>
          <a:p>
            <a:pPr algn="ctr"/>
            <a:r>
              <a:rPr lang="en-US" b="1" dirty="0" smtClean="0">
                <a:cs typeface="Tahoma" pitchFamily="34" charset="0"/>
              </a:rPr>
              <a:t>What if I have no Goals?</a:t>
            </a:r>
          </a:p>
        </p:txBody>
      </p:sp>
      <p:sp>
        <p:nvSpPr>
          <p:cNvPr id="20483" name="Content Placeholder 2"/>
          <p:cNvSpPr>
            <a:spLocks noGrp="1"/>
          </p:cNvSpPr>
          <p:nvPr>
            <p:ph idx="1"/>
          </p:nvPr>
        </p:nvSpPr>
        <p:spPr>
          <a:xfrm>
            <a:off x="609600" y="1676400"/>
            <a:ext cx="8229600" cy="3886200"/>
          </a:xfrm>
        </p:spPr>
        <p:txBody>
          <a:bodyPr>
            <a:noAutofit/>
          </a:bodyPr>
          <a:lstStyle/>
          <a:p>
            <a:pPr>
              <a:lnSpc>
                <a:spcPct val="110000"/>
              </a:lnSpc>
              <a:spcBef>
                <a:spcPts val="600"/>
              </a:spcBef>
              <a:spcAft>
                <a:spcPts val="600"/>
              </a:spcAft>
              <a:defRPr/>
            </a:pPr>
            <a:r>
              <a:rPr lang="en-US" dirty="0" smtClean="0">
                <a:cs typeface="Tahoma" pitchFamily="34" charset="0"/>
              </a:rPr>
              <a:t>Goals don’t automatically carry over from one year to another; you have to log into </a:t>
            </a:r>
            <a:r>
              <a:rPr lang="en-US" dirty="0" err="1" smtClean="0">
                <a:cs typeface="Tahoma" pitchFamily="34" charset="0"/>
              </a:rPr>
              <a:t>SuccessFactors</a:t>
            </a:r>
            <a:r>
              <a:rPr lang="en-US" dirty="0" smtClean="0">
                <a:cs typeface="Tahoma" pitchFamily="34" charset="0"/>
              </a:rPr>
              <a:t> and move them </a:t>
            </a:r>
            <a:r>
              <a:rPr lang="en-US" dirty="0" smtClean="0">
                <a:cs typeface="Tahoma" pitchFamily="34" charset="0"/>
              </a:rPr>
              <a:t>over</a:t>
            </a:r>
            <a:endParaRPr lang="en-US" dirty="0" smtClean="0">
              <a:cs typeface="Tahoma" pitchFamily="34" charset="0"/>
            </a:endParaRPr>
          </a:p>
          <a:p>
            <a:pPr>
              <a:lnSpc>
                <a:spcPct val="110000"/>
              </a:lnSpc>
              <a:spcBef>
                <a:spcPts val="600"/>
              </a:spcBef>
              <a:spcAft>
                <a:spcPts val="600"/>
              </a:spcAft>
              <a:defRPr/>
            </a:pPr>
            <a:r>
              <a:rPr lang="en-US" dirty="0" smtClean="0">
                <a:cs typeface="Tahoma" pitchFamily="34" charset="0"/>
              </a:rPr>
              <a:t>If your review is launched and your goals haven’t yet been created or copied from last year, you can still create </a:t>
            </a:r>
            <a:r>
              <a:rPr lang="en-US" dirty="0" smtClean="0">
                <a:cs typeface="Tahoma" pitchFamily="34" charset="0"/>
              </a:rPr>
              <a:t>them</a:t>
            </a:r>
            <a:endParaRPr lang="en-US" dirty="0" smtClean="0">
              <a:cs typeface="Tahoma" pitchFamily="34" charset="0"/>
            </a:endParaRPr>
          </a:p>
          <a:p>
            <a:pPr lvl="1">
              <a:defRPr/>
            </a:pPr>
            <a:endParaRPr lang="en-US" sz="3200" dirty="0" smtClean="0">
              <a:cs typeface="Tahoma" pitchFamily="34" charset="0"/>
            </a:endParaRPr>
          </a:p>
          <a:p>
            <a:pPr>
              <a:defRPr/>
            </a:pPr>
            <a:endParaRPr lang="en-US" dirty="0" smtClean="0">
              <a:cs typeface="Tahoma" pitchFamily="34" charset="0"/>
            </a:endParaRPr>
          </a:p>
          <a:p>
            <a:pPr>
              <a:defRPr/>
            </a:pPr>
            <a:endParaRPr lang="en-US" dirty="0" smtClean="0">
              <a:latin typeface="Tahoma" pitchFamily="34" charset="0"/>
              <a:cs typeface="Tahoma" pitchFamily="34" charset="0"/>
            </a:endParaRPr>
          </a:p>
          <a:p>
            <a:pPr>
              <a:defRPr/>
            </a:pPr>
            <a:endParaRPr lang="en-US" dirty="0" smtClean="0">
              <a:latin typeface="Tahoma" pitchFamily="34" charset="0"/>
              <a:cs typeface="Tahoma" pitchFamily="34" charset="0"/>
            </a:endParaRPr>
          </a:p>
        </p:txBody>
      </p:sp>
    </p:spTree>
    <p:extLst>
      <p:ext uri="{BB962C8B-B14F-4D97-AF65-F5344CB8AC3E}">
        <p14:creationId xmlns:p14="http://schemas.microsoft.com/office/powerpoint/2010/main" val="3619866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lgn="ctr"/>
            <a:r>
              <a:rPr lang="en-US" b="1" dirty="0" smtClean="0">
                <a:cs typeface="Tahoma" pitchFamily="34" charset="0"/>
              </a:rPr>
              <a:t>Annual Performance Review</a:t>
            </a:r>
          </a:p>
        </p:txBody>
      </p:sp>
      <p:sp>
        <p:nvSpPr>
          <p:cNvPr id="22531" name="Content Placeholder 2"/>
          <p:cNvSpPr>
            <a:spLocks noGrp="1"/>
          </p:cNvSpPr>
          <p:nvPr>
            <p:ph idx="1"/>
          </p:nvPr>
        </p:nvSpPr>
        <p:spPr/>
        <p:txBody>
          <a:bodyPr>
            <a:normAutofit/>
          </a:bodyPr>
          <a:lstStyle/>
          <a:p>
            <a:pPr>
              <a:spcAft>
                <a:spcPts val="600"/>
              </a:spcAft>
              <a:defRPr/>
            </a:pPr>
            <a:r>
              <a:rPr lang="en-US" sz="2800" dirty="0" smtClean="0">
                <a:cs typeface="Tahoma" pitchFamily="34" charset="0"/>
              </a:rPr>
              <a:t>Rate yourself on your Competencies and Goals</a:t>
            </a:r>
          </a:p>
          <a:p>
            <a:pPr>
              <a:spcAft>
                <a:spcPts val="600"/>
              </a:spcAft>
              <a:defRPr/>
            </a:pPr>
            <a:r>
              <a:rPr lang="en-US" sz="2800" dirty="0" smtClean="0">
                <a:cs typeface="Tahoma" pitchFamily="34" charset="0"/>
              </a:rPr>
              <a:t>Your manager will rate your performance and </a:t>
            </a:r>
            <a:r>
              <a:rPr lang="en-US" sz="2800" dirty="0" err="1" smtClean="0">
                <a:cs typeface="Tahoma" pitchFamily="34" charset="0"/>
              </a:rPr>
              <a:t>SuccessFactors</a:t>
            </a:r>
            <a:r>
              <a:rPr lang="en-US" sz="2800" dirty="0" smtClean="0">
                <a:cs typeface="Tahoma" pitchFamily="34" charset="0"/>
              </a:rPr>
              <a:t> will calculate performance review rating</a:t>
            </a:r>
            <a:endParaRPr lang="en-US" sz="2800" dirty="0">
              <a:cs typeface="Tahoma" pitchFamily="34" charset="0"/>
            </a:endParaRPr>
          </a:p>
          <a:p>
            <a:pPr>
              <a:spcAft>
                <a:spcPts val="600"/>
              </a:spcAft>
              <a:defRPr/>
            </a:pPr>
            <a:r>
              <a:rPr lang="en-US" sz="2800" dirty="0" smtClean="0">
                <a:cs typeface="Tahoma" pitchFamily="34" charset="0"/>
              </a:rPr>
              <a:t>Review will also be reviewed by your manager’s manager and Human Resources </a:t>
            </a:r>
          </a:p>
          <a:p>
            <a:pPr>
              <a:spcAft>
                <a:spcPts val="600"/>
              </a:spcAft>
              <a:defRPr/>
            </a:pPr>
            <a:r>
              <a:rPr lang="en-US" sz="2800" dirty="0" smtClean="0">
                <a:cs typeface="Tahoma" pitchFamily="34" charset="0"/>
              </a:rPr>
              <a:t>Small percentage of reviews also reviewed by the Commissioner or Deputy Commissioner</a:t>
            </a:r>
          </a:p>
          <a:p>
            <a:pPr marL="0" indent="0">
              <a:buFontTx/>
              <a:buNone/>
              <a:defRPr/>
            </a:pPr>
            <a:endParaRPr lang="en-US" sz="2400" dirty="0" smtClean="0">
              <a:cs typeface="Tahoma" pitchFamily="34" charset="0"/>
            </a:endParaRPr>
          </a:p>
        </p:txBody>
      </p:sp>
    </p:spTree>
    <p:extLst>
      <p:ext uri="{BB962C8B-B14F-4D97-AF65-F5344CB8AC3E}">
        <p14:creationId xmlns:p14="http://schemas.microsoft.com/office/powerpoint/2010/main" val="2394944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 y="274638"/>
            <a:ext cx="8534400" cy="1249362"/>
          </a:xfrm>
        </p:spPr>
        <p:txBody>
          <a:bodyPr>
            <a:normAutofit/>
          </a:bodyPr>
          <a:lstStyle/>
          <a:p>
            <a:pPr algn="ctr"/>
            <a:r>
              <a:rPr lang="en-US" b="1" dirty="0" smtClean="0">
                <a:cs typeface="Tahoma" pitchFamily="34" charset="0"/>
              </a:rPr>
              <a:t>Performance Review Ratings</a:t>
            </a:r>
          </a:p>
        </p:txBody>
      </p:sp>
      <p:sp>
        <p:nvSpPr>
          <p:cNvPr id="5" name="Content Placeholder 2"/>
          <p:cNvSpPr txBox="1">
            <a:spLocks/>
          </p:cNvSpPr>
          <p:nvPr/>
        </p:nvSpPr>
        <p:spPr>
          <a:xfrm>
            <a:off x="381000" y="1524000"/>
            <a:ext cx="83058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400" b="1" dirty="0" smtClean="0">
                <a:solidFill>
                  <a:schemeClr val="tx1"/>
                </a:solidFill>
                <a:cs typeface="Tahoma" pitchFamily="34" charset="0"/>
              </a:rPr>
              <a:t>Requires Improvement (RI) </a:t>
            </a:r>
          </a:p>
          <a:p>
            <a:pPr marL="800100" lvl="1" indent="-342900" algn="l">
              <a:buFont typeface="Arial" panose="020B0604020202020204" pitchFamily="34" charset="0"/>
              <a:buChar char="•"/>
            </a:pPr>
            <a:r>
              <a:rPr lang="en-US" sz="2000" dirty="0" smtClean="0">
                <a:solidFill>
                  <a:schemeClr val="tx1"/>
                </a:solidFill>
                <a:cs typeface="Tahoma" pitchFamily="34" charset="0"/>
              </a:rPr>
              <a:t>Performance is below expectations and is not acceptable</a:t>
            </a:r>
          </a:p>
          <a:p>
            <a:pPr marL="800100" lvl="1" indent="-342900" algn="l">
              <a:buFont typeface="Arial" panose="020B0604020202020204" pitchFamily="34" charset="0"/>
              <a:buChar char="•"/>
            </a:pPr>
            <a:r>
              <a:rPr lang="en-US" sz="2000" dirty="0" smtClean="0">
                <a:solidFill>
                  <a:schemeClr val="tx1"/>
                </a:solidFill>
                <a:cs typeface="Tahoma" pitchFamily="34" charset="0"/>
              </a:rPr>
              <a:t>Work is of low quality, incomplete, untimely and requires corrective action</a:t>
            </a:r>
          </a:p>
          <a:p>
            <a:pPr>
              <a:buFontTx/>
              <a:buNone/>
            </a:pPr>
            <a:endParaRPr lang="en-US" sz="2000" dirty="0" smtClean="0">
              <a:cs typeface="Tahoma" pitchFamily="34" charset="0"/>
            </a:endParaRPr>
          </a:p>
          <a:p>
            <a:pPr algn="l"/>
            <a:r>
              <a:rPr lang="en-US" sz="2400" b="1" dirty="0">
                <a:solidFill>
                  <a:schemeClr val="tx1"/>
                </a:solidFill>
                <a:cs typeface="Tahoma" pitchFamily="34" charset="0"/>
              </a:rPr>
              <a:t>Achieves Expectations (AE) </a:t>
            </a:r>
          </a:p>
          <a:p>
            <a:pPr marL="800100" lvl="1" indent="-342900" algn="l">
              <a:buFont typeface="Arial" panose="020B0604020202020204" pitchFamily="34" charset="0"/>
              <a:buChar char="•"/>
            </a:pPr>
            <a:r>
              <a:rPr lang="en-US" sz="2000" dirty="0">
                <a:solidFill>
                  <a:schemeClr val="tx1"/>
                </a:solidFill>
                <a:cs typeface="Tahoma" pitchFamily="34" charset="0"/>
              </a:rPr>
              <a:t>Performance meets competency, reliability, quality, quantity, and timeliness standards</a:t>
            </a:r>
          </a:p>
          <a:p>
            <a:pPr marL="800100" lvl="1" indent="-342900" algn="l">
              <a:buFont typeface="Arial" panose="020B0604020202020204" pitchFamily="34" charset="0"/>
              <a:buChar char="•"/>
            </a:pPr>
            <a:r>
              <a:rPr lang="en-US" sz="2000" dirty="0">
                <a:solidFill>
                  <a:schemeClr val="tx1"/>
                </a:solidFill>
                <a:cs typeface="Tahoma" pitchFamily="34" charset="0"/>
              </a:rPr>
              <a:t>Performance may exceed expectations in some areas, but on balance, it meets expectations </a:t>
            </a:r>
          </a:p>
          <a:p>
            <a:pPr marL="800100" lvl="1" indent="-342900" algn="l">
              <a:buFont typeface="Arial" panose="020B0604020202020204" pitchFamily="34" charset="0"/>
              <a:buChar char="•"/>
            </a:pPr>
            <a:r>
              <a:rPr lang="en-US" sz="2000" dirty="0">
                <a:solidFill>
                  <a:schemeClr val="tx1"/>
                </a:solidFill>
                <a:cs typeface="Tahoma" pitchFamily="34" charset="0"/>
              </a:rPr>
              <a:t>Common rating for fully competent employee</a:t>
            </a:r>
          </a:p>
          <a:p>
            <a:pPr>
              <a:buFontTx/>
              <a:buNone/>
            </a:pPr>
            <a:endParaRPr lang="en-US" dirty="0" smtClean="0"/>
          </a:p>
        </p:txBody>
      </p:sp>
    </p:spTree>
    <p:extLst>
      <p:ext uri="{BB962C8B-B14F-4D97-AF65-F5344CB8AC3E}">
        <p14:creationId xmlns:p14="http://schemas.microsoft.com/office/powerpoint/2010/main" val="324153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274638"/>
            <a:ext cx="8915400" cy="1249362"/>
          </a:xfrm>
        </p:spPr>
        <p:txBody>
          <a:bodyPr>
            <a:normAutofit/>
          </a:bodyPr>
          <a:lstStyle/>
          <a:p>
            <a:pPr algn="ctr"/>
            <a:r>
              <a:rPr lang="en-US" b="1" dirty="0" smtClean="0">
                <a:cs typeface="Tahoma" pitchFamily="34" charset="0"/>
              </a:rPr>
              <a:t>Performance Review Ratings</a:t>
            </a:r>
            <a:endParaRPr lang="en-US" dirty="0" smtClean="0">
              <a:cs typeface="Tahoma" pitchFamily="34" charset="0"/>
            </a:endParaRPr>
          </a:p>
        </p:txBody>
      </p:sp>
      <p:sp>
        <p:nvSpPr>
          <p:cNvPr id="5" name="Content Placeholder 2"/>
          <p:cNvSpPr txBox="1">
            <a:spLocks/>
          </p:cNvSpPr>
          <p:nvPr/>
        </p:nvSpPr>
        <p:spPr>
          <a:xfrm>
            <a:off x="228600" y="1524000"/>
            <a:ext cx="8458200" cy="44196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400" b="1" dirty="0">
                <a:solidFill>
                  <a:schemeClr val="tx1"/>
                </a:solidFill>
                <a:cs typeface="Tahoma" pitchFamily="34" charset="0"/>
              </a:rPr>
              <a:t>Surpasses Expectations  (SE) </a:t>
            </a:r>
          </a:p>
          <a:p>
            <a:pPr marL="742950" lvl="1" indent="-285750" algn="l">
              <a:buFont typeface="Arial" panose="020B0604020202020204" pitchFamily="34" charset="0"/>
              <a:buChar char="•"/>
            </a:pPr>
            <a:r>
              <a:rPr lang="en-US" sz="2000" dirty="0">
                <a:solidFill>
                  <a:schemeClr val="tx1"/>
                </a:solidFill>
                <a:cs typeface="Tahoma" pitchFamily="34" charset="0"/>
              </a:rPr>
              <a:t>Performance consistently surpasses expectations of reliability, quality, quantity, and timeliness</a:t>
            </a:r>
          </a:p>
          <a:p>
            <a:pPr marL="742950" lvl="1" indent="-285750" algn="l">
              <a:buFont typeface="Arial" panose="020B0604020202020204" pitchFamily="34" charset="0"/>
              <a:buChar char="•"/>
            </a:pPr>
            <a:r>
              <a:rPr lang="en-US" sz="2000" dirty="0">
                <a:solidFill>
                  <a:schemeClr val="tx1"/>
                </a:solidFill>
                <a:cs typeface="Tahoma" pitchFamily="34" charset="0"/>
              </a:rPr>
              <a:t>Performance demonstrates task excellence and commitment to agency goals</a:t>
            </a:r>
          </a:p>
          <a:p>
            <a:pPr marL="742950" lvl="1" indent="-285750" algn="l">
              <a:buFont typeface="Arial" panose="020B0604020202020204" pitchFamily="34" charset="0"/>
              <a:buChar char="•"/>
            </a:pPr>
            <a:r>
              <a:rPr lang="en-US" sz="2000" dirty="0">
                <a:solidFill>
                  <a:schemeClr val="tx1"/>
                </a:solidFill>
                <a:cs typeface="Tahoma" pitchFamily="34" charset="0"/>
              </a:rPr>
              <a:t>Employee willingly exerts extra effort when needed and actively seeks out ways to improve skills, knowledge, and </a:t>
            </a:r>
            <a:r>
              <a:rPr lang="en-US" sz="2000" dirty="0" smtClean="0">
                <a:solidFill>
                  <a:schemeClr val="tx1"/>
                </a:solidFill>
                <a:cs typeface="Tahoma" pitchFamily="34" charset="0"/>
              </a:rPr>
              <a:t>competencies</a:t>
            </a:r>
          </a:p>
          <a:p>
            <a:pPr lvl="1" algn="l"/>
            <a:endParaRPr lang="en-US" sz="2000" dirty="0">
              <a:solidFill>
                <a:schemeClr val="tx1"/>
              </a:solidFill>
              <a:cs typeface="Tahoma" pitchFamily="34" charset="0"/>
            </a:endParaRPr>
          </a:p>
          <a:p>
            <a:pPr algn="l"/>
            <a:r>
              <a:rPr lang="en-US" sz="2400" b="1" dirty="0" smtClean="0">
                <a:solidFill>
                  <a:schemeClr val="tx1"/>
                </a:solidFill>
                <a:cs typeface="Tahoma" pitchFamily="34" charset="0"/>
              </a:rPr>
              <a:t>Exceptional Performer  (EP)  </a:t>
            </a:r>
          </a:p>
          <a:p>
            <a:pPr marL="742950" lvl="1" indent="-285750" algn="l">
              <a:buFont typeface="Arial" panose="020B0604020202020204" pitchFamily="34" charset="0"/>
              <a:buChar char="•"/>
            </a:pPr>
            <a:r>
              <a:rPr lang="en-US" sz="2000" dirty="0" smtClean="0">
                <a:solidFill>
                  <a:schemeClr val="tx1"/>
                </a:solidFill>
                <a:cs typeface="Tahoma" pitchFamily="34" charset="0"/>
              </a:rPr>
              <a:t>Performance consistently exceeds expectations despite unforeseen circumstances</a:t>
            </a:r>
          </a:p>
          <a:p>
            <a:pPr marL="742950" lvl="1" indent="-285750" algn="l">
              <a:buFont typeface="Arial" panose="020B0604020202020204" pitchFamily="34" charset="0"/>
              <a:buChar char="•"/>
            </a:pPr>
            <a:r>
              <a:rPr lang="en-US" sz="2000" dirty="0" smtClean="0">
                <a:solidFill>
                  <a:schemeClr val="tx1"/>
                </a:solidFill>
                <a:cs typeface="Tahoma" pitchFamily="34" charset="0"/>
              </a:rPr>
              <a:t>Employee anticipates and prevents problems and serves as role model</a:t>
            </a:r>
          </a:p>
          <a:p>
            <a:pPr marL="742950" lvl="1" indent="-285750" algn="l">
              <a:buFont typeface="Arial" panose="020B0604020202020204" pitchFamily="34" charset="0"/>
              <a:buChar char="•"/>
            </a:pPr>
            <a:r>
              <a:rPr lang="en-US" sz="2000" dirty="0" smtClean="0">
                <a:solidFill>
                  <a:schemeClr val="tx1"/>
                </a:solidFill>
                <a:cs typeface="Tahoma" pitchFamily="34" charset="0"/>
              </a:rPr>
              <a:t>Performance is clearly unique and rarely attained</a:t>
            </a:r>
          </a:p>
          <a:p>
            <a:pPr algn="l">
              <a:buFontTx/>
              <a:buNone/>
            </a:pPr>
            <a:endParaRPr lang="en-US" sz="2000" dirty="0" smtClean="0">
              <a:solidFill>
                <a:schemeClr val="tx1"/>
              </a:solidFill>
              <a:cs typeface="Tahoma" pitchFamily="34" charset="0"/>
            </a:endParaRPr>
          </a:p>
          <a:p>
            <a:pPr algn="l">
              <a:buFontTx/>
              <a:buNone/>
            </a:pPr>
            <a:endParaRPr lang="en-US" sz="2000" dirty="0" smtClean="0">
              <a:solidFill>
                <a:schemeClr val="tx1"/>
              </a:solidFill>
            </a:endParaRPr>
          </a:p>
        </p:txBody>
      </p:sp>
    </p:spTree>
    <p:extLst>
      <p:ext uri="{BB962C8B-B14F-4D97-AF65-F5344CB8AC3E}">
        <p14:creationId xmlns:p14="http://schemas.microsoft.com/office/powerpoint/2010/main" val="2617177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algn="ctr"/>
            <a:r>
              <a:rPr lang="en-US" b="1" dirty="0" smtClean="0">
                <a:cs typeface="Tahoma" pitchFamily="34" charset="0"/>
              </a:rPr>
              <a:t>Performance Self-Review </a:t>
            </a:r>
            <a:br>
              <a:rPr lang="en-US" b="1" dirty="0" smtClean="0">
                <a:cs typeface="Tahoma" pitchFamily="34" charset="0"/>
              </a:rPr>
            </a:br>
            <a:r>
              <a:rPr lang="en-US" b="1" dirty="0" smtClean="0">
                <a:cs typeface="Tahoma" pitchFamily="34" charset="0"/>
              </a:rPr>
              <a:t>Best Practices</a:t>
            </a:r>
          </a:p>
        </p:txBody>
      </p:sp>
      <p:sp>
        <p:nvSpPr>
          <p:cNvPr id="22531" name="Content Placeholder 2"/>
          <p:cNvSpPr>
            <a:spLocks noGrp="1"/>
          </p:cNvSpPr>
          <p:nvPr>
            <p:ph idx="1"/>
          </p:nvPr>
        </p:nvSpPr>
        <p:spPr>
          <a:xfrm>
            <a:off x="457200" y="1951037"/>
            <a:ext cx="8229600" cy="3840163"/>
          </a:xfrm>
        </p:spPr>
        <p:txBody>
          <a:bodyPr/>
          <a:lstStyle/>
          <a:p>
            <a:pPr>
              <a:spcAft>
                <a:spcPts val="800"/>
              </a:spcAft>
            </a:pPr>
            <a:r>
              <a:rPr lang="en-US" dirty="0" smtClean="0">
                <a:cs typeface="Tahoma" pitchFamily="34" charset="0"/>
              </a:rPr>
              <a:t>Most </a:t>
            </a:r>
            <a:r>
              <a:rPr lang="en-US" dirty="0">
                <a:cs typeface="Tahoma" pitchFamily="34" charset="0"/>
              </a:rPr>
              <a:t>of your performance will likely be rated as AE, or Achieves </a:t>
            </a:r>
            <a:r>
              <a:rPr lang="en-US" dirty="0" smtClean="0">
                <a:cs typeface="Tahoma" pitchFamily="34" charset="0"/>
              </a:rPr>
              <a:t>Expectations</a:t>
            </a:r>
            <a:endParaRPr lang="en-US" dirty="0">
              <a:cs typeface="Tahoma" pitchFamily="34" charset="0"/>
            </a:endParaRPr>
          </a:p>
          <a:p>
            <a:pPr>
              <a:spcAft>
                <a:spcPts val="800"/>
              </a:spcAft>
            </a:pPr>
            <a:r>
              <a:rPr lang="en-US" dirty="0" smtClean="0">
                <a:cs typeface="Tahoma" pitchFamily="34" charset="0"/>
              </a:rPr>
              <a:t>Realize that higher </a:t>
            </a:r>
            <a:r>
              <a:rPr lang="en-US" dirty="0">
                <a:cs typeface="Tahoma" pitchFamily="34" charset="0"/>
              </a:rPr>
              <a:t>the job level the more difficult it is to receive rating above </a:t>
            </a:r>
            <a:r>
              <a:rPr lang="en-US" dirty="0" smtClean="0">
                <a:cs typeface="Tahoma" pitchFamily="34" charset="0"/>
              </a:rPr>
              <a:t>AE</a:t>
            </a:r>
          </a:p>
          <a:p>
            <a:pPr>
              <a:spcAft>
                <a:spcPts val="800"/>
              </a:spcAft>
            </a:pPr>
            <a:r>
              <a:rPr lang="en-US" dirty="0" smtClean="0">
                <a:cs typeface="Tahoma" pitchFamily="34" charset="0"/>
              </a:rPr>
              <a:t>AE is a really good rating!</a:t>
            </a:r>
            <a:endParaRPr lang="en-US" dirty="0"/>
          </a:p>
        </p:txBody>
      </p:sp>
    </p:spTree>
    <p:extLst>
      <p:ext uri="{BB962C8B-B14F-4D97-AF65-F5344CB8AC3E}">
        <p14:creationId xmlns:p14="http://schemas.microsoft.com/office/powerpoint/2010/main" val="21587135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28600"/>
            <a:ext cx="8229600" cy="1143000"/>
          </a:xfrm>
        </p:spPr>
        <p:txBody>
          <a:bodyPr>
            <a:normAutofit fontScale="90000"/>
          </a:bodyPr>
          <a:lstStyle/>
          <a:p>
            <a:r>
              <a:rPr lang="en-US" dirty="0">
                <a:cs typeface="Tahoma" pitchFamily="34" charset="0"/>
              </a:rPr>
              <a:t>Performance Self-Review </a:t>
            </a:r>
            <a:br>
              <a:rPr lang="en-US" dirty="0">
                <a:cs typeface="Tahoma" pitchFamily="34" charset="0"/>
              </a:rPr>
            </a:br>
            <a:r>
              <a:rPr lang="en-US" dirty="0">
                <a:cs typeface="Tahoma" pitchFamily="34" charset="0"/>
              </a:rPr>
              <a:t>Best Practices</a:t>
            </a:r>
            <a:endParaRPr lang="en-US" b="1" dirty="0" smtClean="0">
              <a:cs typeface="Tahoma" pitchFamily="34" charset="0"/>
            </a:endParaRPr>
          </a:p>
        </p:txBody>
      </p:sp>
      <p:sp>
        <p:nvSpPr>
          <p:cNvPr id="22531" name="Content Placeholder 2"/>
          <p:cNvSpPr>
            <a:spLocks noGrp="1"/>
          </p:cNvSpPr>
          <p:nvPr>
            <p:ph idx="1"/>
          </p:nvPr>
        </p:nvSpPr>
        <p:spPr>
          <a:xfrm>
            <a:off x="457200" y="1646237"/>
            <a:ext cx="8229600" cy="4525963"/>
          </a:xfrm>
        </p:spPr>
        <p:txBody>
          <a:bodyPr>
            <a:normAutofit/>
          </a:bodyPr>
          <a:lstStyle/>
          <a:p>
            <a:pPr>
              <a:spcAft>
                <a:spcPts val="800"/>
              </a:spcAft>
            </a:pPr>
            <a:r>
              <a:rPr lang="en-US" sz="3000" dirty="0" smtClean="0">
                <a:cs typeface="Tahoma" pitchFamily="34" charset="0"/>
              </a:rPr>
              <a:t>Sit down and refresh your memory about the work you’ve accomplished over the past year prior to completing your </a:t>
            </a:r>
            <a:r>
              <a:rPr lang="en-US" sz="3000" dirty="0" smtClean="0">
                <a:cs typeface="Tahoma" pitchFamily="34" charset="0"/>
              </a:rPr>
              <a:t>review</a:t>
            </a:r>
          </a:p>
          <a:p>
            <a:pPr>
              <a:spcAft>
                <a:spcPts val="800"/>
              </a:spcAft>
            </a:pPr>
            <a:r>
              <a:rPr lang="en-US" sz="3000" dirty="0" smtClean="0">
                <a:cs typeface="Tahoma" pitchFamily="34" charset="0"/>
              </a:rPr>
              <a:t>Refresh your memory on the organizational competencies and consider your work and which competency buckets they fall in </a:t>
            </a:r>
          </a:p>
        </p:txBody>
      </p:sp>
    </p:spTree>
    <p:extLst>
      <p:ext uri="{BB962C8B-B14F-4D97-AF65-F5344CB8AC3E}">
        <p14:creationId xmlns:p14="http://schemas.microsoft.com/office/powerpoint/2010/main" val="672232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r>
              <a:rPr lang="en-US" dirty="0">
                <a:cs typeface="Tahoma" pitchFamily="34" charset="0"/>
              </a:rPr>
              <a:t>Performance Self-Review </a:t>
            </a:r>
            <a:br>
              <a:rPr lang="en-US" dirty="0">
                <a:cs typeface="Tahoma" pitchFamily="34" charset="0"/>
              </a:rPr>
            </a:br>
            <a:r>
              <a:rPr lang="en-US" dirty="0">
                <a:cs typeface="Tahoma" pitchFamily="34" charset="0"/>
              </a:rPr>
              <a:t>Best Practices</a:t>
            </a:r>
            <a:endParaRPr lang="en-US" b="1" dirty="0" smtClean="0">
              <a:cs typeface="Tahoma" pitchFamily="34" charset="0"/>
            </a:endParaRPr>
          </a:p>
        </p:txBody>
      </p:sp>
      <p:sp>
        <p:nvSpPr>
          <p:cNvPr id="22531" name="Content Placeholder 2"/>
          <p:cNvSpPr>
            <a:spLocks noGrp="1"/>
          </p:cNvSpPr>
          <p:nvPr>
            <p:ph idx="1"/>
          </p:nvPr>
        </p:nvSpPr>
        <p:spPr>
          <a:xfrm>
            <a:off x="457200" y="1524000"/>
            <a:ext cx="8229600" cy="4525963"/>
          </a:xfrm>
        </p:spPr>
        <p:txBody>
          <a:bodyPr>
            <a:normAutofit/>
          </a:bodyPr>
          <a:lstStyle/>
          <a:p>
            <a:pPr>
              <a:spcAft>
                <a:spcPts val="800"/>
              </a:spcAft>
            </a:pPr>
            <a:r>
              <a:rPr lang="en-US" dirty="0">
                <a:cs typeface="Tahoma" pitchFamily="34" charset="0"/>
              </a:rPr>
              <a:t>Write thoughtful comments throughout your review about your work over the past year, especially on your goals</a:t>
            </a:r>
          </a:p>
          <a:p>
            <a:pPr>
              <a:spcAft>
                <a:spcPts val="800"/>
              </a:spcAft>
            </a:pPr>
            <a:r>
              <a:rPr lang="en-US" dirty="0" smtClean="0">
                <a:cs typeface="Tahoma" pitchFamily="34" charset="0"/>
              </a:rPr>
              <a:t>Write </a:t>
            </a:r>
            <a:r>
              <a:rPr lang="en-US" dirty="0">
                <a:cs typeface="Tahoma" pitchFamily="34" charset="0"/>
              </a:rPr>
              <a:t>a </a:t>
            </a:r>
            <a:r>
              <a:rPr lang="en-US" dirty="0" smtClean="0">
                <a:cs typeface="Tahoma" pitchFamily="34" charset="0"/>
              </a:rPr>
              <a:t>comment </a:t>
            </a:r>
            <a:r>
              <a:rPr lang="en-US" dirty="0">
                <a:cs typeface="Tahoma" pitchFamily="34" charset="0"/>
              </a:rPr>
              <a:t>to explain rating other than </a:t>
            </a:r>
            <a:r>
              <a:rPr lang="en-US" dirty="0" smtClean="0">
                <a:cs typeface="Tahoma" pitchFamily="34" charset="0"/>
              </a:rPr>
              <a:t>AE.  Consider how you went above and beyond and discuss it in your comments.</a:t>
            </a:r>
            <a:endParaRPr lang="en-US" dirty="0" smtClean="0">
              <a:cs typeface="Tahoma" pitchFamily="34" charset="0"/>
            </a:endParaRPr>
          </a:p>
          <a:p>
            <a:pPr>
              <a:spcAft>
                <a:spcPts val="800"/>
              </a:spcAft>
            </a:pPr>
            <a:r>
              <a:rPr lang="en-US" dirty="0" smtClean="0">
                <a:cs typeface="Tahoma" pitchFamily="34" charset="0"/>
              </a:rPr>
              <a:t>Write a comment at end of review to summarize performance for year</a:t>
            </a:r>
            <a:endParaRPr lang="en-US" dirty="0">
              <a:cs typeface="Tahoma" pitchFamily="34" charset="0"/>
            </a:endParaRPr>
          </a:p>
        </p:txBody>
      </p:sp>
    </p:spTree>
    <p:extLst>
      <p:ext uri="{BB962C8B-B14F-4D97-AF65-F5344CB8AC3E}">
        <p14:creationId xmlns:p14="http://schemas.microsoft.com/office/powerpoint/2010/main" val="101845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r>
              <a:rPr lang="en-US" dirty="0" smtClean="0">
                <a:cs typeface="Tahoma" pitchFamily="34" charset="0"/>
              </a:rPr>
              <a:t>Prepare for </a:t>
            </a:r>
            <a:r>
              <a:rPr lang="en-US" dirty="0">
                <a:cs typeface="Tahoma" pitchFamily="34" charset="0"/>
              </a:rPr>
              <a:t>Y</a:t>
            </a:r>
            <a:r>
              <a:rPr lang="en-US" dirty="0" smtClean="0">
                <a:cs typeface="Tahoma" pitchFamily="34" charset="0"/>
              </a:rPr>
              <a:t>our In-Person Review</a:t>
            </a:r>
            <a:endParaRPr lang="en-US" b="1" dirty="0" smtClean="0">
              <a:cs typeface="Tahoma" pitchFamily="34" charset="0"/>
            </a:endParaRPr>
          </a:p>
        </p:txBody>
      </p:sp>
      <p:sp>
        <p:nvSpPr>
          <p:cNvPr id="22531" name="Content Placeholder 2"/>
          <p:cNvSpPr>
            <a:spLocks noGrp="1"/>
          </p:cNvSpPr>
          <p:nvPr>
            <p:ph idx="1"/>
          </p:nvPr>
        </p:nvSpPr>
        <p:spPr>
          <a:xfrm>
            <a:off x="457200" y="1371600"/>
            <a:ext cx="8229600" cy="4525963"/>
          </a:xfrm>
        </p:spPr>
        <p:txBody>
          <a:bodyPr>
            <a:normAutofit/>
          </a:bodyPr>
          <a:lstStyle/>
          <a:p>
            <a:pPr>
              <a:spcAft>
                <a:spcPts val="800"/>
              </a:spcAft>
            </a:pPr>
            <a:r>
              <a:rPr lang="en-US" sz="2600" dirty="0" smtClean="0">
                <a:cs typeface="Tahoma" pitchFamily="34" charset="0"/>
              </a:rPr>
              <a:t>Think about the past year.  What went well? What could’ve been improved? Be prepared for the conversation. </a:t>
            </a:r>
          </a:p>
          <a:p>
            <a:pPr>
              <a:spcAft>
                <a:spcPts val="800"/>
              </a:spcAft>
            </a:pPr>
            <a:r>
              <a:rPr lang="en-US" sz="2600" dirty="0" smtClean="0">
                <a:cs typeface="Tahoma" pitchFamily="34" charset="0"/>
              </a:rPr>
              <a:t>Think ahead to next year and considering any new opportunities you would like to take on, whether it be a new project or training, and prepare to discuss it with your manager. </a:t>
            </a:r>
          </a:p>
          <a:p>
            <a:pPr>
              <a:spcAft>
                <a:spcPts val="800"/>
              </a:spcAft>
            </a:pPr>
            <a:r>
              <a:rPr lang="en-US" sz="2600" dirty="0" smtClean="0">
                <a:cs typeface="Tahoma" pitchFamily="34" charset="0"/>
              </a:rPr>
              <a:t>Soon you will be creating goals for the next review year.  What would you like those goals to focus on? Plan to discuss with your manager at your review.</a:t>
            </a:r>
          </a:p>
          <a:p>
            <a:pPr>
              <a:spcAft>
                <a:spcPts val="800"/>
              </a:spcAft>
            </a:pPr>
            <a:endParaRPr lang="en-US" sz="2500" dirty="0">
              <a:cs typeface="Tahoma" pitchFamily="34" charset="0"/>
            </a:endParaRPr>
          </a:p>
        </p:txBody>
      </p:sp>
    </p:spTree>
    <p:extLst>
      <p:ext uri="{BB962C8B-B14F-4D97-AF65-F5344CB8AC3E}">
        <p14:creationId xmlns:p14="http://schemas.microsoft.com/office/powerpoint/2010/main" val="670120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a:bodyPr>
          <a:lstStyle/>
          <a:p>
            <a:pPr algn="ctr"/>
            <a:r>
              <a:rPr lang="en-US" b="1" dirty="0" smtClean="0">
                <a:cs typeface="Tahoma" pitchFamily="34" charset="0"/>
              </a:rPr>
              <a:t>Compensation</a:t>
            </a:r>
          </a:p>
        </p:txBody>
      </p:sp>
      <p:sp>
        <p:nvSpPr>
          <p:cNvPr id="11267" name="Content Placeholder 2"/>
          <p:cNvSpPr>
            <a:spLocks noGrp="1"/>
          </p:cNvSpPr>
          <p:nvPr>
            <p:ph idx="1"/>
          </p:nvPr>
        </p:nvSpPr>
        <p:spPr/>
        <p:txBody>
          <a:bodyPr/>
          <a:lstStyle/>
          <a:p>
            <a:pPr marL="0" indent="0">
              <a:buFontTx/>
              <a:buNone/>
              <a:defRPr/>
            </a:pPr>
            <a:r>
              <a:rPr lang="en-US" sz="2800" dirty="0">
                <a:ea typeface="Tahoma" pitchFamily="34" charset="0"/>
                <a:cs typeface="Tahoma" pitchFamily="34" charset="0"/>
              </a:rPr>
              <a:t>Each job classification has a salary range. </a:t>
            </a:r>
            <a:r>
              <a:rPr lang="en-US" sz="2800" dirty="0" smtClean="0">
                <a:ea typeface="Tahoma" pitchFamily="34" charset="0"/>
                <a:cs typeface="Tahoma" pitchFamily="34" charset="0"/>
              </a:rPr>
              <a:t>Salary </a:t>
            </a:r>
            <a:r>
              <a:rPr lang="en-US" sz="2800" dirty="0">
                <a:ea typeface="Tahoma" pitchFamily="34" charset="0"/>
                <a:cs typeface="Tahoma" pitchFamily="34" charset="0"/>
              </a:rPr>
              <a:t>ranges are further broken down into steps on a salary grid</a:t>
            </a:r>
            <a:r>
              <a:rPr lang="en-US" sz="2800" dirty="0" smtClean="0">
                <a:ea typeface="Tahoma" pitchFamily="34" charset="0"/>
                <a:cs typeface="Tahoma" pitchFamily="34" charset="0"/>
              </a:rPr>
              <a:t>.</a:t>
            </a:r>
          </a:p>
          <a:p>
            <a:pPr marL="0" indent="0">
              <a:buFontTx/>
              <a:buNone/>
              <a:defRPr/>
            </a:pPr>
            <a:r>
              <a:rPr lang="en-US" sz="2800" dirty="0" smtClean="0">
                <a:ea typeface="Tahoma" pitchFamily="34" charset="0"/>
                <a:cs typeface="Tahoma" pitchFamily="34" charset="0"/>
              </a:rPr>
              <a:t>Example of Salary Grid:</a:t>
            </a:r>
          </a:p>
          <a:p>
            <a:pPr marL="0" indent="0">
              <a:buFontTx/>
              <a:buNone/>
              <a:defRPr/>
            </a:pPr>
            <a:endParaRPr lang="en-US" sz="2400" dirty="0">
              <a:latin typeface="Tahoma" pitchFamily="34" charset="0"/>
              <a:ea typeface="Tahoma" pitchFamily="34" charset="0"/>
              <a:cs typeface="Tahoma" pitchFamily="34" charset="0"/>
            </a:endParaRPr>
          </a:p>
          <a:p>
            <a:pPr marL="0" indent="0">
              <a:buFontTx/>
              <a:buNone/>
              <a:defRPr/>
            </a:pPr>
            <a:endParaRPr lang="en-US" sz="2400" dirty="0">
              <a:latin typeface="Tahoma" pitchFamily="34" charset="0"/>
              <a:ea typeface="Tahoma" pitchFamily="34" charset="0"/>
              <a:cs typeface="Tahoma" pitchFamily="34" charset="0"/>
            </a:endParaRPr>
          </a:p>
          <a:p>
            <a:pPr>
              <a:defRPr/>
            </a:pPr>
            <a:endParaRPr lang="en-US" sz="2400" dirty="0" smtClean="0">
              <a:latin typeface="Tahoma" pitchFamily="34" charset="0"/>
              <a:ea typeface="Tahoma" pitchFamily="34" charset="0"/>
              <a:cs typeface="Tahoma" pitchFamily="34" charset="0"/>
            </a:endParaRPr>
          </a:p>
          <a:p>
            <a:pPr>
              <a:defRPr/>
            </a:pPr>
            <a:endParaRPr lang="en-US" dirty="0" smtClean="0">
              <a:latin typeface="Tahoma" pitchFamily="34" charset="0"/>
              <a:cs typeface="Tahoma" pitchFamily="34" charset="0"/>
            </a:endParaRPr>
          </a:p>
        </p:txBody>
      </p:sp>
      <p:pic>
        <p:nvPicPr>
          <p:cNvPr id="31748" name="Picture 6" descr="C:\Users\ajohn\Desktop\Salary Grid Sni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733800"/>
            <a:ext cx="8153400" cy="19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674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dirty="0">
                <a:cs typeface="Tahoma" pitchFamily="34" charset="0"/>
              </a:rPr>
              <a:t>Overview of Performance Review </a:t>
            </a:r>
            <a:r>
              <a:rPr lang="en-US" dirty="0" smtClean="0">
                <a:cs typeface="Tahoma" pitchFamily="34" charset="0"/>
              </a:rPr>
              <a:t>Process</a:t>
            </a:r>
          </a:p>
          <a:p>
            <a:pPr>
              <a:defRPr/>
            </a:pPr>
            <a:r>
              <a:rPr lang="en-US" dirty="0" smtClean="0">
                <a:cs typeface="Tahoma" pitchFamily="34" charset="0"/>
              </a:rPr>
              <a:t>Overview of Competencies and Goals</a:t>
            </a:r>
            <a:endParaRPr lang="en-US" dirty="0">
              <a:cs typeface="Tahoma" pitchFamily="34" charset="0"/>
            </a:endParaRPr>
          </a:p>
          <a:p>
            <a:pPr>
              <a:defRPr/>
            </a:pPr>
            <a:r>
              <a:rPr lang="en-US" dirty="0" smtClean="0">
                <a:cs typeface="Tahoma" pitchFamily="34" charset="0"/>
              </a:rPr>
              <a:t>Overview </a:t>
            </a:r>
            <a:r>
              <a:rPr lang="en-US" dirty="0">
                <a:cs typeface="Tahoma" pitchFamily="34" charset="0"/>
              </a:rPr>
              <a:t>of </a:t>
            </a:r>
            <a:r>
              <a:rPr lang="en-US" dirty="0" smtClean="0">
                <a:cs typeface="Tahoma" pitchFamily="34" charset="0"/>
              </a:rPr>
              <a:t>Job Classifications and Job Tracks</a:t>
            </a:r>
            <a:endParaRPr lang="en-US" dirty="0">
              <a:cs typeface="Tahoma" pitchFamily="34" charset="0"/>
            </a:endParaRPr>
          </a:p>
          <a:p>
            <a:pPr>
              <a:defRPr/>
            </a:pPr>
            <a:r>
              <a:rPr lang="en-US" dirty="0" smtClean="0">
                <a:cs typeface="Tahoma" pitchFamily="34" charset="0"/>
              </a:rPr>
              <a:t>P</a:t>
            </a:r>
            <a:r>
              <a:rPr lang="en-US" dirty="0" smtClean="0">
                <a:cs typeface="Tahoma" pitchFamily="34" charset="0"/>
              </a:rPr>
              <a:t>erformance Review Best Practices</a:t>
            </a:r>
            <a:endParaRPr lang="en-US" dirty="0">
              <a:cs typeface="Tahoma" pitchFamily="34" charset="0"/>
            </a:endParaRPr>
          </a:p>
          <a:p>
            <a:pPr>
              <a:defRPr/>
            </a:pPr>
            <a:r>
              <a:rPr lang="en-US" dirty="0" smtClean="0">
                <a:cs typeface="Tahoma" pitchFamily="34" charset="0"/>
              </a:rPr>
              <a:t>Compensation</a:t>
            </a:r>
            <a:endParaRPr lang="en-US" dirty="0">
              <a:cs typeface="Tahoma" pitchFamily="34" charset="0"/>
            </a:endParaRPr>
          </a:p>
        </p:txBody>
      </p:sp>
      <p:sp>
        <p:nvSpPr>
          <p:cNvPr id="7" name="Content Placeholder 2"/>
          <p:cNvSpPr txBox="1">
            <a:spLocks/>
          </p:cNvSpPr>
          <p:nvPr/>
        </p:nvSpPr>
        <p:spPr>
          <a:xfrm>
            <a:off x="609600" y="1524000"/>
            <a:ext cx="8077200" cy="4191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buFontTx/>
              <a:buNone/>
              <a:defRPr/>
            </a:pPr>
            <a:endParaRPr lang="en-US" dirty="0" smtClean="0"/>
          </a:p>
        </p:txBody>
      </p:sp>
      <p:sp>
        <p:nvSpPr>
          <p:cNvPr id="2" name="Title 1"/>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689633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pPr algn="ctr"/>
            <a:r>
              <a:rPr lang="en-US" b="1" dirty="0" smtClean="0">
                <a:cs typeface="Tahoma" pitchFamily="34" charset="0"/>
              </a:rPr>
              <a:t>Compensation</a:t>
            </a:r>
            <a:endParaRPr lang="en-US" dirty="0" smtClean="0">
              <a:cs typeface="Tahoma" pitchFamily="34" charset="0"/>
            </a:endParaRPr>
          </a:p>
        </p:txBody>
      </p:sp>
      <p:sp>
        <p:nvSpPr>
          <p:cNvPr id="32771" name="Content Placeholder 2"/>
          <p:cNvSpPr>
            <a:spLocks noGrp="1"/>
          </p:cNvSpPr>
          <p:nvPr>
            <p:ph idx="1"/>
          </p:nvPr>
        </p:nvSpPr>
        <p:spPr/>
        <p:txBody>
          <a:bodyPr/>
          <a:lstStyle/>
          <a:p>
            <a:endParaRPr lang="en-US" sz="2400" smtClean="0">
              <a:latin typeface="Tahoma" pitchFamily="34" charset="0"/>
              <a:cs typeface="Tahoma" pitchFamily="34" charset="0"/>
            </a:endParaRPr>
          </a:p>
          <a:p>
            <a:pPr>
              <a:buFontTx/>
              <a:buNone/>
            </a:pPr>
            <a:endParaRPr lang="en-US" sz="2000" smtClean="0"/>
          </a:p>
        </p:txBody>
      </p:sp>
      <p:sp>
        <p:nvSpPr>
          <p:cNvPr id="32772" name="TextBox 2"/>
          <p:cNvSpPr txBox="1">
            <a:spLocks noChangeArrowheads="1"/>
          </p:cNvSpPr>
          <p:nvPr/>
        </p:nvSpPr>
        <p:spPr bwMode="auto">
          <a:xfrm>
            <a:off x="533400" y="1447800"/>
            <a:ext cx="8077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1085850" indent="-34290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US" sz="2800" dirty="0">
                <a:latin typeface="+mn-lt"/>
              </a:rPr>
              <a:t>AFSCME employees receive a one step increase if above RI rating.</a:t>
            </a:r>
          </a:p>
          <a:p>
            <a:pPr eaLnBrk="1" hangingPunct="1"/>
            <a:endParaRPr lang="en-US" sz="2800" dirty="0">
              <a:latin typeface="+mn-lt"/>
            </a:endParaRPr>
          </a:p>
          <a:p>
            <a:pPr eaLnBrk="1" hangingPunct="1"/>
            <a:r>
              <a:rPr lang="en-US" sz="2800" dirty="0">
                <a:latin typeface="+mn-lt"/>
              </a:rPr>
              <a:t>MAPE and MMA increases based upon overall performance rating. Manager make a decision based on these factors:</a:t>
            </a:r>
          </a:p>
          <a:p>
            <a:pPr eaLnBrk="1" hangingPunct="1"/>
            <a:endParaRPr lang="en-US" sz="2800" dirty="0">
              <a:latin typeface="+mn-lt"/>
            </a:endParaRPr>
          </a:p>
          <a:p>
            <a:pPr lvl="1" eaLnBrk="1" hangingPunct="1">
              <a:buFont typeface="Arial" charset="0"/>
              <a:buChar char="•"/>
            </a:pPr>
            <a:r>
              <a:rPr lang="en-US" sz="2800" dirty="0">
                <a:latin typeface="+mn-lt"/>
              </a:rPr>
              <a:t>Overall level of performance</a:t>
            </a:r>
          </a:p>
          <a:p>
            <a:pPr lvl="1" eaLnBrk="1" hangingPunct="1">
              <a:buFont typeface="Arial" charset="0"/>
              <a:buChar char="•"/>
            </a:pPr>
            <a:r>
              <a:rPr lang="en-US" sz="2800" dirty="0">
                <a:latin typeface="+mn-lt"/>
              </a:rPr>
              <a:t>Where employee is currently on salary range</a:t>
            </a:r>
          </a:p>
          <a:p>
            <a:pPr lvl="1" eaLnBrk="1" hangingPunct="1">
              <a:buFont typeface="Arial" charset="0"/>
              <a:buChar char="•"/>
            </a:pPr>
            <a:r>
              <a:rPr lang="en-US" sz="2800" dirty="0" smtClean="0">
                <a:latin typeface="+mn-lt"/>
              </a:rPr>
              <a:t>Extra </a:t>
            </a:r>
            <a:r>
              <a:rPr lang="en-US" sz="2800" dirty="0">
                <a:latin typeface="+mn-lt"/>
              </a:rPr>
              <a:t>work </a:t>
            </a:r>
            <a:r>
              <a:rPr lang="en-US" sz="2800" dirty="0" smtClean="0">
                <a:latin typeface="+mn-lt"/>
              </a:rPr>
              <a:t>done/special </a:t>
            </a:r>
            <a:r>
              <a:rPr lang="en-US" sz="2800" dirty="0">
                <a:latin typeface="+mn-lt"/>
              </a:rPr>
              <a:t>projects taken </a:t>
            </a:r>
            <a:r>
              <a:rPr lang="en-US" sz="2800" dirty="0" smtClean="0">
                <a:latin typeface="+mn-lt"/>
              </a:rPr>
              <a:t>on</a:t>
            </a:r>
            <a:endParaRPr lang="en-US" sz="2200" dirty="0"/>
          </a:p>
        </p:txBody>
      </p:sp>
    </p:spTree>
    <p:extLst>
      <p:ext uri="{BB962C8B-B14F-4D97-AF65-F5344CB8AC3E}">
        <p14:creationId xmlns:p14="http://schemas.microsoft.com/office/powerpoint/2010/main" val="37578252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a:bodyPr>
          <a:lstStyle/>
          <a:p>
            <a:pPr algn="ctr"/>
            <a:r>
              <a:rPr lang="en-US" b="1" dirty="0" smtClean="0">
                <a:latin typeface="+mn-lt"/>
                <a:cs typeface="Tahoma" pitchFamily="34" charset="0"/>
              </a:rPr>
              <a:t>Compensation</a:t>
            </a:r>
            <a:endParaRPr lang="en-US" dirty="0" smtClean="0">
              <a:latin typeface="+mn-lt"/>
              <a:cs typeface="Tahoma" pitchFamily="34" charset="0"/>
            </a:endParaRPr>
          </a:p>
        </p:txBody>
      </p:sp>
      <p:sp>
        <p:nvSpPr>
          <p:cNvPr id="15363" name="Content Placeholder 2"/>
          <p:cNvSpPr>
            <a:spLocks noGrp="1"/>
          </p:cNvSpPr>
          <p:nvPr>
            <p:ph idx="1"/>
          </p:nvPr>
        </p:nvSpPr>
        <p:spPr>
          <a:xfrm>
            <a:off x="457200" y="1600200"/>
            <a:ext cx="8686800" cy="4525963"/>
          </a:xfrm>
        </p:spPr>
        <p:txBody>
          <a:bodyPr>
            <a:normAutofit fontScale="92500" lnSpcReduction="10000"/>
          </a:bodyPr>
          <a:lstStyle/>
          <a:p>
            <a:pPr marL="0" indent="0">
              <a:buFontTx/>
              <a:buNone/>
              <a:defRPr/>
            </a:pPr>
            <a:r>
              <a:rPr lang="en-US" sz="2800" dirty="0" smtClean="0">
                <a:ea typeface="Tahoma" pitchFamily="34" charset="0"/>
                <a:cs typeface="Tahoma" pitchFamily="34" charset="0"/>
              </a:rPr>
              <a:t>New employees’ increases pro-rated based on hire dates:</a:t>
            </a:r>
          </a:p>
          <a:p>
            <a:pPr>
              <a:defRPr/>
            </a:pPr>
            <a:endParaRPr lang="en-US" sz="2800" dirty="0">
              <a:ea typeface="Tahoma" pitchFamily="34" charset="0"/>
              <a:cs typeface="Tahoma" pitchFamily="34" charset="0"/>
            </a:endParaRPr>
          </a:p>
          <a:p>
            <a:pPr marL="0" indent="0">
              <a:buFontTx/>
              <a:buNone/>
              <a:defRPr/>
            </a:pPr>
            <a:r>
              <a:rPr lang="en-US" sz="2800" b="1" dirty="0" smtClean="0">
                <a:ea typeface="Tahoma" pitchFamily="34" charset="0"/>
                <a:cs typeface="Tahoma" pitchFamily="34" charset="0"/>
              </a:rPr>
              <a:t>Hire Date:	    	Review	Amount	Date Given</a:t>
            </a:r>
          </a:p>
          <a:p>
            <a:pPr marL="0" indent="0">
              <a:buFontTx/>
              <a:buNone/>
              <a:defRPr/>
            </a:pPr>
            <a:r>
              <a:rPr lang="en-US" sz="2800" dirty="0" smtClean="0">
                <a:ea typeface="Tahoma" pitchFamily="34" charset="0"/>
                <a:cs typeface="Tahoma" pitchFamily="34" charset="0"/>
              </a:rPr>
              <a:t>Oct – Dec 2016	Full		100%		10/18/17</a:t>
            </a:r>
          </a:p>
          <a:p>
            <a:pPr marL="0" indent="0">
              <a:buFontTx/>
              <a:buNone/>
              <a:defRPr/>
            </a:pPr>
            <a:r>
              <a:rPr lang="en-US" sz="2800" dirty="0" smtClean="0">
                <a:ea typeface="Tahoma" pitchFamily="34" charset="0"/>
                <a:cs typeface="Tahoma" pitchFamily="34" charset="0"/>
              </a:rPr>
              <a:t>Jan – April 2017	Full 		75%	 	10/18/17</a:t>
            </a:r>
          </a:p>
          <a:p>
            <a:pPr marL="0" indent="0">
              <a:buFontTx/>
              <a:buNone/>
              <a:defRPr/>
            </a:pPr>
            <a:r>
              <a:rPr lang="en-US" sz="2800" dirty="0" smtClean="0">
                <a:ea typeface="Tahoma" pitchFamily="34" charset="0"/>
                <a:cs typeface="Tahoma" pitchFamily="34" charset="0"/>
              </a:rPr>
              <a:t>May – July 2017	Informal	.75 Step	</a:t>
            </a:r>
            <a:r>
              <a:rPr lang="en-US" sz="2400" dirty="0" smtClean="0">
                <a:ea typeface="Tahoma" pitchFamily="34" charset="0"/>
                <a:cs typeface="Tahoma" pitchFamily="34" charset="0"/>
              </a:rPr>
              <a:t>Probation end, 								retro to Oct</a:t>
            </a:r>
          </a:p>
          <a:p>
            <a:pPr marL="0" indent="0">
              <a:buFontTx/>
              <a:buNone/>
              <a:defRPr/>
            </a:pPr>
            <a:r>
              <a:rPr lang="en-US" sz="2800" dirty="0" smtClean="0">
                <a:ea typeface="Tahoma" pitchFamily="34" charset="0"/>
                <a:cs typeface="Tahoma" pitchFamily="34" charset="0"/>
              </a:rPr>
              <a:t>Aug – Sept 2017	Informal 	.25 Step	</a:t>
            </a:r>
            <a:r>
              <a:rPr lang="en-US" sz="2400" dirty="0">
                <a:ea typeface="Tahoma" pitchFamily="34" charset="0"/>
                <a:cs typeface="Tahoma" pitchFamily="34" charset="0"/>
              </a:rPr>
              <a:t>Probation end, 								retro to Oct</a:t>
            </a:r>
          </a:p>
          <a:p>
            <a:pPr marL="0" indent="0">
              <a:buFontTx/>
              <a:buNone/>
              <a:defRPr/>
            </a:pPr>
            <a:endParaRPr lang="en-US" sz="2100" dirty="0" smtClean="0">
              <a:latin typeface="Tahoma" pitchFamily="34" charset="0"/>
              <a:ea typeface="Tahoma" pitchFamily="34" charset="0"/>
              <a:cs typeface="Tahoma" pitchFamily="34" charset="0"/>
            </a:endParaRPr>
          </a:p>
          <a:p>
            <a:pPr marL="0" indent="0">
              <a:buFontTx/>
              <a:buNone/>
              <a:defRPr/>
            </a:pPr>
            <a:r>
              <a:rPr lang="en-US" sz="2100" dirty="0" smtClean="0">
                <a:latin typeface="Tahoma" pitchFamily="34" charset="0"/>
                <a:ea typeface="Tahoma" pitchFamily="34" charset="0"/>
                <a:cs typeface="Tahoma" pitchFamily="34" charset="0"/>
              </a:rPr>
              <a:t>	</a:t>
            </a:r>
          </a:p>
          <a:p>
            <a:pPr>
              <a:defRPr/>
            </a:pPr>
            <a:endParaRPr lang="en-US" sz="2400" dirty="0">
              <a:latin typeface="Tahoma" pitchFamily="34" charset="0"/>
              <a:ea typeface="Tahoma" pitchFamily="34" charset="0"/>
              <a:cs typeface="Tahoma" pitchFamily="34" charset="0"/>
            </a:endParaRPr>
          </a:p>
          <a:p>
            <a:pPr>
              <a:buFontTx/>
              <a:buNone/>
              <a:defRPr/>
            </a:pPr>
            <a:endParaRPr lang="en-US" sz="2000" dirty="0" smtClean="0"/>
          </a:p>
        </p:txBody>
      </p:sp>
    </p:spTree>
    <p:extLst>
      <p:ext uri="{BB962C8B-B14F-4D97-AF65-F5344CB8AC3E}">
        <p14:creationId xmlns:p14="http://schemas.microsoft.com/office/powerpoint/2010/main" val="42448730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304800"/>
            <a:ext cx="8077200" cy="1249363"/>
          </a:xfrm>
        </p:spPr>
        <p:txBody>
          <a:bodyPr>
            <a:normAutofit/>
          </a:bodyPr>
          <a:lstStyle/>
          <a:p>
            <a:pPr algn="ctr"/>
            <a:r>
              <a:rPr lang="en-US" b="1" dirty="0" smtClean="0">
                <a:cs typeface="Tahoma" pitchFamily="34" charset="0"/>
              </a:rPr>
              <a:t>Job Classifications</a:t>
            </a:r>
          </a:p>
        </p:txBody>
      </p:sp>
      <p:sp>
        <p:nvSpPr>
          <p:cNvPr id="20483" name="Content Placeholder 2"/>
          <p:cNvSpPr>
            <a:spLocks noGrp="1"/>
          </p:cNvSpPr>
          <p:nvPr>
            <p:ph idx="1"/>
          </p:nvPr>
        </p:nvSpPr>
        <p:spPr>
          <a:xfrm>
            <a:off x="609600" y="1524000"/>
            <a:ext cx="8153400" cy="4038600"/>
          </a:xfrm>
        </p:spPr>
        <p:txBody>
          <a:bodyPr>
            <a:normAutofit/>
          </a:bodyPr>
          <a:lstStyle/>
          <a:p>
            <a:pPr>
              <a:lnSpc>
                <a:spcPct val="110000"/>
              </a:lnSpc>
              <a:spcBef>
                <a:spcPts val="600"/>
              </a:spcBef>
              <a:spcAft>
                <a:spcPts val="600"/>
              </a:spcAft>
              <a:defRPr/>
            </a:pPr>
            <a:r>
              <a:rPr lang="en-US" sz="2400" dirty="0" smtClean="0">
                <a:cs typeface="Tahoma" pitchFamily="34" charset="0"/>
              </a:rPr>
              <a:t>Each job falls within a job classification which describe the level of work that is expected for an individual to perform</a:t>
            </a:r>
          </a:p>
          <a:p>
            <a:pPr>
              <a:lnSpc>
                <a:spcPct val="110000"/>
              </a:lnSpc>
              <a:spcBef>
                <a:spcPts val="600"/>
              </a:spcBef>
              <a:spcAft>
                <a:spcPts val="600"/>
              </a:spcAft>
              <a:defRPr/>
            </a:pPr>
            <a:r>
              <a:rPr lang="en-US" sz="2400" dirty="0" smtClean="0">
                <a:cs typeface="Tahoma" pitchFamily="34" charset="0"/>
              </a:rPr>
              <a:t>Positions that do similar work at a similar level have the same job classification </a:t>
            </a:r>
          </a:p>
          <a:p>
            <a:pPr>
              <a:lnSpc>
                <a:spcPct val="110000"/>
              </a:lnSpc>
              <a:spcBef>
                <a:spcPts val="600"/>
              </a:spcBef>
              <a:spcAft>
                <a:spcPts val="600"/>
              </a:spcAft>
              <a:defRPr/>
            </a:pPr>
            <a:r>
              <a:rPr lang="en-US" sz="2400" dirty="0" smtClean="0">
                <a:cs typeface="Tahoma" pitchFamily="34" charset="0"/>
              </a:rPr>
              <a:t>Your job classification determines your union contract or plan</a:t>
            </a:r>
          </a:p>
          <a:p>
            <a:pPr>
              <a:lnSpc>
                <a:spcPct val="110000"/>
              </a:lnSpc>
              <a:spcBef>
                <a:spcPts val="600"/>
              </a:spcBef>
              <a:spcAft>
                <a:spcPts val="600"/>
              </a:spcAft>
              <a:defRPr/>
            </a:pPr>
            <a:r>
              <a:rPr lang="en-US" sz="2400" dirty="0" smtClean="0">
                <a:cs typeface="Tahoma" pitchFamily="34" charset="0"/>
              </a:rPr>
              <a:t>Your job classification is assigned a salary range within your union contract or plan</a:t>
            </a:r>
          </a:p>
          <a:p>
            <a:pPr>
              <a:lnSpc>
                <a:spcPct val="110000"/>
              </a:lnSpc>
              <a:spcBef>
                <a:spcPts val="600"/>
              </a:spcBef>
              <a:spcAft>
                <a:spcPts val="600"/>
              </a:spcAft>
              <a:defRPr/>
            </a:pPr>
            <a:r>
              <a:rPr lang="en-US" sz="2400" dirty="0" smtClean="0">
                <a:cs typeface="Tahoma" pitchFamily="34" charset="0"/>
              </a:rPr>
              <a:t>Your job classification is assigned to a job track</a:t>
            </a:r>
            <a:endParaRPr lang="en-US" sz="2200" dirty="0">
              <a:cs typeface="Tahoma" pitchFamily="34" charset="0"/>
            </a:endParaRPr>
          </a:p>
          <a:p>
            <a:pPr lvl="1">
              <a:defRPr/>
            </a:pPr>
            <a:endParaRPr lang="en-US" dirty="0" smtClean="0">
              <a:cs typeface="Tahoma" pitchFamily="34" charset="0"/>
            </a:endParaRPr>
          </a:p>
          <a:p>
            <a:pPr>
              <a:defRPr/>
            </a:pPr>
            <a:endParaRPr lang="en-US" sz="2000" dirty="0" smtClean="0">
              <a:cs typeface="Tahoma" pitchFamily="34" charset="0"/>
            </a:endParaRPr>
          </a:p>
          <a:p>
            <a:pPr>
              <a:defRPr/>
            </a:pPr>
            <a:endParaRPr lang="en-US" sz="2400" dirty="0" smtClean="0">
              <a:latin typeface="Tahoma" pitchFamily="34" charset="0"/>
              <a:cs typeface="Tahoma" pitchFamily="34" charset="0"/>
            </a:endParaRPr>
          </a:p>
          <a:p>
            <a:pPr>
              <a:defRPr/>
            </a:pPr>
            <a:endParaRPr lang="en-US" dirty="0" smtClean="0">
              <a:latin typeface="Tahoma" pitchFamily="34" charset="0"/>
              <a:cs typeface="Tahoma" pitchFamily="34" charset="0"/>
            </a:endParaRPr>
          </a:p>
        </p:txBody>
      </p:sp>
    </p:spTree>
    <p:extLst>
      <p:ext uri="{BB962C8B-B14F-4D97-AF65-F5344CB8AC3E}">
        <p14:creationId xmlns:p14="http://schemas.microsoft.com/office/powerpoint/2010/main" val="2758475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a:r>
              <a:rPr lang="en-US" b="1" dirty="0" smtClean="0">
                <a:cs typeface="Tahoma" pitchFamily="34" charset="0"/>
              </a:rPr>
              <a:t>Job Tracks</a:t>
            </a:r>
          </a:p>
        </p:txBody>
      </p:sp>
      <p:sp>
        <p:nvSpPr>
          <p:cNvPr id="11267" name="Content Placeholder 2"/>
          <p:cNvSpPr>
            <a:spLocks noGrp="1"/>
          </p:cNvSpPr>
          <p:nvPr>
            <p:ph idx="1"/>
          </p:nvPr>
        </p:nvSpPr>
        <p:spPr>
          <a:xfrm>
            <a:off x="457200" y="1447800"/>
            <a:ext cx="8229600" cy="4525963"/>
          </a:xfrm>
        </p:spPr>
        <p:txBody>
          <a:bodyPr/>
          <a:lstStyle/>
          <a:p>
            <a:pPr marL="0" indent="0">
              <a:buFontTx/>
              <a:buNone/>
              <a:defRPr/>
            </a:pPr>
            <a:r>
              <a:rPr lang="en-US" sz="2800" dirty="0" smtClean="0">
                <a:ea typeface="Tahoma" pitchFamily="34" charset="0"/>
                <a:cs typeface="Tahoma" pitchFamily="34" charset="0"/>
                <a:hlinkClick r:id="rId3"/>
              </a:rPr>
              <a:t>Job </a:t>
            </a:r>
            <a:r>
              <a:rPr lang="en-US" sz="2800" dirty="0">
                <a:ea typeface="Tahoma" pitchFamily="34" charset="0"/>
                <a:cs typeface="Tahoma" pitchFamily="34" charset="0"/>
                <a:hlinkClick r:id="rId3"/>
              </a:rPr>
              <a:t>Tracks </a:t>
            </a:r>
            <a:r>
              <a:rPr lang="en-US" sz="2800" dirty="0" smtClean="0">
                <a:ea typeface="Tahoma" pitchFamily="34" charset="0"/>
                <a:cs typeface="Tahoma" pitchFamily="34" charset="0"/>
              </a:rPr>
              <a:t>at </a:t>
            </a:r>
            <a:r>
              <a:rPr lang="en-US" sz="2800" dirty="0">
                <a:ea typeface="Tahoma" pitchFamily="34" charset="0"/>
                <a:cs typeface="Tahoma" pitchFamily="34" charset="0"/>
              </a:rPr>
              <a:t>Minnesota Housing </a:t>
            </a:r>
            <a:r>
              <a:rPr lang="en-US" sz="2800" dirty="0" smtClean="0">
                <a:ea typeface="Tahoma" pitchFamily="34" charset="0"/>
                <a:cs typeface="Tahoma" pitchFamily="34" charset="0"/>
              </a:rPr>
              <a:t>are:			</a:t>
            </a:r>
          </a:p>
          <a:p>
            <a:pPr lvl="1">
              <a:buFont typeface="Arial" panose="020B0604020202020204" pitchFamily="34" charset="0"/>
              <a:buChar char="•"/>
              <a:defRPr/>
            </a:pPr>
            <a:r>
              <a:rPr lang="en-US" dirty="0" smtClean="0">
                <a:ea typeface="Tahoma" pitchFamily="34" charset="0"/>
                <a:cs typeface="Tahoma" pitchFamily="34" charset="0"/>
                <a:hlinkClick r:id="rId4"/>
              </a:rPr>
              <a:t>Communications</a:t>
            </a:r>
            <a:endParaRPr lang="en-US" dirty="0">
              <a:ea typeface="Tahoma" pitchFamily="34" charset="0"/>
              <a:cs typeface="Tahoma" pitchFamily="34" charset="0"/>
            </a:endParaRPr>
          </a:p>
          <a:p>
            <a:pPr lvl="1">
              <a:buFont typeface="Arial" panose="020B0604020202020204" pitchFamily="34" charset="0"/>
              <a:buChar char="•"/>
              <a:defRPr/>
            </a:pPr>
            <a:r>
              <a:rPr lang="en-US" dirty="0" smtClean="0">
                <a:ea typeface="Tahoma" pitchFamily="34" charset="0"/>
                <a:cs typeface="Tahoma" pitchFamily="34" charset="0"/>
                <a:hlinkClick r:id="rId5"/>
              </a:rPr>
              <a:t>Finance/Accounting</a:t>
            </a:r>
            <a:endParaRPr lang="en-US" dirty="0">
              <a:ea typeface="Tahoma" pitchFamily="34" charset="0"/>
              <a:cs typeface="Tahoma" pitchFamily="34" charset="0"/>
            </a:endParaRPr>
          </a:p>
          <a:p>
            <a:pPr lvl="1">
              <a:buFont typeface="Arial" panose="020B0604020202020204" pitchFamily="34" charset="0"/>
              <a:buChar char="•"/>
              <a:defRPr/>
            </a:pPr>
            <a:r>
              <a:rPr lang="en-US" dirty="0">
                <a:ea typeface="Tahoma" pitchFamily="34" charset="0"/>
                <a:cs typeface="Tahoma" pitchFamily="34" charset="0"/>
                <a:hlinkClick r:id="rId6"/>
              </a:rPr>
              <a:t>Housing Program/Policy Professional</a:t>
            </a:r>
            <a:endParaRPr lang="en-US" dirty="0">
              <a:ea typeface="Tahoma" pitchFamily="34" charset="0"/>
              <a:cs typeface="Tahoma" pitchFamily="34" charset="0"/>
            </a:endParaRPr>
          </a:p>
          <a:p>
            <a:pPr lvl="1">
              <a:buFont typeface="Arial" panose="020B0604020202020204" pitchFamily="34" charset="0"/>
              <a:buChar char="•"/>
              <a:defRPr/>
            </a:pPr>
            <a:r>
              <a:rPr lang="en-US" dirty="0">
                <a:ea typeface="Tahoma" pitchFamily="34" charset="0"/>
                <a:cs typeface="Tahoma" pitchFamily="34" charset="0"/>
                <a:hlinkClick r:id="rId7"/>
              </a:rPr>
              <a:t>Human </a:t>
            </a:r>
            <a:r>
              <a:rPr lang="en-US" dirty="0" smtClean="0">
                <a:ea typeface="Tahoma" pitchFamily="34" charset="0"/>
                <a:cs typeface="Tahoma" pitchFamily="34" charset="0"/>
                <a:hlinkClick r:id="rId7"/>
              </a:rPr>
              <a:t>Resources</a:t>
            </a:r>
            <a:r>
              <a:rPr lang="en-US" dirty="0" smtClean="0">
                <a:ea typeface="Tahoma" pitchFamily="34" charset="0"/>
                <a:cs typeface="Tahoma" pitchFamily="34" charset="0"/>
              </a:rPr>
              <a:t>			</a:t>
            </a:r>
          </a:p>
          <a:p>
            <a:pPr lvl="1">
              <a:buFont typeface="Arial" panose="020B0604020202020204" pitchFamily="34" charset="0"/>
              <a:buChar char="•"/>
              <a:defRPr/>
            </a:pPr>
            <a:r>
              <a:rPr lang="en-US" dirty="0" smtClean="0">
                <a:ea typeface="Tahoma" pitchFamily="34" charset="0"/>
                <a:cs typeface="Tahoma" pitchFamily="34" charset="0"/>
                <a:hlinkClick r:id="rId8"/>
              </a:rPr>
              <a:t>Information </a:t>
            </a:r>
            <a:r>
              <a:rPr lang="en-US" dirty="0">
                <a:ea typeface="Tahoma" pitchFamily="34" charset="0"/>
                <a:cs typeface="Tahoma" pitchFamily="34" charset="0"/>
                <a:hlinkClick r:id="rId8"/>
              </a:rPr>
              <a:t>Technical </a:t>
            </a:r>
            <a:r>
              <a:rPr lang="en-US" dirty="0" smtClean="0">
                <a:ea typeface="Tahoma" pitchFamily="34" charset="0"/>
                <a:cs typeface="Tahoma" pitchFamily="34" charset="0"/>
                <a:hlinkClick r:id="rId8"/>
              </a:rPr>
              <a:t>Specialties	</a:t>
            </a:r>
            <a:endParaRPr lang="en-US" dirty="0" smtClean="0">
              <a:ea typeface="Tahoma" pitchFamily="34" charset="0"/>
              <a:cs typeface="Tahoma" pitchFamily="34" charset="0"/>
            </a:endParaRPr>
          </a:p>
          <a:p>
            <a:pPr lvl="1">
              <a:buFont typeface="Arial" panose="020B0604020202020204" pitchFamily="34" charset="0"/>
              <a:buChar char="•"/>
              <a:defRPr/>
            </a:pPr>
            <a:r>
              <a:rPr lang="en-US" dirty="0" smtClean="0">
                <a:ea typeface="Tahoma" pitchFamily="34" charset="0"/>
                <a:cs typeface="Tahoma" pitchFamily="34" charset="0"/>
                <a:hlinkClick r:id="rId9"/>
              </a:rPr>
              <a:t>Manager</a:t>
            </a:r>
            <a:endParaRPr lang="en-US" dirty="0" smtClean="0">
              <a:ea typeface="Tahoma" pitchFamily="34" charset="0"/>
              <a:cs typeface="Tahoma" pitchFamily="34" charset="0"/>
            </a:endParaRPr>
          </a:p>
          <a:p>
            <a:pPr lvl="1">
              <a:buFont typeface="Arial" panose="020B0604020202020204" pitchFamily="34" charset="0"/>
              <a:buChar char="•"/>
              <a:defRPr/>
            </a:pPr>
            <a:r>
              <a:rPr lang="en-US" dirty="0" smtClean="0">
                <a:ea typeface="Tahoma" pitchFamily="34" charset="0"/>
                <a:cs typeface="Tahoma" pitchFamily="34" charset="0"/>
                <a:hlinkClick r:id="rId10"/>
              </a:rPr>
              <a:t>Paraprofessional </a:t>
            </a:r>
            <a:endParaRPr lang="en-US" dirty="0">
              <a:ea typeface="Tahoma" pitchFamily="34" charset="0"/>
              <a:cs typeface="Tahoma" pitchFamily="34" charset="0"/>
            </a:endParaRPr>
          </a:p>
          <a:p>
            <a:pPr>
              <a:defRPr/>
            </a:pPr>
            <a:endParaRPr lang="en-US" sz="2400" dirty="0" smtClean="0">
              <a:latin typeface="Tahoma" pitchFamily="34" charset="0"/>
              <a:ea typeface="Tahoma" pitchFamily="34" charset="0"/>
              <a:cs typeface="Tahoma" pitchFamily="34" charset="0"/>
            </a:endParaRPr>
          </a:p>
          <a:p>
            <a:pPr>
              <a:defRPr/>
            </a:pPr>
            <a:endParaRPr lang="en-US"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280855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algn="ctr"/>
            <a:r>
              <a:rPr lang="en-US" b="1" dirty="0" smtClean="0">
                <a:cs typeface="Tahoma" pitchFamily="34" charset="0"/>
              </a:rPr>
              <a:t>Job Tracks</a:t>
            </a:r>
          </a:p>
        </p:txBody>
      </p:sp>
      <p:sp>
        <p:nvSpPr>
          <p:cNvPr id="20483" name="Content Placeholder 2"/>
          <p:cNvSpPr>
            <a:spLocks noGrp="1"/>
          </p:cNvSpPr>
          <p:nvPr>
            <p:ph idx="1"/>
          </p:nvPr>
        </p:nvSpPr>
        <p:spPr>
          <a:xfrm>
            <a:off x="457200" y="1371600"/>
            <a:ext cx="8229600" cy="4525963"/>
          </a:xfrm>
        </p:spPr>
        <p:txBody>
          <a:bodyPr/>
          <a:lstStyle/>
          <a:p>
            <a:pPr>
              <a:defRPr/>
            </a:pPr>
            <a:r>
              <a:rPr lang="en-US" dirty="0" smtClean="0">
                <a:cs typeface="Tahoma" pitchFamily="34" charset="0"/>
              </a:rPr>
              <a:t>Job tracks clarify the technical job knowledge required to perform work for each job classification in that job track</a:t>
            </a:r>
          </a:p>
          <a:p>
            <a:pPr>
              <a:defRPr/>
            </a:pPr>
            <a:r>
              <a:rPr lang="en-US" dirty="0" smtClean="0">
                <a:cs typeface="Tahoma" pitchFamily="34" charset="0"/>
              </a:rPr>
              <a:t>The higher-level the job, the more that is expected in terms of work for that particular job class</a:t>
            </a:r>
          </a:p>
          <a:p>
            <a:pPr>
              <a:defRPr/>
            </a:pPr>
            <a:r>
              <a:rPr lang="en-US" dirty="0" smtClean="0">
                <a:cs typeface="Tahoma" pitchFamily="34" charset="0"/>
              </a:rPr>
              <a:t>Refer to your job track when rating yourself on your job knowledge competency</a:t>
            </a:r>
          </a:p>
          <a:p>
            <a:pPr>
              <a:defRPr/>
            </a:pPr>
            <a:endParaRPr lang="en-US" sz="2400" dirty="0" smtClean="0">
              <a:latin typeface="Tahoma" pitchFamily="34" charset="0"/>
              <a:cs typeface="Tahoma" pitchFamily="34" charset="0"/>
            </a:endParaRPr>
          </a:p>
          <a:p>
            <a:pPr>
              <a:defRPr/>
            </a:pPr>
            <a:endParaRPr lang="en-US" dirty="0" smtClean="0">
              <a:latin typeface="Tahoma" pitchFamily="34" charset="0"/>
              <a:cs typeface="Tahoma" pitchFamily="34" charset="0"/>
            </a:endParaRPr>
          </a:p>
        </p:txBody>
      </p:sp>
    </p:spTree>
    <p:extLst>
      <p:ext uri="{BB962C8B-B14F-4D97-AF65-F5344CB8AC3E}">
        <p14:creationId xmlns:p14="http://schemas.microsoft.com/office/powerpoint/2010/main" val="16418227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76200"/>
            <a:ext cx="8229600" cy="1143000"/>
          </a:xfrm>
        </p:spPr>
        <p:txBody>
          <a:bodyPr>
            <a:normAutofit fontScale="90000"/>
          </a:bodyPr>
          <a:lstStyle/>
          <a:p>
            <a:pPr algn="ctr"/>
            <a:r>
              <a:rPr lang="en-US" sz="3600" b="1" dirty="0" smtClean="0">
                <a:latin typeface="Tahoma" pitchFamily="34" charset="0"/>
                <a:cs typeface="Tahoma" pitchFamily="34" charset="0"/>
              </a:rPr>
              <a:t/>
            </a:r>
            <a:br>
              <a:rPr lang="en-US" sz="3600" b="1" dirty="0" smtClean="0">
                <a:latin typeface="Tahoma" pitchFamily="34" charset="0"/>
                <a:cs typeface="Tahoma" pitchFamily="34" charset="0"/>
              </a:rPr>
            </a:br>
            <a:r>
              <a:rPr lang="en-US" sz="4900" b="1" dirty="0" smtClean="0">
                <a:cs typeface="Tahoma" pitchFamily="34" charset="0"/>
              </a:rPr>
              <a:t>What’s  Happening Next?</a:t>
            </a:r>
            <a:r>
              <a:rPr lang="en-US" sz="3600" b="1" dirty="0" smtClean="0">
                <a:cs typeface="Tahoma" pitchFamily="34" charset="0"/>
              </a:rPr>
              <a:t/>
            </a:r>
            <a:br>
              <a:rPr lang="en-US" sz="3600" b="1" dirty="0" smtClean="0">
                <a:cs typeface="Tahoma" pitchFamily="34" charset="0"/>
              </a:rPr>
            </a:br>
            <a:endParaRPr lang="en-US" sz="3600" b="1" dirty="0" smtClean="0">
              <a:cs typeface="Tahoma" pitchFamily="34" charset="0"/>
            </a:endParaRPr>
          </a:p>
        </p:txBody>
      </p:sp>
      <p:sp>
        <p:nvSpPr>
          <p:cNvPr id="4" name="Content Placeholder 3"/>
          <p:cNvSpPr>
            <a:spLocks noGrp="1"/>
          </p:cNvSpPr>
          <p:nvPr>
            <p:ph idx="1"/>
          </p:nvPr>
        </p:nvSpPr>
        <p:spPr>
          <a:xfrm>
            <a:off x="3810000" y="1143000"/>
            <a:ext cx="5105400" cy="4648200"/>
          </a:xfrm>
        </p:spPr>
        <p:txBody>
          <a:bodyPr>
            <a:noAutofit/>
          </a:bodyPr>
          <a:lstStyle/>
          <a:p>
            <a:pPr marL="0" indent="0">
              <a:lnSpc>
                <a:spcPct val="150000"/>
              </a:lnSpc>
              <a:spcBef>
                <a:spcPts val="0"/>
              </a:spcBef>
              <a:buNone/>
            </a:pPr>
            <a:r>
              <a:rPr lang="en-US" sz="2600" dirty="0" smtClean="0">
                <a:cs typeface="Tahoma" pitchFamily="34" charset="0"/>
              </a:rPr>
              <a:t>Begin self-reviews</a:t>
            </a:r>
            <a:endParaRPr lang="en-US" sz="2600" dirty="0"/>
          </a:p>
          <a:p>
            <a:pPr marL="0" indent="0">
              <a:lnSpc>
                <a:spcPct val="150000"/>
              </a:lnSpc>
              <a:spcBef>
                <a:spcPts val="0"/>
              </a:spcBef>
              <a:buNone/>
            </a:pPr>
            <a:r>
              <a:rPr lang="en-US" sz="2600" dirty="0" smtClean="0">
                <a:cs typeface="Tahoma" pitchFamily="34" charset="0"/>
              </a:rPr>
              <a:t>Deadline </a:t>
            </a:r>
            <a:r>
              <a:rPr lang="en-US" sz="2600" dirty="0">
                <a:cs typeface="Tahoma" pitchFamily="34" charset="0"/>
              </a:rPr>
              <a:t>to complete </a:t>
            </a:r>
            <a:r>
              <a:rPr lang="en-US" sz="2600" dirty="0" smtClean="0">
                <a:cs typeface="Tahoma" pitchFamily="34" charset="0"/>
              </a:rPr>
              <a:t>self-review</a:t>
            </a:r>
            <a:r>
              <a:rPr lang="en-US" sz="2600" dirty="0"/>
              <a:t>	</a:t>
            </a:r>
          </a:p>
          <a:p>
            <a:pPr marL="0" indent="0">
              <a:lnSpc>
                <a:spcPct val="150000"/>
              </a:lnSpc>
              <a:spcBef>
                <a:spcPts val="0"/>
              </a:spcBef>
              <a:buNone/>
            </a:pPr>
            <a:r>
              <a:rPr lang="en-US" sz="2600" dirty="0" smtClean="0">
                <a:cs typeface="Tahoma" pitchFamily="34" charset="0"/>
              </a:rPr>
              <a:t>In-person performance review meeting with manager</a:t>
            </a:r>
            <a:endParaRPr lang="en-US" sz="2600" dirty="0">
              <a:solidFill>
                <a:srgbClr val="FF0000"/>
              </a:solidFill>
              <a:cs typeface="Tahoma" pitchFamily="34" charset="0"/>
            </a:endParaRPr>
          </a:p>
          <a:p>
            <a:pPr marL="0" indent="0">
              <a:lnSpc>
                <a:spcPct val="150000"/>
              </a:lnSpc>
              <a:spcBef>
                <a:spcPts val="0"/>
              </a:spcBef>
              <a:buNone/>
            </a:pPr>
            <a:r>
              <a:rPr lang="en-US" sz="2600" dirty="0" smtClean="0">
                <a:cs typeface="Tahoma" pitchFamily="34" charset="0"/>
              </a:rPr>
              <a:t>Salary increases effective</a:t>
            </a:r>
          </a:p>
          <a:p>
            <a:pPr marL="0" indent="0">
              <a:lnSpc>
                <a:spcPct val="150000"/>
              </a:lnSpc>
              <a:spcBef>
                <a:spcPts val="0"/>
              </a:spcBef>
              <a:buNone/>
            </a:pPr>
            <a:r>
              <a:rPr lang="en-US" sz="2600" dirty="0" smtClean="0">
                <a:cs typeface="Tahoma" pitchFamily="34" charset="0"/>
              </a:rPr>
              <a:t>Work </a:t>
            </a:r>
            <a:r>
              <a:rPr lang="en-US" sz="2600" dirty="0">
                <a:cs typeface="Tahoma" pitchFamily="34" charset="0"/>
              </a:rPr>
              <a:t>plan developed for </a:t>
            </a:r>
            <a:r>
              <a:rPr lang="en-US" sz="2600" dirty="0" smtClean="0">
                <a:cs typeface="Tahoma" pitchFamily="34" charset="0"/>
              </a:rPr>
              <a:t>upcoming year</a:t>
            </a:r>
            <a:endParaRPr lang="en-US" sz="2600" dirty="0">
              <a:solidFill>
                <a:srgbClr val="FF0000"/>
              </a:solidFill>
              <a:cs typeface="Tahoma" pitchFamily="34" charset="0"/>
            </a:endParaRPr>
          </a:p>
        </p:txBody>
      </p:sp>
      <p:sp>
        <p:nvSpPr>
          <p:cNvPr id="5" name="TextBox 1"/>
          <p:cNvSpPr txBox="1">
            <a:spLocks noChangeArrowheads="1"/>
          </p:cNvSpPr>
          <p:nvPr/>
        </p:nvSpPr>
        <p:spPr bwMode="auto">
          <a:xfrm>
            <a:off x="457200" y="1219200"/>
            <a:ext cx="3048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lnSpc>
                <a:spcPct val="150000"/>
              </a:lnSpc>
            </a:pPr>
            <a:r>
              <a:rPr lang="en-US" sz="2600" dirty="0" smtClean="0">
                <a:latin typeface="+mn-lt"/>
              </a:rPr>
              <a:t>7/31</a:t>
            </a:r>
          </a:p>
          <a:p>
            <a:pPr eaLnBrk="1" hangingPunct="1">
              <a:lnSpc>
                <a:spcPct val="150000"/>
              </a:lnSpc>
            </a:pPr>
            <a:r>
              <a:rPr lang="en-US" sz="2600" dirty="0" smtClean="0">
                <a:latin typeface="+mn-lt"/>
              </a:rPr>
              <a:t>8/14</a:t>
            </a:r>
          </a:p>
          <a:p>
            <a:pPr eaLnBrk="1" hangingPunct="1">
              <a:lnSpc>
                <a:spcPct val="150000"/>
              </a:lnSpc>
            </a:pPr>
            <a:r>
              <a:rPr lang="en-US" sz="2600" dirty="0" smtClean="0">
                <a:latin typeface="+mn-lt"/>
                <a:cs typeface="Tahoma" pitchFamily="34" charset="0"/>
              </a:rPr>
              <a:t>9/25 – 10/13</a:t>
            </a:r>
            <a:endParaRPr lang="en-US" sz="2600" dirty="0">
              <a:latin typeface="+mn-lt"/>
              <a:cs typeface="Tahoma" pitchFamily="34" charset="0"/>
            </a:endParaRPr>
          </a:p>
          <a:p>
            <a:pPr eaLnBrk="1" hangingPunct="1">
              <a:lnSpc>
                <a:spcPct val="150000"/>
              </a:lnSpc>
            </a:pPr>
            <a:endParaRPr lang="en-US" sz="2600" dirty="0" smtClean="0">
              <a:latin typeface="+mn-lt"/>
              <a:cs typeface="Tahoma" pitchFamily="34" charset="0"/>
            </a:endParaRPr>
          </a:p>
          <a:p>
            <a:pPr eaLnBrk="1" hangingPunct="1">
              <a:lnSpc>
                <a:spcPct val="150000"/>
              </a:lnSpc>
            </a:pPr>
            <a:r>
              <a:rPr lang="en-US" sz="2600" dirty="0" smtClean="0">
                <a:latin typeface="+mn-lt"/>
                <a:cs typeface="Tahoma" pitchFamily="34" charset="0"/>
              </a:rPr>
              <a:t>10/18 PP;  11/10 PD</a:t>
            </a:r>
            <a:endParaRPr lang="en-US" sz="2600" dirty="0">
              <a:latin typeface="+mn-lt"/>
            </a:endParaRPr>
          </a:p>
          <a:p>
            <a:pPr eaLnBrk="1" hangingPunct="1">
              <a:lnSpc>
                <a:spcPct val="150000"/>
              </a:lnSpc>
            </a:pPr>
            <a:r>
              <a:rPr lang="en-US" sz="2600" dirty="0" smtClean="0">
                <a:latin typeface="+mn-lt"/>
              </a:rPr>
              <a:t>10/16 – 11/17</a:t>
            </a:r>
            <a:r>
              <a:rPr lang="en-US" sz="2600" dirty="0">
                <a:latin typeface="+mn-lt"/>
              </a:rPr>
              <a:t>	</a:t>
            </a:r>
          </a:p>
          <a:p>
            <a:pPr eaLnBrk="1" hangingPunct="1"/>
            <a:endParaRPr lang="en-US" dirty="0"/>
          </a:p>
          <a:p>
            <a:pPr eaLnBrk="1" hangingPunct="1"/>
            <a:endParaRPr lang="en-US" dirty="0"/>
          </a:p>
        </p:txBody>
      </p:sp>
    </p:spTree>
    <p:extLst>
      <p:ext uri="{BB962C8B-B14F-4D97-AF65-F5344CB8AC3E}">
        <p14:creationId xmlns:p14="http://schemas.microsoft.com/office/powerpoint/2010/main" val="2931303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rmAutofit/>
          </a:bodyPr>
          <a:lstStyle/>
          <a:p>
            <a:r>
              <a:rPr lang="en-US" sz="2200" dirty="0" smtClean="0"/>
              <a:t>Please visit our </a:t>
            </a:r>
            <a:r>
              <a:rPr lang="en-US" sz="2200" dirty="0">
                <a:hlinkClick r:id="rId3"/>
              </a:rPr>
              <a:t>Performance Management </a:t>
            </a:r>
            <a:r>
              <a:rPr lang="en-US" sz="2200" dirty="0" smtClean="0">
                <a:hlinkClick r:id="rId3"/>
              </a:rPr>
              <a:t>page </a:t>
            </a:r>
            <a:r>
              <a:rPr lang="en-US" sz="2200" dirty="0" smtClean="0"/>
              <a:t>on the intranet for:</a:t>
            </a:r>
          </a:p>
          <a:p>
            <a:pPr lvl="1">
              <a:buFont typeface="Courier New" panose="02070309020205020404" pitchFamily="49" charset="0"/>
              <a:buChar char="o"/>
            </a:pPr>
            <a:r>
              <a:rPr lang="en-US" sz="2200" dirty="0"/>
              <a:t>The Performance Review Training Guide for Employees</a:t>
            </a:r>
          </a:p>
          <a:p>
            <a:pPr lvl="1">
              <a:buFont typeface="Courier New" panose="02070309020205020404" pitchFamily="49" charset="0"/>
              <a:buChar char="o"/>
            </a:pPr>
            <a:r>
              <a:rPr lang="en-US" sz="2200" dirty="0" smtClean="0"/>
              <a:t>Introduction to </a:t>
            </a:r>
            <a:r>
              <a:rPr lang="en-US" sz="2200" dirty="0" err="1" smtClean="0"/>
              <a:t>SuccessFactors</a:t>
            </a:r>
            <a:r>
              <a:rPr lang="en-US" sz="2200" dirty="0" smtClean="0"/>
              <a:t> video</a:t>
            </a:r>
            <a:endParaRPr lang="en-US" sz="2200" dirty="0"/>
          </a:p>
          <a:p>
            <a:pPr lvl="1">
              <a:buFont typeface="Courier New" panose="02070309020205020404" pitchFamily="49" charset="0"/>
              <a:buChar char="o"/>
            </a:pPr>
            <a:r>
              <a:rPr lang="en-US" sz="2200" dirty="0"/>
              <a:t>Completing your Annual Performance Review video  </a:t>
            </a:r>
            <a:endParaRPr lang="en-US" sz="2200" dirty="0" smtClean="0"/>
          </a:p>
          <a:p>
            <a:pPr lvl="1">
              <a:buFont typeface="Courier New" panose="02070309020205020404" pitchFamily="49" charset="0"/>
              <a:buChar char="o"/>
            </a:pPr>
            <a:r>
              <a:rPr lang="en-US" sz="2200" dirty="0" smtClean="0"/>
              <a:t>Completing your Work Plan Goals video</a:t>
            </a:r>
            <a:endParaRPr lang="en-US" sz="2200" dirty="0"/>
          </a:p>
          <a:p>
            <a:pPr lvl="1">
              <a:buFont typeface="Courier New" panose="02070309020205020404" pitchFamily="49" charset="0"/>
              <a:buChar char="o"/>
            </a:pPr>
            <a:r>
              <a:rPr lang="en-US" sz="2200" dirty="0" smtClean="0"/>
              <a:t>Job Tracks</a:t>
            </a:r>
          </a:p>
          <a:p>
            <a:pPr lvl="1">
              <a:buFont typeface="Courier New" panose="02070309020205020404" pitchFamily="49" charset="0"/>
              <a:buChar char="o"/>
            </a:pPr>
            <a:r>
              <a:rPr lang="en-US" sz="2200" dirty="0" smtClean="0"/>
              <a:t>Salary Grids </a:t>
            </a:r>
          </a:p>
          <a:p>
            <a:pPr marL="457200" lvl="1" indent="0">
              <a:buNone/>
            </a:pPr>
            <a:endParaRPr lang="en-US" sz="2200" dirty="0"/>
          </a:p>
          <a:p>
            <a:r>
              <a:rPr lang="en-US" sz="2200" dirty="0"/>
              <a:t>Contact Amy John, HR Representative, at </a:t>
            </a:r>
            <a:r>
              <a:rPr lang="en-US" sz="2200" dirty="0">
                <a:hlinkClick r:id="rId4"/>
              </a:rPr>
              <a:t>amy.john@state.mn.us</a:t>
            </a:r>
            <a:r>
              <a:rPr lang="en-US" sz="2200" dirty="0"/>
              <a:t> or 651-215-5976, if you have any questions</a:t>
            </a:r>
          </a:p>
        </p:txBody>
      </p:sp>
    </p:spTree>
    <p:extLst>
      <p:ext uri="{BB962C8B-B14F-4D97-AF65-F5344CB8AC3E}">
        <p14:creationId xmlns:p14="http://schemas.microsoft.com/office/powerpoint/2010/main" val="1838663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Autofit/>
          </a:bodyPr>
          <a:lstStyle/>
          <a:p>
            <a:pPr algn="ctr"/>
            <a:r>
              <a:rPr lang="en-US" sz="4000" b="1" dirty="0" smtClean="0">
                <a:cs typeface="Tahoma" pitchFamily="34" charset="0"/>
              </a:rPr>
              <a:t>What is Performance Management?</a:t>
            </a:r>
          </a:p>
        </p:txBody>
      </p:sp>
      <p:sp>
        <p:nvSpPr>
          <p:cNvPr id="10243" name="Content Placeholder 2"/>
          <p:cNvSpPr>
            <a:spLocks noGrp="1"/>
          </p:cNvSpPr>
          <p:nvPr>
            <p:ph idx="1"/>
          </p:nvPr>
        </p:nvSpPr>
        <p:spPr/>
        <p:txBody>
          <a:bodyPr/>
          <a:lstStyle/>
          <a:p>
            <a:pPr marL="0" indent="0">
              <a:buFontTx/>
              <a:buNone/>
            </a:pPr>
            <a:r>
              <a:rPr lang="en-US" sz="2800" dirty="0">
                <a:cs typeface="Tahoma" pitchFamily="34" charset="0"/>
              </a:rPr>
              <a:t>Performance management is a process to: </a:t>
            </a:r>
          </a:p>
          <a:p>
            <a:r>
              <a:rPr lang="en-US" sz="2800" dirty="0">
                <a:ea typeface="Tahoma" pitchFamily="34" charset="0"/>
                <a:cs typeface="Tahoma" pitchFamily="34" charset="0"/>
              </a:rPr>
              <a:t>Align individual goals with Strategic goals, and division work plans</a:t>
            </a:r>
          </a:p>
          <a:p>
            <a:r>
              <a:rPr lang="en-US" sz="2800" dirty="0">
                <a:ea typeface="Tahoma" pitchFamily="34" charset="0"/>
                <a:cs typeface="Tahoma" pitchFamily="34" charset="0"/>
              </a:rPr>
              <a:t>Identify and track individual performance</a:t>
            </a:r>
          </a:p>
          <a:p>
            <a:r>
              <a:rPr lang="en-US" sz="2800" dirty="0">
                <a:ea typeface="Tahoma" pitchFamily="34" charset="0"/>
                <a:cs typeface="Tahoma" pitchFamily="34" charset="0"/>
              </a:rPr>
              <a:t>Evaluate performance</a:t>
            </a:r>
          </a:p>
          <a:p>
            <a:r>
              <a:rPr lang="en-US" sz="2800" dirty="0">
                <a:ea typeface="Tahoma" pitchFamily="34" charset="0"/>
                <a:cs typeface="Tahoma" pitchFamily="34" charset="0"/>
              </a:rPr>
              <a:t>Identify training needs</a:t>
            </a:r>
          </a:p>
          <a:p>
            <a:r>
              <a:rPr lang="en-US" sz="2800" dirty="0">
                <a:ea typeface="Tahoma" pitchFamily="34" charset="0"/>
                <a:cs typeface="Tahoma" pitchFamily="34" charset="0"/>
              </a:rPr>
              <a:t>Recognize and reward good performance</a:t>
            </a:r>
          </a:p>
          <a:p>
            <a:r>
              <a:rPr lang="en-US" sz="2800" dirty="0">
                <a:ea typeface="Tahoma" pitchFamily="34" charset="0"/>
                <a:cs typeface="Tahoma" pitchFamily="34" charset="0"/>
              </a:rPr>
              <a:t>Identify and correct performance gaps</a:t>
            </a:r>
          </a:p>
          <a:p>
            <a:pPr marL="0" indent="0">
              <a:buFontTx/>
              <a:buNone/>
            </a:pPr>
            <a:endParaRPr lang="en-US" dirty="0" smtClean="0"/>
          </a:p>
        </p:txBody>
      </p:sp>
    </p:spTree>
    <p:extLst>
      <p:ext uri="{BB962C8B-B14F-4D97-AF65-F5344CB8AC3E}">
        <p14:creationId xmlns:p14="http://schemas.microsoft.com/office/powerpoint/2010/main" val="2371632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algn="ctr"/>
            <a:r>
              <a:rPr lang="en-US" b="1" dirty="0" smtClean="0">
                <a:cs typeface="Tahoma" pitchFamily="34" charset="0"/>
              </a:rPr>
              <a:t>Performance Review System</a:t>
            </a:r>
          </a:p>
        </p:txBody>
      </p:sp>
      <p:sp>
        <p:nvSpPr>
          <p:cNvPr id="10243" name="Rectangle 3"/>
          <p:cNvSpPr>
            <a:spLocks noGrp="1" noChangeArrowheads="1"/>
          </p:cNvSpPr>
          <p:nvPr>
            <p:ph idx="1"/>
          </p:nvPr>
        </p:nvSpPr>
        <p:spPr>
          <a:xfrm>
            <a:off x="533400" y="1295400"/>
            <a:ext cx="8229600" cy="4525963"/>
          </a:xfrm>
        </p:spPr>
        <p:txBody>
          <a:bodyPr/>
          <a:lstStyle/>
          <a:p>
            <a:pPr>
              <a:lnSpc>
                <a:spcPct val="110000"/>
              </a:lnSpc>
              <a:defRPr/>
            </a:pPr>
            <a:r>
              <a:rPr lang="en-US" sz="2400" dirty="0" smtClean="0">
                <a:ea typeface="Tahoma" pitchFamily="34" charset="0"/>
                <a:cs typeface="Tahoma" pitchFamily="34" charset="0"/>
              </a:rPr>
              <a:t>Strategic Plan</a:t>
            </a:r>
          </a:p>
          <a:p>
            <a:pPr lvl="1">
              <a:lnSpc>
                <a:spcPct val="110000"/>
              </a:lnSpc>
              <a:defRPr/>
            </a:pPr>
            <a:r>
              <a:rPr lang="en-US" sz="2000" dirty="0" smtClean="0">
                <a:ea typeface="Tahoma" pitchFamily="34" charset="0"/>
                <a:cs typeface="Tahoma" pitchFamily="34" charset="0"/>
              </a:rPr>
              <a:t>3 year high level Agency plan identifying our mission, vision and strategic priorities</a:t>
            </a:r>
          </a:p>
          <a:p>
            <a:pPr>
              <a:lnSpc>
                <a:spcPct val="110000"/>
              </a:lnSpc>
              <a:defRPr/>
            </a:pPr>
            <a:r>
              <a:rPr lang="en-US" sz="2400" dirty="0" smtClean="0">
                <a:ea typeface="Tahoma" pitchFamily="34" charset="0"/>
                <a:cs typeface="Tahoma" pitchFamily="34" charset="0"/>
              </a:rPr>
              <a:t>Affordable Housing Plan (AHP)</a:t>
            </a:r>
          </a:p>
          <a:p>
            <a:pPr lvl="1">
              <a:lnSpc>
                <a:spcPct val="110000"/>
              </a:lnSpc>
              <a:defRPr/>
            </a:pPr>
            <a:r>
              <a:rPr lang="en-US" sz="2000" dirty="0" smtClean="0">
                <a:ea typeface="Tahoma" pitchFamily="34" charset="0"/>
                <a:cs typeface="Tahoma" pitchFamily="34" charset="0"/>
              </a:rPr>
              <a:t>1 year business plan to implement the Strategic Plan</a:t>
            </a:r>
          </a:p>
          <a:p>
            <a:pPr>
              <a:lnSpc>
                <a:spcPct val="110000"/>
              </a:lnSpc>
              <a:defRPr/>
            </a:pPr>
            <a:r>
              <a:rPr lang="en-US" sz="2400" dirty="0" smtClean="0">
                <a:ea typeface="Tahoma" pitchFamily="34" charset="0"/>
                <a:cs typeface="Tahoma" pitchFamily="34" charset="0"/>
              </a:rPr>
              <a:t>Division Work Plan</a:t>
            </a:r>
          </a:p>
          <a:p>
            <a:pPr lvl="1">
              <a:lnSpc>
                <a:spcPct val="110000"/>
              </a:lnSpc>
              <a:defRPr/>
            </a:pPr>
            <a:r>
              <a:rPr lang="en-US" sz="2000" dirty="0" smtClean="0">
                <a:ea typeface="Tahoma" pitchFamily="34" charset="0"/>
                <a:cs typeface="Tahoma" pitchFamily="34" charset="0"/>
              </a:rPr>
              <a:t>1 year division specific plan for new initiatives, changes that cross divisions</a:t>
            </a:r>
          </a:p>
          <a:p>
            <a:pPr>
              <a:lnSpc>
                <a:spcPct val="110000"/>
              </a:lnSpc>
              <a:defRPr/>
            </a:pPr>
            <a:r>
              <a:rPr lang="en-US" sz="2400" dirty="0" smtClean="0">
                <a:ea typeface="Tahoma" pitchFamily="34" charset="0"/>
                <a:cs typeface="Tahoma" pitchFamily="34" charset="0"/>
              </a:rPr>
              <a:t>Individual Work Plan</a:t>
            </a:r>
          </a:p>
          <a:p>
            <a:pPr lvl="1">
              <a:lnSpc>
                <a:spcPct val="110000"/>
              </a:lnSpc>
              <a:defRPr/>
            </a:pPr>
            <a:r>
              <a:rPr lang="en-US" sz="2000" dirty="0" smtClean="0">
                <a:ea typeface="Tahoma" pitchFamily="34" charset="0"/>
                <a:cs typeface="Tahoma" pitchFamily="34" charset="0"/>
              </a:rPr>
              <a:t>4-5 individual goals that reflect core business activities or support division work plan</a:t>
            </a:r>
          </a:p>
          <a:p>
            <a:pPr lvl="1">
              <a:lnSpc>
                <a:spcPct val="110000"/>
              </a:lnSpc>
              <a:buFontTx/>
              <a:buNone/>
              <a:defRPr/>
            </a:pPr>
            <a:endParaRPr lang="en-US" sz="2000" dirty="0" smtClean="0">
              <a:latin typeface="+mn-lt"/>
            </a:endParaRPr>
          </a:p>
          <a:p>
            <a:pPr>
              <a:lnSpc>
                <a:spcPct val="110000"/>
              </a:lnSpc>
              <a:defRPr/>
            </a:pPr>
            <a:endParaRPr lang="en-US" sz="2400" dirty="0" smtClean="0">
              <a:latin typeface="+mn-lt"/>
            </a:endParaRPr>
          </a:p>
          <a:p>
            <a:pPr lvl="1">
              <a:lnSpc>
                <a:spcPct val="110000"/>
              </a:lnSpc>
              <a:buFont typeface="Wingdings" pitchFamily="2" charset="2"/>
              <a:buNone/>
              <a:defRPr/>
            </a:pPr>
            <a:endParaRPr lang="en-US" sz="1400" dirty="0" smtClean="0">
              <a:latin typeface="Tahoma" pitchFamily="34" charset="0"/>
            </a:endParaRPr>
          </a:p>
          <a:p>
            <a:pPr lvl="1">
              <a:lnSpc>
                <a:spcPct val="110000"/>
              </a:lnSpc>
              <a:buFont typeface="Wingdings" pitchFamily="2" charset="2"/>
              <a:buNone/>
              <a:defRPr/>
            </a:pPr>
            <a:endParaRPr lang="en-US" sz="1400" dirty="0" smtClean="0">
              <a:latin typeface="Tahoma" pitchFamily="34" charset="0"/>
            </a:endParaRPr>
          </a:p>
          <a:p>
            <a:pPr>
              <a:lnSpc>
                <a:spcPct val="110000"/>
              </a:lnSpc>
              <a:defRPr/>
            </a:pPr>
            <a:endParaRPr lang="en-US" sz="1800" dirty="0" smtClean="0">
              <a:latin typeface="Tahoma" pitchFamily="34" charset="0"/>
            </a:endParaRPr>
          </a:p>
          <a:p>
            <a:pPr>
              <a:lnSpc>
                <a:spcPct val="110000"/>
              </a:lnSpc>
              <a:defRPr/>
            </a:pPr>
            <a:endParaRPr lang="en-US" sz="1600" dirty="0" smtClean="0">
              <a:latin typeface="Tahoma" pitchFamily="34" charset="0"/>
            </a:endParaRPr>
          </a:p>
        </p:txBody>
      </p:sp>
    </p:spTree>
    <p:extLst>
      <p:ext uri="{BB962C8B-B14F-4D97-AF65-F5344CB8AC3E}">
        <p14:creationId xmlns:p14="http://schemas.microsoft.com/office/powerpoint/2010/main" val="48313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pPr algn="ctr"/>
            <a:r>
              <a:rPr lang="en-US" b="1" dirty="0" smtClean="0">
                <a:cs typeface="Tahoma" pitchFamily="34" charset="0"/>
              </a:rPr>
              <a:t>Performance Review System</a:t>
            </a:r>
          </a:p>
        </p:txBody>
      </p:sp>
      <p:sp>
        <p:nvSpPr>
          <p:cNvPr id="12291" name="Rectangle 15"/>
          <p:cNvSpPr>
            <a:spLocks noChangeArrowheads="1"/>
          </p:cNvSpPr>
          <p:nvPr/>
        </p:nvSpPr>
        <p:spPr bwMode="auto">
          <a:xfrm>
            <a:off x="609600" y="1447800"/>
            <a:ext cx="807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dirty="0"/>
              <a:t>Identifies, Assesses, and Improves Employee Performance</a:t>
            </a:r>
          </a:p>
        </p:txBody>
      </p:sp>
      <p:graphicFrame>
        <p:nvGraphicFramePr>
          <p:cNvPr id="15" name="Diagram 14"/>
          <p:cNvGraphicFramePr/>
          <p:nvPr>
            <p:extLst>
              <p:ext uri="{D42A27DB-BD31-4B8C-83A1-F6EECF244321}">
                <p14:modId xmlns:p14="http://schemas.microsoft.com/office/powerpoint/2010/main" val="3550727981"/>
              </p:ext>
            </p:extLst>
          </p:nvPr>
        </p:nvGraphicFramePr>
        <p:xfrm>
          <a:off x="1045029" y="1981200"/>
          <a:ext cx="7053942"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7581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09600" y="304800"/>
            <a:ext cx="8077200" cy="1249363"/>
          </a:xfrm>
        </p:spPr>
        <p:txBody>
          <a:bodyPr>
            <a:normAutofit/>
          </a:bodyPr>
          <a:lstStyle/>
          <a:p>
            <a:pPr algn="ctr"/>
            <a:r>
              <a:rPr lang="en-US" b="1" dirty="0" smtClean="0">
                <a:cs typeface="Tahoma" pitchFamily="34" charset="0"/>
              </a:rPr>
              <a:t>Work Plan Overview</a:t>
            </a:r>
          </a:p>
        </p:txBody>
      </p:sp>
      <p:sp>
        <p:nvSpPr>
          <p:cNvPr id="10" name="Rectangle 12"/>
          <p:cNvSpPr>
            <a:spLocks noChangeArrowheads="1"/>
          </p:cNvSpPr>
          <p:nvPr/>
        </p:nvSpPr>
        <p:spPr bwMode="auto">
          <a:xfrm>
            <a:off x="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11" name="Rectangle 16"/>
          <p:cNvSpPr>
            <a:spLocks noChangeArrowheads="1"/>
          </p:cNvSpPr>
          <p:nvPr/>
        </p:nvSpPr>
        <p:spPr bwMode="auto">
          <a:xfrm>
            <a:off x="-423500" y="533399"/>
            <a:ext cx="9948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endParaRPr lang="en-US"/>
          </a:p>
        </p:txBody>
      </p:sp>
      <p:sp>
        <p:nvSpPr>
          <p:cNvPr id="12" name="Rectangle 20"/>
          <p:cNvSpPr>
            <a:spLocks noChangeArrowheads="1"/>
          </p:cNvSpPr>
          <p:nvPr/>
        </p:nvSpPr>
        <p:spPr bwMode="auto">
          <a:xfrm>
            <a:off x="152400" y="22859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13" name="Rectangle 24"/>
          <p:cNvSpPr>
            <a:spLocks noChangeArrowheads="1"/>
          </p:cNvSpPr>
          <p:nvPr/>
        </p:nvSpPr>
        <p:spPr bwMode="auto">
          <a:xfrm>
            <a:off x="152400" y="68579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pic>
        <p:nvPicPr>
          <p:cNvPr id="14" name="Picture 2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0700" y="76200"/>
            <a:ext cx="6596063"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4"/>
          <p:cNvSpPr/>
          <p:nvPr/>
        </p:nvSpPr>
        <p:spPr>
          <a:xfrm>
            <a:off x="3505200" y="4648200"/>
            <a:ext cx="2570029" cy="9144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409546" y="4876800"/>
            <a:ext cx="3067454" cy="1066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657604" y="4876800"/>
            <a:ext cx="5886196" cy="1295401"/>
          </a:xfrm>
          <a:prstGeom prst="rect">
            <a:avLst/>
          </a:prstGeom>
          <a:solidFill>
            <a:srgbClr val="EEE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2700700" y="4855234"/>
            <a:ext cx="3810000" cy="0"/>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327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r>
              <a:rPr lang="en-US" dirty="0">
                <a:hlinkClick r:id="rId3" action="ppaction://hlinkfile"/>
              </a:rPr>
              <a:t>Organizational Competencies</a:t>
            </a:r>
            <a:r>
              <a:rPr lang="en-US" dirty="0">
                <a:hlinkClick r:id="rId4"/>
              </a:rPr>
              <a:t/>
            </a:r>
            <a:br>
              <a:rPr lang="en-US" dirty="0">
                <a:hlinkClick r:id="rId4"/>
              </a:rPr>
            </a:br>
            <a:endParaRPr lang="en-US" dirty="0"/>
          </a:p>
        </p:txBody>
      </p:sp>
      <p:sp>
        <p:nvSpPr>
          <p:cNvPr id="7" name="Subtitle 2"/>
          <p:cNvSpPr>
            <a:spLocks noGrp="1"/>
          </p:cNvSpPr>
          <p:nvPr>
            <p:ph idx="1"/>
          </p:nvPr>
        </p:nvSpPr>
        <p:spPr>
          <a:xfrm>
            <a:off x="457200" y="1295400"/>
            <a:ext cx="8229600" cy="4525963"/>
          </a:xfrm>
        </p:spPr>
        <p:txBody>
          <a:bodyPr>
            <a:noAutofit/>
          </a:bodyPr>
          <a:lstStyle/>
          <a:p>
            <a:pPr marL="457200" indent="-457200" algn="l">
              <a:buFont typeface="Arial" panose="020B0604020202020204" pitchFamily="34" charset="0"/>
              <a:buChar char="•"/>
            </a:pPr>
            <a:r>
              <a:rPr lang="en-US" sz="2400" dirty="0" smtClean="0">
                <a:solidFill>
                  <a:schemeClr val="tx1"/>
                </a:solidFill>
              </a:rPr>
              <a:t>Communications</a:t>
            </a:r>
          </a:p>
          <a:p>
            <a:pPr marL="457200" indent="-457200" algn="l">
              <a:buFont typeface="Arial" panose="020B0604020202020204" pitchFamily="34" charset="0"/>
              <a:buChar char="•"/>
            </a:pPr>
            <a:r>
              <a:rPr lang="en-US" sz="2400" dirty="0" smtClean="0">
                <a:solidFill>
                  <a:schemeClr val="tx1"/>
                </a:solidFill>
              </a:rPr>
              <a:t>Productivity and Quality of Work</a:t>
            </a:r>
          </a:p>
          <a:p>
            <a:pPr marL="457200" indent="-457200" algn="l">
              <a:buFont typeface="Arial" panose="020B0604020202020204" pitchFamily="34" charset="0"/>
              <a:buChar char="•"/>
            </a:pPr>
            <a:r>
              <a:rPr lang="en-US" sz="2400" dirty="0" smtClean="0">
                <a:solidFill>
                  <a:schemeClr val="tx1"/>
                </a:solidFill>
              </a:rPr>
              <a:t>Customer Focus</a:t>
            </a:r>
          </a:p>
          <a:p>
            <a:pPr marL="457200" indent="-457200" algn="l">
              <a:buFont typeface="Arial" panose="020B0604020202020204" pitchFamily="34" charset="0"/>
              <a:buChar char="•"/>
            </a:pPr>
            <a:r>
              <a:rPr lang="en-US" sz="2400" dirty="0" smtClean="0">
                <a:solidFill>
                  <a:schemeClr val="tx1"/>
                </a:solidFill>
              </a:rPr>
              <a:t>Teamwork</a:t>
            </a:r>
          </a:p>
          <a:p>
            <a:pPr marL="457200" indent="-457200" algn="l">
              <a:buFont typeface="Arial" panose="020B0604020202020204" pitchFamily="34" charset="0"/>
              <a:buChar char="•"/>
            </a:pPr>
            <a:r>
              <a:rPr lang="en-US" sz="2400" dirty="0" smtClean="0">
                <a:solidFill>
                  <a:schemeClr val="tx1"/>
                </a:solidFill>
              </a:rPr>
              <a:t>Job Knowledge</a:t>
            </a:r>
            <a:endParaRPr lang="en-US" sz="2400" dirty="0">
              <a:solidFill>
                <a:schemeClr val="tx1"/>
              </a:solidFill>
            </a:endParaRPr>
          </a:p>
          <a:p>
            <a:pPr marL="457200" indent="-457200" algn="l">
              <a:buFont typeface="Arial" panose="020B0604020202020204" pitchFamily="34" charset="0"/>
              <a:buChar char="•"/>
            </a:pPr>
            <a:r>
              <a:rPr lang="en-US" sz="2400" dirty="0">
                <a:solidFill>
                  <a:schemeClr val="tx1"/>
                </a:solidFill>
              </a:rPr>
              <a:t>Work management and continuous improvement</a:t>
            </a:r>
          </a:p>
          <a:p>
            <a:pPr marL="457200" indent="-457200" algn="l">
              <a:buFont typeface="Arial" panose="020B0604020202020204" pitchFamily="34" charset="0"/>
              <a:buChar char="•"/>
            </a:pPr>
            <a:r>
              <a:rPr lang="en-US" sz="2400" dirty="0">
                <a:solidFill>
                  <a:schemeClr val="tx1"/>
                </a:solidFill>
              </a:rPr>
              <a:t>Decision making and problem </a:t>
            </a:r>
            <a:r>
              <a:rPr lang="en-US" sz="2400" dirty="0" smtClean="0">
                <a:solidFill>
                  <a:schemeClr val="tx1"/>
                </a:solidFill>
              </a:rPr>
              <a:t>solving</a:t>
            </a:r>
          </a:p>
          <a:p>
            <a:pPr marL="457200" indent="-457200" algn="l">
              <a:buFont typeface="Arial" panose="020B0604020202020204" pitchFamily="34" charset="0"/>
              <a:buChar char="•"/>
            </a:pPr>
            <a:r>
              <a:rPr lang="en-US" sz="2400" dirty="0">
                <a:solidFill>
                  <a:schemeClr val="tx1"/>
                </a:solidFill>
              </a:rPr>
              <a:t>Adapting to change </a:t>
            </a:r>
            <a:endParaRPr lang="en-US" sz="2400" dirty="0" smtClean="0">
              <a:solidFill>
                <a:schemeClr val="tx1"/>
              </a:solidFill>
            </a:endParaRPr>
          </a:p>
          <a:p>
            <a:pPr marL="457200" indent="-457200" algn="l">
              <a:buFont typeface="Arial" panose="020B0604020202020204" pitchFamily="34" charset="0"/>
              <a:buChar char="•"/>
            </a:pPr>
            <a:r>
              <a:rPr lang="en-US" sz="2400" dirty="0">
                <a:solidFill>
                  <a:schemeClr val="tx1"/>
                </a:solidFill>
              </a:rPr>
              <a:t>Professionalism and workplace conduct</a:t>
            </a:r>
          </a:p>
          <a:p>
            <a:pPr algn="l"/>
            <a:endParaRPr lang="en-US" sz="2800" dirty="0"/>
          </a:p>
          <a:p>
            <a:pPr algn="l"/>
            <a:endParaRPr lang="en-US" sz="2600" dirty="0"/>
          </a:p>
        </p:txBody>
      </p:sp>
    </p:spTree>
    <p:extLst>
      <p:ext uri="{BB962C8B-B14F-4D97-AF65-F5344CB8AC3E}">
        <p14:creationId xmlns:p14="http://schemas.microsoft.com/office/powerpoint/2010/main" val="1972995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Autofit/>
          </a:bodyPr>
          <a:lstStyle/>
          <a:p>
            <a:r>
              <a:rPr lang="en-US" dirty="0" smtClean="0"/>
              <a:t>Additional Organizational Competencies for Managers</a:t>
            </a:r>
            <a:endParaRPr lang="en-US" dirty="0"/>
          </a:p>
        </p:txBody>
      </p:sp>
      <p:sp>
        <p:nvSpPr>
          <p:cNvPr id="7" name="Subtitle 2"/>
          <p:cNvSpPr>
            <a:spLocks noGrp="1"/>
          </p:cNvSpPr>
          <p:nvPr>
            <p:ph idx="1"/>
          </p:nvPr>
        </p:nvSpPr>
        <p:spPr>
          <a:xfrm>
            <a:off x="457200" y="1905000"/>
            <a:ext cx="8229600" cy="3581400"/>
          </a:xfrm>
        </p:spPr>
        <p:txBody>
          <a:bodyPr>
            <a:noAutofit/>
          </a:bodyPr>
          <a:lstStyle/>
          <a:p>
            <a:pPr marL="457200" indent="-457200" algn="l">
              <a:buFont typeface="Arial" panose="020B0604020202020204" pitchFamily="34" charset="0"/>
              <a:buChar char="•"/>
            </a:pPr>
            <a:r>
              <a:rPr lang="en-US" dirty="0" smtClean="0">
                <a:solidFill>
                  <a:schemeClr val="tx1"/>
                </a:solidFill>
              </a:rPr>
              <a:t>Vision, leadership and motivation</a:t>
            </a:r>
          </a:p>
          <a:p>
            <a:pPr marL="457200" indent="-457200" algn="l">
              <a:buFont typeface="Arial" panose="020B0604020202020204" pitchFamily="34" charset="0"/>
              <a:buChar char="•"/>
            </a:pPr>
            <a:r>
              <a:rPr lang="en-US" dirty="0" smtClean="0">
                <a:solidFill>
                  <a:schemeClr val="tx1"/>
                </a:solidFill>
              </a:rPr>
              <a:t>Organizational management</a:t>
            </a:r>
          </a:p>
          <a:p>
            <a:pPr marL="457200" indent="-457200" algn="l">
              <a:buFont typeface="Arial" panose="020B0604020202020204" pitchFamily="34" charset="0"/>
              <a:buChar char="•"/>
            </a:pPr>
            <a:r>
              <a:rPr lang="en-US" dirty="0" smtClean="0">
                <a:solidFill>
                  <a:schemeClr val="tx1"/>
                </a:solidFill>
              </a:rPr>
              <a:t>Coaching and mentoring</a:t>
            </a:r>
          </a:p>
          <a:p>
            <a:pPr marL="457200" indent="-457200" algn="l">
              <a:buFont typeface="Arial" panose="020B0604020202020204" pitchFamily="34" charset="0"/>
              <a:buChar char="•"/>
            </a:pPr>
            <a:r>
              <a:rPr lang="en-US" dirty="0" smtClean="0">
                <a:solidFill>
                  <a:schemeClr val="tx1"/>
                </a:solidFill>
              </a:rPr>
              <a:t>Delegation</a:t>
            </a:r>
          </a:p>
          <a:p>
            <a:pPr marL="457200" indent="-457200" algn="l">
              <a:buFont typeface="Arial" panose="020B0604020202020204" pitchFamily="34" charset="0"/>
              <a:buChar char="•"/>
            </a:pPr>
            <a:r>
              <a:rPr lang="en-US" dirty="0" smtClean="0">
                <a:solidFill>
                  <a:schemeClr val="tx1"/>
                </a:solidFill>
              </a:rPr>
              <a:t>Organizational judgment</a:t>
            </a:r>
            <a:endParaRPr lang="en-US" dirty="0"/>
          </a:p>
        </p:txBody>
      </p:sp>
    </p:spTree>
    <p:extLst>
      <p:ext uri="{BB962C8B-B14F-4D97-AF65-F5344CB8AC3E}">
        <p14:creationId xmlns:p14="http://schemas.microsoft.com/office/powerpoint/2010/main" val="2596084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304800"/>
            <a:ext cx="8077200" cy="1249363"/>
          </a:xfrm>
        </p:spPr>
        <p:txBody>
          <a:bodyPr>
            <a:normAutofit/>
          </a:bodyPr>
          <a:lstStyle/>
          <a:p>
            <a:pPr algn="ctr"/>
            <a:r>
              <a:rPr lang="en-US" b="1" dirty="0" smtClean="0">
                <a:cs typeface="Tahoma" pitchFamily="34" charset="0"/>
              </a:rPr>
              <a:t>Goals</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52600"/>
            <a:ext cx="8722511" cy="3028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753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Minnesota Housing">
      <a:dk1>
        <a:sysClr val="windowText" lastClr="000000"/>
      </a:dk1>
      <a:lt1>
        <a:sysClr val="window" lastClr="FFFFFF"/>
      </a:lt1>
      <a:dk2>
        <a:srgbClr val="1F497D"/>
      </a:dk2>
      <a:lt2>
        <a:srgbClr val="EEECE1"/>
      </a:lt2>
      <a:accent1>
        <a:srgbClr val="778811"/>
      </a:accent1>
      <a:accent2>
        <a:srgbClr val="648B8A"/>
      </a:accent2>
      <a:accent3>
        <a:srgbClr val="993311"/>
      </a:accent3>
      <a:accent4>
        <a:srgbClr val="AA7700"/>
      </a:accent4>
      <a:accent5>
        <a:srgbClr val="EE3524"/>
      </a:accent5>
      <a:accent6>
        <a:srgbClr val="7E808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Template>
  <TotalTime>3327</TotalTime>
  <Words>2502</Words>
  <Application>Microsoft Office PowerPoint</Application>
  <PresentationFormat>On-screen Show (4:3)</PresentationFormat>
  <Paragraphs>269</Paragraphs>
  <Slides>26</Slides>
  <Notes>26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Powerpoint Template</vt:lpstr>
      <vt:lpstr>Custom Design</vt:lpstr>
      <vt:lpstr>PowerPoint Presentation</vt:lpstr>
      <vt:lpstr>Agenda</vt:lpstr>
      <vt:lpstr>What is Performance Management?</vt:lpstr>
      <vt:lpstr>Performance Review System</vt:lpstr>
      <vt:lpstr>Performance Review System</vt:lpstr>
      <vt:lpstr>Work Plan Overview</vt:lpstr>
      <vt:lpstr>Organizational Competencies </vt:lpstr>
      <vt:lpstr>Additional Organizational Competencies for Managers</vt:lpstr>
      <vt:lpstr>Goals</vt:lpstr>
      <vt:lpstr>Goals</vt:lpstr>
      <vt:lpstr>What if I have no Goals?</vt:lpstr>
      <vt:lpstr>Annual Performance Review</vt:lpstr>
      <vt:lpstr>Performance Review Ratings</vt:lpstr>
      <vt:lpstr>Performance Review Ratings</vt:lpstr>
      <vt:lpstr>Performance Self-Review  Best Practices</vt:lpstr>
      <vt:lpstr>Performance Self-Review  Best Practices</vt:lpstr>
      <vt:lpstr>Performance Self-Review  Best Practices</vt:lpstr>
      <vt:lpstr>Prepare for Your In-Person Review</vt:lpstr>
      <vt:lpstr>Compensation</vt:lpstr>
      <vt:lpstr>Compensation</vt:lpstr>
      <vt:lpstr>Compensation</vt:lpstr>
      <vt:lpstr>Job Classifications</vt:lpstr>
      <vt:lpstr>Job Tracks</vt:lpstr>
      <vt:lpstr>Job Tracks</vt:lpstr>
      <vt:lpstr> What’s  Happening Next? </vt:lpstr>
      <vt:lpstr>For More Information</vt:lpstr>
    </vt:vector>
  </TitlesOfParts>
  <Company>Minnesota Housing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Amy</dc:creator>
  <cp:lastModifiedBy>John, Amy</cp:lastModifiedBy>
  <cp:revision>75</cp:revision>
  <cp:lastPrinted>2014-07-30T18:40:33Z</cp:lastPrinted>
  <dcterms:created xsi:type="dcterms:W3CDTF">2014-04-02T18:40:22Z</dcterms:created>
  <dcterms:modified xsi:type="dcterms:W3CDTF">2017-06-05T20:38:18Z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DISdDocName">
    <vt:lpwstr>MHFA_012234</vt:lpwstr>
  </property>
  <property fmtid="{D5CDD505-2E9C-101B-9397-08002B2CF9AE}" pid="3" name="DISProperties">
    <vt:lpwstr>DISdDocName,DIScgiUrl,DISdUser,DISdID,DISidcName,DISTaskPaneUrl</vt:lpwstr>
  </property>
  <property fmtid="{D5CDD505-2E9C-101B-9397-08002B2CF9AE}" pid="4" name="DIScgiUrl">
    <vt:lpwstr>http://prow12orap02:16200/cs/idcplg</vt:lpwstr>
  </property>
  <property fmtid="{D5CDD505-2E9C-101B-9397-08002B2CF9AE}" pid="5" name="DISdUser">
    <vt:lpwstr>ckallenbach</vt:lpwstr>
  </property>
  <property fmtid="{D5CDD505-2E9C-101B-9397-08002B2CF9AE}" pid="6" name="DISdID">
    <vt:lpwstr>13467</vt:lpwstr>
  </property>
  <property fmtid="{D5CDD505-2E9C-101B-9397-08002B2CF9AE}" pid="7" name="DISidcName">
    <vt:lpwstr>prodecm</vt:lpwstr>
  </property>
  <property fmtid="{D5CDD505-2E9C-101B-9397-08002B2CF9AE}" pid="8" name="DISTaskPaneUrl">
    <vt:lpwstr>http://prow12orap02:16200/cs/idcplg?IdcService=DESKTOP_DOC_INFO&amp;dDocName=MHFA_012234&amp;dID=13467&amp;ClientControlled=DocMan,taskpane&amp;coreContentOnly=1</vt:lpwstr>
  </property>
</Properties>
</file>