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710" r:id="rId4"/>
  </p:sldMasterIdLst>
  <p:notesMasterIdLst>
    <p:notesMasterId r:id="rId29"/>
  </p:notesMasterIdLst>
  <p:handoutMasterIdLst>
    <p:handoutMasterId r:id="rId30"/>
  </p:handoutMasterIdLst>
  <p:sldIdLst>
    <p:sldId id="946" r:id="rId5"/>
    <p:sldId id="3383" r:id="rId6"/>
    <p:sldId id="3384" r:id="rId7"/>
    <p:sldId id="944" r:id="rId8"/>
    <p:sldId id="3352" r:id="rId9"/>
    <p:sldId id="3354" r:id="rId10"/>
    <p:sldId id="3355" r:id="rId11"/>
    <p:sldId id="3356" r:id="rId12"/>
    <p:sldId id="3370" r:id="rId13"/>
    <p:sldId id="3371" r:id="rId14"/>
    <p:sldId id="3372" r:id="rId15"/>
    <p:sldId id="3373" r:id="rId16"/>
    <p:sldId id="3374" r:id="rId17"/>
    <p:sldId id="3375" r:id="rId18"/>
    <p:sldId id="3376" r:id="rId19"/>
    <p:sldId id="3377" r:id="rId20"/>
    <p:sldId id="3378" r:id="rId21"/>
    <p:sldId id="3381" r:id="rId22"/>
    <p:sldId id="3382" r:id="rId23"/>
    <p:sldId id="3379" r:id="rId24"/>
    <p:sldId id="3380" r:id="rId25"/>
    <p:sldId id="3357" r:id="rId26"/>
    <p:sldId id="3358" r:id="rId27"/>
    <p:sldId id="268"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000000"/>
    <a:srgbClr val="003865"/>
    <a:srgbClr val="FFFFFF"/>
    <a:srgbClr val="E8E8E8"/>
    <a:srgbClr val="99D1FF"/>
    <a:srgbClr val="D6EDFF"/>
    <a:srgbClr val="78BE21"/>
    <a:srgbClr val="B20738"/>
    <a:srgbClr val="00A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95" autoAdjust="0"/>
  </p:normalViewPr>
  <p:slideViewPr>
    <p:cSldViewPr snapToGrid="0">
      <p:cViewPr varScale="1">
        <p:scale>
          <a:sx n="78" d="100"/>
          <a:sy n="78" d="100"/>
        </p:scale>
        <p:origin x="878"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277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2/19/2025</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2/19/2025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3809185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gray">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609600" y="4092602"/>
            <a:ext cx="10972800" cy="1295182"/>
          </a:xfrm>
          <a:noFill/>
        </p:spPr>
        <p:txBody>
          <a:bodyPr wrap="square" lIns="0" tIns="182880" rIns="0" bIns="182880" anchor="ctr">
            <a:normAutofit/>
          </a:bodyPr>
          <a:lstStyle>
            <a:lvl1pPr algn="ctr">
              <a:defRPr sz="3600">
                <a:solidFill>
                  <a:schemeClr val="bg1"/>
                </a:solidFill>
              </a:defRPr>
            </a:lvl1pPr>
          </a:lstStyle>
          <a:p>
            <a:r>
              <a:rPr lang="en-US" dirty="0"/>
              <a:t>Click to edit presentation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2/19/2025</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5" name="Graphic 8" descr="Placeholder agency logo">
            <a:extLst>
              <a:ext uri="{FF2B5EF4-FFF2-40B4-BE49-F238E27FC236}">
                <a16:creationId xmlns:a16="http://schemas.microsoft.com/office/drawing/2014/main" id="{7B840020-0682-1335-EE5A-86A26767B7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3238500" y="1731140"/>
            <a:ext cx="5715000" cy="828568"/>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 Click to edit slide title</a:t>
            </a:r>
          </a:p>
        </p:txBody>
      </p:sp>
      <p:sp>
        <p:nvSpPr>
          <p:cNvPr id="3" name="Content Placeholder 3"/>
          <p:cNvSpPr>
            <a:spLocks noGrp="1"/>
          </p:cNvSpPr>
          <p:nvPr>
            <p:ph idx="1" hasCustomPrompt="1"/>
          </p:nvPr>
        </p:nvSpPr>
        <p:spPr bwMode="gray">
          <a:xfrm>
            <a:off x="838200" y="1594624"/>
            <a:ext cx="10515600" cy="4582339"/>
          </a:xfrm>
          <a:noFill/>
        </p:spPr>
        <p:txBody>
          <a:bodyPr lIns="0" tIns="91440" rIns="0" bIns="9144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4"/>
          <p:cNvSpPr>
            <a:spLocks noGrp="1"/>
          </p:cNvSpPr>
          <p:nvPr>
            <p:ph type="dt" sz="half" idx="10"/>
          </p:nvPr>
        </p:nvSpPr>
        <p:spPr bwMode="black"/>
        <p:txBody>
          <a:bodyPr/>
          <a:lstStyle/>
          <a:p>
            <a:fld id="{824D5D47-1752-4D84-8BFB-C2F71A34C932}" type="datetime1">
              <a:rPr lang="en-US" smtClean="0"/>
              <a:t>2/19/2025</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3" name="Content Placeholder 3"/>
          <p:cNvSpPr>
            <a:spLocks noGrp="1"/>
          </p:cNvSpPr>
          <p:nvPr>
            <p:ph sz="half" idx="1" hasCustomPrompt="1"/>
          </p:nvPr>
        </p:nvSpPr>
        <p:spPr bwMode="gray">
          <a:xfrm>
            <a:off x="838200" y="1594624"/>
            <a:ext cx="5181600" cy="4582339"/>
          </a:xfrm>
          <a:noFill/>
        </p:spPr>
        <p:txBody>
          <a:bodyPr lIns="0" tIns="91440" rIns="274320" bIns="9144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hasCustomPrompt="1"/>
          </p:nvPr>
        </p:nvSpPr>
        <p:spPr bwMode="gray">
          <a:xfrm>
            <a:off x="6172200" y="1594624"/>
            <a:ext cx="5181600" cy="4582339"/>
          </a:xfrm>
          <a:noFill/>
        </p:spPr>
        <p:txBody>
          <a:bodyPr lIns="0" tIns="91440" rIns="0" bIns="9144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5"/>
          <p:cNvSpPr>
            <a:spLocks noGrp="1"/>
          </p:cNvSpPr>
          <p:nvPr>
            <p:ph type="dt" sz="half" idx="10"/>
          </p:nvPr>
        </p:nvSpPr>
        <p:spPr bwMode="black"/>
        <p:txBody>
          <a:bodyPr/>
          <a:lstStyle/>
          <a:p>
            <a:fld id="{7C198DD1-C477-482D-A126-3FBDD1778E48}" type="datetime1">
              <a:rPr lang="en-US" smtClean="0"/>
              <a:t>2/19/2025</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2" name="Rectangle 3">
            <a:extLst>
              <a:ext uri="{C183D7F6-B498-43B3-948B-1728B52AA6E4}">
                <adec:decorative xmlns:adec="http://schemas.microsoft.com/office/drawing/2017/decorative" val="1"/>
              </a:ext>
            </a:extLst>
          </p:cNvPr>
          <p:cNvSpPr/>
          <p:nvPr userDrawn="1"/>
        </p:nvSpPr>
        <p:spPr>
          <a:xfrm>
            <a:off x="838200" y="1280033"/>
            <a:ext cx="10515600" cy="48969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4"/>
          <p:cNvSpPr>
            <a:spLocks noGrp="1"/>
          </p:cNvSpPr>
          <p:nvPr>
            <p:ph idx="1" hasCustomPrompt="1"/>
          </p:nvPr>
        </p:nvSpPr>
        <p:spPr bwMode="gray">
          <a:xfrm>
            <a:off x="838200" y="1280033"/>
            <a:ext cx="10515600" cy="4896931"/>
          </a:xfrm>
          <a:noFill/>
        </p:spPr>
        <p:txBody>
          <a:bodyPr lIns="274320" tIns="274320" rIns="274320" bIns="27432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5"/>
          <p:cNvSpPr>
            <a:spLocks noGrp="1"/>
          </p:cNvSpPr>
          <p:nvPr>
            <p:ph type="dt" sz="half" idx="10"/>
          </p:nvPr>
        </p:nvSpPr>
        <p:spPr bwMode="black"/>
        <p:txBody>
          <a:bodyPr/>
          <a:lstStyle/>
          <a:p>
            <a:fld id="{9A198C9B-0587-4A1E-9E03-E4C9FE222F08}" type="datetime1">
              <a:rPr lang="en-US" smtClean="0"/>
              <a:t>2/19/2025</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10" name="Rectangle 3">
            <a:extLst>
              <a:ext uri="{C183D7F6-B498-43B3-948B-1728B52AA6E4}">
                <adec:decorative xmlns:adec="http://schemas.microsoft.com/office/drawing/2017/decorative" val="1"/>
              </a:ext>
            </a:extLst>
          </p:cNvPr>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4"/>
          <p:cNvSpPr>
            <a:spLocks noGrp="1"/>
          </p:cNvSpPr>
          <p:nvPr>
            <p:ph sz="half" idx="1" hasCustomPrompt="1"/>
          </p:nvPr>
        </p:nvSpPr>
        <p:spPr bwMode="gray">
          <a:xfrm>
            <a:off x="838200" y="1594624"/>
            <a:ext cx="5181600" cy="4582339"/>
          </a:xfrm>
          <a:noFill/>
        </p:spPr>
        <p:txBody>
          <a:bodyPr lIns="274320" tIns="274320" rIns="274320" bIns="27432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5">
            <a:extLst>
              <a:ext uri="{C183D7F6-B498-43B3-948B-1728B52AA6E4}">
                <adec:decorative xmlns:adec="http://schemas.microsoft.com/office/drawing/2017/decorative" val="1"/>
              </a:ext>
            </a:extLst>
          </p:cNvPr>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6"/>
          <p:cNvSpPr>
            <a:spLocks noGrp="1"/>
          </p:cNvSpPr>
          <p:nvPr>
            <p:ph sz="half" idx="2" hasCustomPrompt="1"/>
          </p:nvPr>
        </p:nvSpPr>
        <p:spPr bwMode="gray">
          <a:xfrm>
            <a:off x="6172200" y="1594624"/>
            <a:ext cx="5181600" cy="4582339"/>
          </a:xfrm>
          <a:noFill/>
        </p:spPr>
        <p:txBody>
          <a:bodyPr lIns="274320" tIns="274320" rIns="274320" bIns="27432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7"/>
          <p:cNvSpPr>
            <a:spLocks noGrp="1"/>
          </p:cNvSpPr>
          <p:nvPr>
            <p:ph type="dt" sz="half" idx="10"/>
          </p:nvPr>
        </p:nvSpPr>
        <p:spPr bwMode="black"/>
        <p:txBody>
          <a:bodyPr/>
          <a:lstStyle/>
          <a:p>
            <a:fld id="{5485A5BA-A5F9-4138-9E4B-FFD626F6437A}" type="datetime1">
              <a:rPr lang="en-US" smtClean="0"/>
              <a:t>2/19/2025</a:t>
            </a:fld>
            <a:endParaRPr lang="en-US" dirty="0"/>
          </a:p>
        </p:txBody>
      </p:sp>
      <p:sp>
        <p:nvSpPr>
          <p:cNvPr id="11"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10">
            <a:extLs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5" name="Content Placeholder 2"/>
          <p:cNvSpPr>
            <a:spLocks noGrp="1"/>
          </p:cNvSpPr>
          <p:nvPr>
            <p:ph sz="quarter" idx="10" hasCustomPrompt="1"/>
          </p:nvPr>
        </p:nvSpPr>
        <p:spPr bwMode="gray">
          <a:xfrm>
            <a:off x="838200" y="1366345"/>
            <a:ext cx="10515600" cy="4788393"/>
          </a:xfrm>
          <a:noFill/>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2/19/2025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Blue Gradient)">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2" name="Rectangle 2">
            <a:extLst>
              <a:ext uri="{FF2B5EF4-FFF2-40B4-BE49-F238E27FC236}">
                <a16:creationId xmlns:a16="http://schemas.microsoft.com/office/drawing/2014/main" id="{DCB9A518-5B17-ED80-1AD8-2DD3847D57AE}"/>
              </a:ext>
              <a:ext uri="{C183D7F6-B498-43B3-948B-1728B52AA6E4}">
                <adec:decorative xmlns:adec="http://schemas.microsoft.com/office/drawing/2017/decorative" val="1"/>
              </a:ext>
            </a:extLst>
          </p:cNvPr>
          <p:cNvSpPr/>
          <p:nvPr userDrawn="1"/>
        </p:nvSpPr>
        <p:spPr bwMode="gray">
          <a:xfrm>
            <a:off x="0" y="1220194"/>
            <a:ext cx="12192000" cy="2208806"/>
          </a:xfrm>
          <a:prstGeom prst="rect">
            <a:avLst/>
          </a:prstGeom>
          <a:gradFill>
            <a:gsLst>
              <a:gs pos="0">
                <a:schemeClr val="tx1">
                  <a:lumMod val="10000"/>
                  <a:lumOff val="9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3"/>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2/19/2025</a:t>
            </a:fld>
            <a:endParaRPr lang="en-US" dirty="0"/>
          </a:p>
        </p:txBody>
      </p:sp>
      <p:sp>
        <p:nvSpPr>
          <p:cNvPr id="7"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206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Green Gradient)">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2" name="Rectangle 2">
            <a:extLst>
              <a:ext uri="{FF2B5EF4-FFF2-40B4-BE49-F238E27FC236}">
                <a16:creationId xmlns:a16="http://schemas.microsoft.com/office/drawing/2014/main" id="{485BE29E-4A21-6AAA-F5AE-A9CC9B59C394}"/>
              </a:ext>
              <a:ext uri="{C183D7F6-B498-43B3-948B-1728B52AA6E4}">
                <adec:decorative xmlns:adec="http://schemas.microsoft.com/office/drawing/2017/decorative" val="1"/>
              </a:ext>
            </a:extLst>
          </p:cNvPr>
          <p:cNvSpPr/>
          <p:nvPr userDrawn="1"/>
        </p:nvSpPr>
        <p:spPr bwMode="gray">
          <a:xfrm>
            <a:off x="0" y="1220194"/>
            <a:ext cx="12192000" cy="2208806"/>
          </a:xfrm>
          <a:prstGeom prst="rect">
            <a:avLst/>
          </a:prstGeom>
          <a:gradFill>
            <a:gsLst>
              <a:gs pos="0">
                <a:schemeClr val="accent2">
                  <a:lumMod val="20000"/>
                  <a:lumOff val="8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Content Placeholder 3"/>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2/19/2025</a:t>
            </a:fld>
            <a:endParaRPr lang="en-US" dirty="0"/>
          </a:p>
        </p:txBody>
      </p:sp>
      <p:sp>
        <p:nvSpPr>
          <p:cNvPr id="7"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23698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Green Bar)">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
            <a:ext cx="10515600" cy="1216025"/>
          </a:xfrm>
          <a:noFill/>
        </p:spPr>
        <p:txBody>
          <a:bodyPr lIns="0" tIns="182880" rIns="0" bIns="182880">
            <a:normAutofit/>
          </a:bodyPr>
          <a:lstStyle>
            <a:lvl1pPr algn="ctr">
              <a:defRPr sz="3600">
                <a:solidFill>
                  <a:schemeClr val="tx1"/>
                </a:solidFill>
              </a:defRPr>
            </a:lvl1pPr>
          </a:lstStyle>
          <a:p>
            <a:r>
              <a:rPr lang="en-US" dirty="0"/>
              <a:t>Click to edit slide title</a:t>
            </a:r>
          </a:p>
        </p:txBody>
      </p:sp>
      <p:sp>
        <p:nvSpPr>
          <p:cNvPr id="5" name="Content Placeholder 2"/>
          <p:cNvSpPr>
            <a:spLocks noGrp="1"/>
          </p:cNvSpPr>
          <p:nvPr>
            <p:ph sz="quarter" idx="10" hasCustomPrompt="1"/>
          </p:nvPr>
        </p:nvSpPr>
        <p:spPr bwMode="gray">
          <a:xfrm>
            <a:off x="838200" y="1366345"/>
            <a:ext cx="10515600" cy="4788393"/>
          </a:xfrm>
          <a:noFill/>
        </p:spPr>
        <p:txBody>
          <a:bodyPr lIns="0" tIns="182880" rIns="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2/19/2025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cxnSp>
        <p:nvCxnSpPr>
          <p:cNvPr id="2" name="Straight Connector 6">
            <a:extLst>
              <a:ext uri="{FF2B5EF4-FFF2-40B4-BE49-F238E27FC236}">
                <a16:creationId xmlns:a16="http://schemas.microsoft.com/office/drawing/2014/main" id="{FCCACB82-4C63-865B-470E-7A193EF86A3D}"/>
              </a:ext>
              <a:ext uri="{C183D7F6-B498-43B3-948B-1728B52AA6E4}">
                <adec:decorative xmlns:adec="http://schemas.microsoft.com/office/drawing/2017/decorative" val="1"/>
              </a:ext>
            </a:extLst>
          </p:cNvPr>
          <p:cNvCxnSpPr>
            <a:cxnSpLocks/>
          </p:cNvCxnSpPr>
          <p:nvPr userDrawn="1"/>
        </p:nvCxnSpPr>
        <p:spPr bwMode="gray">
          <a:xfrm>
            <a:off x="838200" y="1187413"/>
            <a:ext cx="10515600" cy="0"/>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53502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by Side (Green Bar)">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black">
          <a:xfrm>
            <a:off x="838200" y="1138748"/>
            <a:ext cx="4164623" cy="4788393"/>
          </a:xfrm>
          <a:noFill/>
        </p:spPr>
        <p:txBody>
          <a:bodyPr lIns="0" tIns="91440" rIns="0" bIns="91440" anchor="t">
            <a:normAutofit/>
          </a:bodyPr>
          <a:lstStyle>
            <a:lvl1pPr algn="l">
              <a:defRPr sz="5500">
                <a:solidFill>
                  <a:schemeClr val="tx1"/>
                </a:solidFill>
              </a:defRPr>
            </a:lvl1pPr>
          </a:lstStyle>
          <a:p>
            <a:r>
              <a:rPr lang="en-US" dirty="0"/>
              <a:t>Click to edit slide title</a:t>
            </a:r>
          </a:p>
        </p:txBody>
      </p:sp>
      <p:sp>
        <p:nvSpPr>
          <p:cNvPr id="5" name="Content Placeholder 2"/>
          <p:cNvSpPr>
            <a:spLocks noGrp="1"/>
          </p:cNvSpPr>
          <p:nvPr>
            <p:ph sz="quarter" idx="10" hasCustomPrompt="1"/>
          </p:nvPr>
        </p:nvSpPr>
        <p:spPr bwMode="gray">
          <a:xfrm>
            <a:off x="5662246" y="1159870"/>
            <a:ext cx="5691554" cy="4788393"/>
          </a:xfrm>
          <a:noFill/>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2/19/2025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cxnSp>
        <p:nvCxnSpPr>
          <p:cNvPr id="3" name="Straight Connector 6">
            <a:extLst>
              <a:ext uri="{FF2B5EF4-FFF2-40B4-BE49-F238E27FC236}">
                <a16:creationId xmlns:a16="http://schemas.microsoft.com/office/drawing/2014/main" id="{EAA32018-5087-2ABA-790C-1E17CCDCFF9F}"/>
              </a:ext>
              <a:ext uri="{C183D7F6-B498-43B3-948B-1728B52AA6E4}">
                <adec:decorative xmlns:adec="http://schemas.microsoft.com/office/drawing/2017/decorative" val="1"/>
              </a:ext>
            </a:extLst>
          </p:cNvPr>
          <p:cNvCxnSpPr>
            <a:cxnSpLocks/>
          </p:cNvCxnSpPr>
          <p:nvPr userDrawn="1"/>
        </p:nvCxnSpPr>
        <p:spPr bwMode="gray">
          <a:xfrm>
            <a:off x="730822" y="775037"/>
            <a:ext cx="4568009" cy="0"/>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70959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 by Side (Blue Box)">
    <p:bg bwMode="gray">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A0D15-3F5C-39B3-6395-49E2D9A9CF3E}"/>
              </a:ext>
              <a:ext uri="{C183D7F6-B498-43B3-948B-1728B52AA6E4}">
                <adec:decorative xmlns:adec="http://schemas.microsoft.com/office/drawing/2017/decorative" val="1"/>
              </a:ext>
            </a:extLst>
          </p:cNvPr>
          <p:cNvSpPr/>
          <p:nvPr userDrawn="1"/>
        </p:nvSpPr>
        <p:spPr bwMode="gray">
          <a:xfrm>
            <a:off x="-49619"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p:cNvSpPr>
            <a:spLocks noGrp="1"/>
          </p:cNvSpPr>
          <p:nvPr>
            <p:ph type="title" hasCustomPrompt="1"/>
          </p:nvPr>
        </p:nvSpPr>
        <p:spPr bwMode="white">
          <a:xfrm>
            <a:off x="449224" y="811964"/>
            <a:ext cx="3698160" cy="5234072"/>
          </a:xfrm>
          <a:noFill/>
        </p:spPr>
        <p:txBody>
          <a:bodyPr lIns="0" tIns="91440" rIns="0" bIns="91440" anchor="ctr">
            <a:normAutofit/>
          </a:bodyPr>
          <a:lstStyle>
            <a:lvl1pPr algn="l">
              <a:defRPr sz="5500">
                <a:solidFill>
                  <a:schemeClr val="bg1"/>
                </a:solidFill>
              </a:defRPr>
            </a:lvl1pPr>
          </a:lstStyle>
          <a:p>
            <a:r>
              <a:rPr lang="en-US" dirty="0"/>
              <a:t>Click to edit slide title</a:t>
            </a:r>
          </a:p>
        </p:txBody>
      </p:sp>
      <p:sp>
        <p:nvSpPr>
          <p:cNvPr id="5" name="Content Placeholder 3"/>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9257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Minnesota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gray">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609600" y="4092602"/>
            <a:ext cx="10972800" cy="1295182"/>
          </a:xfrm>
          <a:noFill/>
        </p:spPr>
        <p:txBody>
          <a:bodyPr wrap="square" lIns="0" tIns="182880" rIns="0" bIns="182880" anchor="ctr">
            <a:normAutofit/>
          </a:bodyPr>
          <a:lstStyle>
            <a:lvl1pPr algn="ctr">
              <a:defRPr sz="3600">
                <a:solidFill>
                  <a:schemeClr val="bg1"/>
                </a:solidFill>
              </a:defRPr>
            </a:lvl1pPr>
          </a:lstStyle>
          <a:p>
            <a:r>
              <a:rPr lang="en-US" dirty="0"/>
              <a:t>Click to edit presentation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2/19/2025</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Graphic 8" descr="State of Minnesota logo">
            <a:extLst>
              <a:ext uri="{FF2B5EF4-FFF2-40B4-BE49-F238E27FC236}">
                <a16:creationId xmlns:a16="http://schemas.microsoft.com/office/drawing/2014/main" id="{42349561-5F62-42F4-B212-FA53CED7E22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3047470" y="1836432"/>
            <a:ext cx="6097061" cy="649224"/>
          </a:xfrm>
          <a:prstGeom prst="rect">
            <a:avLst/>
          </a:prstGeom>
        </p:spPr>
      </p:pic>
    </p:spTree>
    <p:extLst>
      <p:ext uri="{BB962C8B-B14F-4D97-AF65-F5344CB8AC3E}">
        <p14:creationId xmlns:p14="http://schemas.microsoft.com/office/powerpoint/2010/main" val="2995989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de by Side (Blue Box + Section Label)">
    <p:bg bwMode="gray">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3A0D15-3F5C-39B3-6395-49E2D9A9CF3E}"/>
              </a:ext>
              <a:ext uri="{C183D7F6-B498-43B3-948B-1728B52AA6E4}">
                <adec:decorative xmlns:adec="http://schemas.microsoft.com/office/drawing/2017/decorative" val="1"/>
              </a:ext>
            </a:extLst>
          </p:cNvPr>
          <p:cNvSpPr/>
          <p:nvPr userDrawn="1"/>
        </p:nvSpPr>
        <p:spPr bwMode="gray">
          <a:xfrm>
            <a:off x="-49619"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endParaRPr lang="en-US"/>
          </a:p>
        </p:txBody>
      </p:sp>
      <p:sp>
        <p:nvSpPr>
          <p:cNvPr id="3" name="Rectangle: Top Corners Rounded 2">
            <a:extLst>
              <a:ext uri="{FF2B5EF4-FFF2-40B4-BE49-F238E27FC236}">
                <a16:creationId xmlns:a16="http://schemas.microsoft.com/office/drawing/2014/main" id="{F52F42D8-5209-3C82-7A53-D2CC804C9E38}"/>
              </a:ext>
              <a:ext uri="{C183D7F6-B498-43B3-948B-1728B52AA6E4}">
                <adec:decorative xmlns:adec="http://schemas.microsoft.com/office/drawing/2017/decorative" val="1"/>
              </a:ext>
            </a:extLst>
          </p:cNvPr>
          <p:cNvSpPr/>
          <p:nvPr userDrawn="1"/>
        </p:nvSpPr>
        <p:spPr>
          <a:xfrm rot="10800000">
            <a:off x="449224" y="0"/>
            <a:ext cx="3574314" cy="730102"/>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D558ED61-28EC-0772-88E9-F909DF6CFAA6}"/>
              </a:ext>
            </a:extLst>
          </p:cNvPr>
          <p:cNvSpPr>
            <a:spLocks noGrp="1"/>
          </p:cNvSpPr>
          <p:nvPr>
            <p:ph type="body" sz="quarter" idx="13" hasCustomPrompt="1"/>
          </p:nvPr>
        </p:nvSpPr>
        <p:spPr>
          <a:xfrm>
            <a:off x="659041" y="215900"/>
            <a:ext cx="3154680" cy="320040"/>
          </a:xfrm>
        </p:spPr>
        <p:txBody>
          <a:bodyPr anchor="ctr">
            <a:normAutofit/>
          </a:bodyPr>
          <a:lstStyle>
            <a:lvl1pPr marL="0" indent="0" algn="ctr">
              <a:buNone/>
              <a:defRPr sz="1500"/>
            </a:lvl1pPr>
          </a:lstStyle>
          <a:p>
            <a:pPr lvl="0"/>
            <a:r>
              <a:rPr lang="en-US" dirty="0"/>
              <a:t>Section ID text goes here</a:t>
            </a:r>
          </a:p>
        </p:txBody>
      </p:sp>
      <p:sp>
        <p:nvSpPr>
          <p:cNvPr id="11" name="Title 4"/>
          <p:cNvSpPr>
            <a:spLocks noGrp="1"/>
          </p:cNvSpPr>
          <p:nvPr>
            <p:ph type="title" hasCustomPrompt="1"/>
          </p:nvPr>
        </p:nvSpPr>
        <p:spPr bwMode="white">
          <a:xfrm>
            <a:off x="449224" y="811964"/>
            <a:ext cx="3698160" cy="5234072"/>
          </a:xfrm>
          <a:noFill/>
        </p:spPr>
        <p:txBody>
          <a:bodyPr lIns="0" tIns="182880" rIns="0" bIns="182880" anchor="ctr">
            <a:normAutofit/>
          </a:bodyPr>
          <a:lstStyle>
            <a:lvl1pPr algn="l">
              <a:defRPr sz="5500">
                <a:solidFill>
                  <a:schemeClr val="bg1"/>
                </a:solidFill>
              </a:defRPr>
            </a:lvl1pPr>
          </a:lstStyle>
          <a:p>
            <a:r>
              <a:rPr lang="en-US" dirty="0"/>
              <a:t>Click to edit slide title</a:t>
            </a:r>
          </a:p>
        </p:txBody>
      </p:sp>
      <p:sp>
        <p:nvSpPr>
          <p:cNvPr id="5" name="Content Placeholder 5"/>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38909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de by Side (Green Gradient)">
    <p:bg bwMode="gray">
      <p:bgPr>
        <a:solidFill>
          <a:schemeClr val="bg1"/>
        </a:solid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FC215644-CDAE-443E-F7FF-A4F11D7918C4}"/>
              </a:ext>
              <a:ext uri="{C183D7F6-B498-43B3-948B-1728B52AA6E4}">
                <adec:decorative xmlns:adec="http://schemas.microsoft.com/office/drawing/2017/decorative" val="1"/>
              </a:ext>
            </a:extLst>
          </p:cNvPr>
          <p:cNvSpPr/>
          <p:nvPr userDrawn="1"/>
        </p:nvSpPr>
        <p:spPr bwMode="gray">
          <a:xfrm>
            <a:off x="-49619" y="-1946"/>
            <a:ext cx="4572000" cy="6858000"/>
          </a:xfrm>
          <a:prstGeom prst="rect">
            <a:avLst/>
          </a:prstGeom>
          <a:gradFill>
            <a:gsLst>
              <a:gs pos="0">
                <a:schemeClr val="accent2">
                  <a:lumMod val="20000"/>
                  <a:lumOff val="80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chemeClr val="accent3">
                      <a:lumMod val="20000"/>
                      <a:lumOff val="80000"/>
                    </a:schemeClr>
                  </a:gs>
                  <a:gs pos="100000">
                    <a:schemeClr val="bg1"/>
                  </a:gs>
                </a:gsLst>
                <a:lin ang="0" scaled="0"/>
              </a:gradFill>
            </a:endParaRPr>
          </a:p>
        </p:txBody>
      </p:sp>
      <p:sp>
        <p:nvSpPr>
          <p:cNvPr id="11" name="Title 2"/>
          <p:cNvSpPr>
            <a:spLocks noGrp="1"/>
          </p:cNvSpPr>
          <p:nvPr>
            <p:ph type="title" hasCustomPrompt="1"/>
          </p:nvPr>
        </p:nvSpPr>
        <p:spPr bwMode="black">
          <a:xfrm>
            <a:off x="449224" y="811964"/>
            <a:ext cx="3698160" cy="5234072"/>
          </a:xfrm>
          <a:noFill/>
        </p:spPr>
        <p:txBody>
          <a:bodyPr lIns="0" tIns="91440" rIns="0" bIns="91440" anchor="ctr">
            <a:normAutofit/>
          </a:bodyPr>
          <a:lstStyle>
            <a:lvl1pPr algn="l">
              <a:defRPr sz="5500">
                <a:solidFill>
                  <a:schemeClr val="accent1"/>
                </a:solidFill>
              </a:defRPr>
            </a:lvl1pPr>
          </a:lstStyle>
          <a:p>
            <a:r>
              <a:rPr lang="en-US" dirty="0"/>
              <a:t>Click to edit slide title</a:t>
            </a:r>
          </a:p>
        </p:txBody>
      </p:sp>
      <p:sp>
        <p:nvSpPr>
          <p:cNvPr id="5" name="Content Placeholder 3"/>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96109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de by Side (Green Gradient + Section Label)">
    <p:bg bwMode="gray">
      <p:bgPr>
        <a:solidFill>
          <a:schemeClr val="bg1"/>
        </a:solid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FC215644-CDAE-443E-F7FF-A4F11D7918C4}"/>
              </a:ext>
              <a:ext uri="{C183D7F6-B498-43B3-948B-1728B52AA6E4}">
                <adec:decorative xmlns:adec="http://schemas.microsoft.com/office/drawing/2017/decorative" val="1"/>
              </a:ext>
            </a:extLst>
          </p:cNvPr>
          <p:cNvSpPr/>
          <p:nvPr userDrawn="1"/>
        </p:nvSpPr>
        <p:spPr>
          <a:xfrm>
            <a:off x="-49619" y="-1946"/>
            <a:ext cx="4572000" cy="6858000"/>
          </a:xfrm>
          <a:prstGeom prst="rect">
            <a:avLst/>
          </a:prstGeom>
          <a:gradFill>
            <a:gsLst>
              <a:gs pos="0">
                <a:schemeClr val="accent2">
                  <a:lumMod val="20000"/>
                  <a:lumOff val="80000"/>
                </a:schemeClr>
              </a:gs>
              <a:gs pos="100000">
                <a:schemeClr val="bg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0">
                    <a:schemeClr val="accent3">
                      <a:lumMod val="20000"/>
                      <a:lumOff val="80000"/>
                    </a:schemeClr>
                  </a:gs>
                  <a:gs pos="100000">
                    <a:schemeClr val="bg1"/>
                  </a:gs>
                </a:gsLst>
                <a:lin ang="0" scaled="0"/>
              </a:gradFill>
            </a:endParaRPr>
          </a:p>
        </p:txBody>
      </p:sp>
      <p:sp>
        <p:nvSpPr>
          <p:cNvPr id="3" name="Rectangle: Top Corners Rounded 2">
            <a:extLst>
              <a:ext uri="{FF2B5EF4-FFF2-40B4-BE49-F238E27FC236}">
                <a16:creationId xmlns:a16="http://schemas.microsoft.com/office/drawing/2014/main" id="{F52F42D8-5209-3C82-7A53-D2CC804C9E38}"/>
              </a:ext>
              <a:ext uri="{C183D7F6-B498-43B3-948B-1728B52AA6E4}">
                <adec:decorative xmlns:adec="http://schemas.microsoft.com/office/drawing/2017/decorative" val="1"/>
              </a:ext>
            </a:extLst>
          </p:cNvPr>
          <p:cNvSpPr/>
          <p:nvPr userDrawn="1"/>
        </p:nvSpPr>
        <p:spPr bwMode="gray">
          <a:xfrm rot="10800000">
            <a:off x="449224" y="0"/>
            <a:ext cx="3574314" cy="730102"/>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3">
            <a:extLst>
              <a:ext uri="{FF2B5EF4-FFF2-40B4-BE49-F238E27FC236}">
                <a16:creationId xmlns:a16="http://schemas.microsoft.com/office/drawing/2014/main" id="{83FDC0FD-800B-B715-CF83-5CF7249B5881}"/>
              </a:ext>
            </a:extLst>
          </p:cNvPr>
          <p:cNvSpPr>
            <a:spLocks noGrp="1"/>
          </p:cNvSpPr>
          <p:nvPr>
            <p:ph type="body" sz="quarter" idx="13" hasCustomPrompt="1"/>
          </p:nvPr>
        </p:nvSpPr>
        <p:spPr bwMode="white">
          <a:xfrm>
            <a:off x="659041" y="215900"/>
            <a:ext cx="3154680" cy="320040"/>
          </a:xfrm>
        </p:spPr>
        <p:txBody>
          <a:bodyPr anchor="ctr">
            <a:normAutofit/>
          </a:bodyPr>
          <a:lstStyle>
            <a:lvl1pPr marL="0" indent="0" algn="ctr">
              <a:buNone/>
              <a:defRPr sz="1500">
                <a:solidFill>
                  <a:schemeClr val="bg1"/>
                </a:solidFill>
              </a:defRPr>
            </a:lvl1pPr>
          </a:lstStyle>
          <a:p>
            <a:pPr lvl="0"/>
            <a:r>
              <a:rPr lang="en-US" dirty="0"/>
              <a:t>Section ID text goes here</a:t>
            </a:r>
          </a:p>
        </p:txBody>
      </p:sp>
      <p:sp>
        <p:nvSpPr>
          <p:cNvPr id="11" name="Title 4"/>
          <p:cNvSpPr>
            <a:spLocks noGrp="1"/>
          </p:cNvSpPr>
          <p:nvPr>
            <p:ph type="title" hasCustomPrompt="1"/>
          </p:nvPr>
        </p:nvSpPr>
        <p:spPr bwMode="black">
          <a:xfrm>
            <a:off x="449224" y="811964"/>
            <a:ext cx="3698160" cy="5234072"/>
          </a:xfrm>
          <a:noFill/>
        </p:spPr>
        <p:txBody>
          <a:bodyPr lIns="0" tIns="182880" rIns="0" bIns="182880" anchor="ctr">
            <a:normAutofit/>
          </a:bodyPr>
          <a:lstStyle>
            <a:lvl1pPr algn="l">
              <a:defRPr sz="5500">
                <a:solidFill>
                  <a:schemeClr val="accent1"/>
                </a:solidFill>
              </a:defRPr>
            </a:lvl1pPr>
          </a:lstStyle>
          <a:p>
            <a:r>
              <a:rPr lang="en-US" dirty="0"/>
              <a:t>Click to edit slide title</a:t>
            </a:r>
          </a:p>
        </p:txBody>
      </p:sp>
      <p:sp>
        <p:nvSpPr>
          <p:cNvPr id="5" name="Content Placeholder 5"/>
          <p:cNvSpPr>
            <a:spLocks noGrp="1"/>
          </p:cNvSpPr>
          <p:nvPr>
            <p:ph sz="quarter" idx="10" hasCustomPrompt="1"/>
          </p:nvPr>
        </p:nvSpPr>
        <p:spPr bwMode="gray">
          <a:xfrm>
            <a:off x="5207350" y="808073"/>
            <a:ext cx="6067425" cy="5237963"/>
          </a:xfrm>
          <a:noFill/>
        </p:spPr>
        <p:txBody>
          <a:bodyPr lIns="0" tIns="91440" rIns="0" bIns="91440" anchor="ct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77889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5" name="Content Placeholder 2"/>
          <p:cNvSpPr>
            <a:spLocks noGrp="1"/>
          </p:cNvSpPr>
          <p:nvPr>
            <p:ph sz="quarter" idx="10"/>
          </p:nvPr>
        </p:nvSpPr>
        <p:spPr bwMode="ltGray">
          <a:xfrm>
            <a:off x="838200" y="1366345"/>
            <a:ext cx="10515600"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2/19/2025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gray">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5" name="Content Placeholder 2"/>
          <p:cNvSpPr>
            <a:spLocks noGrp="1"/>
          </p:cNvSpPr>
          <p:nvPr>
            <p:ph sz="quarter" idx="10" hasCustomPrompt="1"/>
          </p:nvPr>
        </p:nvSpPr>
        <p:spPr bwMode="ltGray">
          <a:xfrm>
            <a:off x="838200" y="1366345"/>
            <a:ext cx="10515600"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2/19/2025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5" name="Content Placeholder 2"/>
          <p:cNvSpPr>
            <a:spLocks noGrp="1"/>
          </p:cNvSpPr>
          <p:nvPr>
            <p:ph sz="quarter" idx="10" hasCustomPrompt="1"/>
          </p:nvPr>
        </p:nvSpPr>
        <p:spPr bwMode="gray">
          <a:xfrm>
            <a:off x="838200" y="1366345"/>
            <a:ext cx="10515600" cy="4788393"/>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2/19/2025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gray">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13" name="Content Placeholder 2"/>
          <p:cNvSpPr>
            <a:spLocks noGrp="1"/>
          </p:cNvSpPr>
          <p:nvPr>
            <p:ph sz="quarter" idx="10" hasCustomPrompt="1"/>
          </p:nvPr>
        </p:nvSpPr>
        <p:spPr bwMode="gray">
          <a:xfrm>
            <a:off x="838200" y="1366345"/>
            <a:ext cx="6234953" cy="4788393"/>
          </a:xfrm>
        </p:spPr>
        <p:txBody>
          <a:bodyPr lIns="0" tIns="91440" rIns="0" bIns="91440"/>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black">
          <a:xfrm>
            <a:off x="838200" y="6356350"/>
            <a:ext cx="1358590" cy="365125"/>
          </a:xfrm>
        </p:spPr>
        <p:txBody>
          <a:bodyPr/>
          <a:lstStyle>
            <a:lvl1pPr>
              <a:defRPr>
                <a:solidFill>
                  <a:schemeClr val="tx2"/>
                </a:solidFill>
              </a:defRPr>
            </a:lvl1pPr>
          </a:lstStyle>
          <a:p>
            <a:fld id="{F4B91AA0-3BA7-4036-A3DA-317C6C4FFA29}" type="datetime1">
              <a:rPr lang="en-US" smtClean="0"/>
              <a:pPr/>
              <a:t>2/19/2025</a:t>
            </a:fld>
            <a:endParaRPr lang="en-US" dirty="0"/>
          </a:p>
        </p:txBody>
      </p:sp>
      <p:sp>
        <p:nvSpPr>
          <p:cNvPr id="7"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tx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black">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926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11" name="Content Placeholder 2"/>
          <p:cNvSpPr>
            <a:spLocks noGrp="1"/>
          </p:cNvSpPr>
          <p:nvPr>
            <p:ph sz="quarter" idx="10" hasCustomPrompt="1"/>
          </p:nvPr>
        </p:nvSpPr>
        <p:spPr bwMode="ltGray">
          <a:xfrm>
            <a:off x="838200" y="1366345"/>
            <a:ext cx="6234953"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3"/>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2/19/2025</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gray">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10" name="Content Placeholder 2"/>
          <p:cNvSpPr>
            <a:spLocks noGrp="1"/>
          </p:cNvSpPr>
          <p:nvPr>
            <p:ph sz="quarter" idx="10" hasCustomPrompt="1"/>
          </p:nvPr>
        </p:nvSpPr>
        <p:spPr bwMode="ltGray">
          <a:xfrm>
            <a:off x="838200" y="1366345"/>
            <a:ext cx="6234953" cy="478839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2/19/2025</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7" name="Content Placeholder 2"/>
          <p:cNvSpPr>
            <a:spLocks noGrp="1"/>
          </p:cNvSpPr>
          <p:nvPr>
            <p:ph sz="quarter" idx="10" hasCustomPrompt="1"/>
          </p:nvPr>
        </p:nvSpPr>
        <p:spPr bwMode="gray">
          <a:xfrm>
            <a:off x="838200" y="1366345"/>
            <a:ext cx="6234953" cy="4788393"/>
          </a:xfrm>
        </p:spPr>
        <p:txBody>
          <a:bodyPr lIns="0" tIns="91440" rIns="0" bIns="91440"/>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2/19/2025</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gray">
          <a:xfrm>
            <a:off x="0" y="4092604"/>
            <a:ext cx="12192000" cy="1295182"/>
          </a:xfrm>
          <a:prstGeom prst="rect">
            <a:avLst/>
          </a:prstGeom>
          <a:solidFill>
            <a:srgbClr val="E8E8E8"/>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solidFill>
                <a:schemeClr val="bg1">
                  <a:lumMod val="95000"/>
                </a:schemeClr>
              </a:solidFill>
            </a:endParaRPr>
          </a:p>
        </p:txBody>
      </p:sp>
      <p:sp>
        <p:nvSpPr>
          <p:cNvPr id="13" name="Title 2"/>
          <p:cNvSpPr>
            <a:spLocks noGrp="1"/>
          </p:cNvSpPr>
          <p:nvPr>
            <p:ph type="ctrTitle" hasCustomPrompt="1"/>
          </p:nvPr>
        </p:nvSpPr>
        <p:spPr bwMode="black">
          <a:xfrm>
            <a:off x="609600" y="4092602"/>
            <a:ext cx="10972800" cy="1295182"/>
          </a:xfrm>
          <a:noFill/>
        </p:spPr>
        <p:txBody>
          <a:bodyPr wrap="square" lIns="0" tIns="182880" rIns="0" bIns="182880" anchor="ctr">
            <a:normAutofit/>
          </a:bodyPr>
          <a:lstStyle>
            <a:lvl1pPr algn="ctr">
              <a:defRPr sz="3600">
                <a:solidFill>
                  <a:schemeClr val="tx2"/>
                </a:solidFill>
              </a:defRPr>
            </a:lvl1pPr>
          </a:lstStyle>
          <a:p>
            <a:r>
              <a:rPr lang="en-US" dirty="0"/>
              <a:t>Click to edit presentation title</a:t>
            </a:r>
          </a:p>
        </p:txBody>
      </p:sp>
      <p:sp>
        <p:nvSpPr>
          <p:cNvPr id="3" name="Rectangle 3"/>
          <p:cNvSpPr/>
          <p:nvPr userDrawn="1"/>
        </p:nvSpPr>
        <p:spPr bwMode="white">
          <a:xfrm>
            <a:off x="0" y="5387786"/>
            <a:ext cx="12192000" cy="147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2/19/2025</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4" name="Graphic 8" descr="Placeholder agency logo">
            <a:extLst>
              <a:ext uri="{FF2B5EF4-FFF2-40B4-BE49-F238E27FC236}">
                <a16:creationId xmlns:a16="http://schemas.microsoft.com/office/drawing/2014/main" id="{B3ACA8ED-3AFA-8AA3-67A0-E2A1F0B3E9B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gray">
          <a:xfrm>
            <a:off x="3226309" y="1727604"/>
            <a:ext cx="5739383" cy="832104"/>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4" name="Picture Placeholder 5">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8" name="Picture Placeholder 7">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20" name="Picture Placeholder 9">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936DB2D6-5DF4-4264-A4A1-7D3EAF38D255}" type="datetime1">
              <a:rPr lang="en-US" smtClean="0"/>
              <a:t>2/19/2025</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a:extLst>
              <a:ext uri="{FF2B5EF4-FFF2-40B4-BE49-F238E27FC236}">
                <a16:creationId xmlns:a16="http://schemas.microsoft.com/office/drawing/2014/main" id="{54BE781A-916B-D771-E89E-DD96FF819982}"/>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683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5" name="Picture Placeholder 5">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8" name="Picture Placeholder 7">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lIns="91440" tIns="91440" r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936DB2D6-5DF4-4264-A4A1-7D3EAF38D255}" type="datetime1">
              <a:rPr lang="en-US" smtClean="0"/>
              <a:t>2/19/2025</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2">
            <a:extLst>
              <a:ext uri="{FF2B5EF4-FFF2-40B4-BE49-F238E27FC236}">
                <a16:creationId xmlns:a16="http://schemas.microsoft.com/office/drawing/2014/main" id="{E29F42DD-D6F6-760B-99E9-9B0CA6F715C6}"/>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8036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4"/>
          <p:cNvSpPr>
            <a:spLocks noGrp="1"/>
          </p:cNvSpPr>
          <p:nvPr>
            <p:ph type="body" sz="quarter" idx="15" hasCustomPrompt="1"/>
          </p:nvPr>
        </p:nvSpPr>
        <p:spPr bwMode="black">
          <a:xfrm>
            <a:off x="2876550" y="1674771"/>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6"/>
          <p:cNvSpPr>
            <a:spLocks noGrp="1"/>
          </p:cNvSpPr>
          <p:nvPr>
            <p:ph type="body" sz="quarter" idx="16" hasCustomPrompt="1"/>
          </p:nvPr>
        </p:nvSpPr>
        <p:spPr bwMode="black">
          <a:xfrm>
            <a:off x="2876550" y="3939361"/>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hasCustomPrompt="1"/>
          </p:nvPr>
        </p:nvSpPr>
        <p:spPr bwMode="black">
          <a:xfrm>
            <a:off x="8270023" y="1674772"/>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hasCustomPrompt="1"/>
          </p:nvPr>
        </p:nvSpPr>
        <p:spPr bwMode="black">
          <a:xfrm>
            <a:off x="8270023" y="3939360"/>
            <a:ext cx="2866328" cy="1858809"/>
          </a:xfrm>
        </p:spPr>
        <p:txBody>
          <a:bodyPr tIns="91440" bIns="91440"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3" name="Date Placeholder 11"/>
          <p:cNvSpPr>
            <a:spLocks noGrp="1"/>
          </p:cNvSpPr>
          <p:nvPr>
            <p:ph type="dt" sz="half" idx="10"/>
          </p:nvPr>
        </p:nvSpPr>
        <p:spPr bwMode="black"/>
        <p:txBody>
          <a:bodyPr/>
          <a:lstStyle/>
          <a:p>
            <a:fld id="{8DC79626-CE5A-4834-975C-E7305BA2E281}" type="datetime1">
              <a:rPr lang="en-US" smtClean="0"/>
              <a:t>2/19/2025</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4">
            <a:extLst>
              <a:ext uri="{FF2B5EF4-FFF2-40B4-BE49-F238E27FC236}">
                <a16:creationId xmlns:a16="http://schemas.microsoft.com/office/drawing/2014/main" id="{5BA19DA7-202E-FEDF-597A-34FCF4DBED45}"/>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hasCustomPrompt="1"/>
          </p:nvPr>
        </p:nvSpPr>
        <p:spPr bwMode="black">
          <a:xfrm>
            <a:off x="2876550" y="257173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hasCustomPrompt="1"/>
          </p:nvPr>
        </p:nvSpPr>
        <p:spPr bwMode="black">
          <a:xfrm>
            <a:off x="8270023" y="257173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3" name="Date Placeholder 7"/>
          <p:cNvSpPr>
            <a:spLocks noGrp="1"/>
          </p:cNvSpPr>
          <p:nvPr>
            <p:ph type="dt" sz="half" idx="10"/>
          </p:nvPr>
        </p:nvSpPr>
        <p:spPr bwMode="black"/>
        <p:txBody>
          <a:bodyPr/>
          <a:lstStyle/>
          <a:p>
            <a:fld id="{7F519661-29C3-4FE0-9FC3-375A85A42C46}" type="datetime1">
              <a:rPr lang="en-US" smtClean="0"/>
              <a:t>2/19/2025</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0">
            <a:extLst>
              <a:ext uri="{FF2B5EF4-FFF2-40B4-BE49-F238E27FC236}">
                <a16:creationId xmlns:a16="http://schemas.microsoft.com/office/drawing/2014/main" id="{219FFEEA-CA4D-4F39-A9B6-2B3A8CFE334E}"/>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4B4EEDC6-36CA-4209-B482-2ED76AA0BF08}" type="datetime1">
              <a:rPr lang="en-US" smtClean="0"/>
              <a:t>2/19/2025</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4">
            <a:extLst>
              <a:ext uri="{FF2B5EF4-FFF2-40B4-BE49-F238E27FC236}">
                <a16:creationId xmlns:a16="http://schemas.microsoft.com/office/drawing/2014/main" id="{CB67518B-D906-BC91-0000-85D6DCB83659}"/>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tIns="91440" bIns="91440">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4B4EEDC6-36CA-4209-B482-2ED76AA0BF08}" type="datetime1">
              <a:rPr lang="en-US" smtClean="0"/>
              <a:t>2/19/2025</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2">
            <a:extLst>
              <a:ext uri="{FF2B5EF4-FFF2-40B4-BE49-F238E27FC236}">
                <a16:creationId xmlns:a16="http://schemas.microsoft.com/office/drawing/2014/main" id="{10DA68F0-5F04-F220-0744-1ECF5CF56CEE}"/>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7374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hasCustomPrompt="1"/>
          </p:nvPr>
        </p:nvSpPr>
        <p:spPr bwMode="black">
          <a:xfrm>
            <a:off x="2876550" y="1674772"/>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hasCustomPrompt="1"/>
          </p:nvPr>
        </p:nvSpPr>
        <p:spPr bwMode="black">
          <a:xfrm>
            <a:off x="2876550" y="3939361"/>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hasCustomPrompt="1"/>
          </p:nvPr>
        </p:nvSpPr>
        <p:spPr bwMode="black">
          <a:xfrm>
            <a:off x="8270023" y="1674772"/>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hasCustomPrompt="1"/>
          </p:nvPr>
        </p:nvSpPr>
        <p:spPr bwMode="black">
          <a:xfrm>
            <a:off x="8270023" y="3939360"/>
            <a:ext cx="2866328" cy="1858809"/>
          </a:xfrm>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4" name="Date Placeholder 11"/>
          <p:cNvSpPr>
            <a:spLocks noGrp="1"/>
          </p:cNvSpPr>
          <p:nvPr>
            <p:ph type="dt" sz="half" idx="10"/>
          </p:nvPr>
        </p:nvSpPr>
        <p:spPr bwMode="black"/>
        <p:txBody>
          <a:bodyPr/>
          <a:lstStyle/>
          <a:p>
            <a:fld id="{1815FB38-58F3-410A-8DA4-4B706967601F}" type="datetime1">
              <a:rPr lang="en-US" smtClean="0"/>
              <a:t>2/19/2025</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4">
            <a:extLst>
              <a:ext uri="{FF2B5EF4-FFF2-40B4-BE49-F238E27FC236}">
                <a16:creationId xmlns:a16="http://schemas.microsoft.com/office/drawing/2014/main" id="{94B307B2-FF61-AE23-215B-3E663344A686}"/>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hasCustomPrompt="1"/>
          </p:nvPr>
        </p:nvSpPr>
        <p:spPr bwMode="black">
          <a:xfrm>
            <a:off x="2876550" y="2800329"/>
            <a:ext cx="2866328" cy="1858809"/>
          </a:xfrm>
          <a:noFill/>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hasCustomPrompt="1"/>
          </p:nvPr>
        </p:nvSpPr>
        <p:spPr bwMode="black">
          <a:xfrm>
            <a:off x="8270023" y="2800329"/>
            <a:ext cx="2866328" cy="1858809"/>
          </a:xfrm>
          <a:noFill/>
        </p:spPr>
        <p:txBody>
          <a:bodyPr tIns="91440" bIns="91440"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text</a:t>
            </a:r>
          </a:p>
        </p:txBody>
      </p:sp>
      <p:sp>
        <p:nvSpPr>
          <p:cNvPr id="4" name="Date Placeholder 7"/>
          <p:cNvSpPr>
            <a:spLocks noGrp="1"/>
          </p:cNvSpPr>
          <p:nvPr>
            <p:ph type="dt" sz="half" idx="10"/>
          </p:nvPr>
        </p:nvSpPr>
        <p:spPr bwMode="black"/>
        <p:txBody>
          <a:bodyPr/>
          <a:lstStyle/>
          <a:p>
            <a:fld id="{0366E0EA-2D80-452F-9963-33FA7A36BC09}" type="datetime1">
              <a:rPr lang="en-US" smtClean="0"/>
              <a:t>2/19/2025</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2" name="Rectangle 10">
            <a:extLst>
              <a:ext uri="{FF2B5EF4-FFF2-40B4-BE49-F238E27FC236}">
                <a16:creationId xmlns:a16="http://schemas.microsoft.com/office/drawing/2014/main" id="{891C734E-7506-F9E6-4011-1787B6FE5EBB}"/>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27" name="Content Placeholder 3"/>
          <p:cNvSpPr>
            <a:spLocks noGrp="1"/>
          </p:cNvSpPr>
          <p:nvPr>
            <p:ph sz="half" idx="15" hasCustomPrompt="1"/>
          </p:nvPr>
        </p:nvSpPr>
        <p:spPr bwMode="gray">
          <a:xfrm>
            <a:off x="301038" y="1600201"/>
            <a:ext cx="2069630" cy="2171701"/>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bwMode="gray">
          <a:xfrm>
            <a:off x="2676908" y="1600200"/>
            <a:ext cx="2069630" cy="2171701"/>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bwMode="gray">
          <a:xfrm>
            <a:off x="5061185" y="1600202"/>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bwMode="gray">
          <a:xfrm>
            <a:off x="7450666" y="1600200"/>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bwMode="gray">
          <a:xfrm>
            <a:off x="9809451" y="1600199"/>
            <a:ext cx="2069630" cy="2171699"/>
          </a:xfrm>
          <a:solidFill>
            <a:schemeClr val="bg1">
              <a:lumMod val="95000"/>
            </a:schemeClr>
          </a:solid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bwMode="gray">
          <a:xfrm>
            <a:off x="295833" y="4000500"/>
            <a:ext cx="2069630" cy="2171701"/>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bwMode="gray">
          <a:xfrm>
            <a:off x="2671704" y="4000499"/>
            <a:ext cx="2069630" cy="2171701"/>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bwMode="gray">
          <a:xfrm>
            <a:off x="5055980" y="4000501"/>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bwMode="gray">
          <a:xfrm>
            <a:off x="7445462" y="4000499"/>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bwMode="gray">
          <a:xfrm>
            <a:off x="9804246" y="4000498"/>
            <a:ext cx="2069630" cy="2171699"/>
          </a:xfrm>
          <a:noFill/>
        </p:spPr>
        <p:txBody>
          <a:bodyPr tIns="91440" bIns="91440">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1815FB38-58F3-410A-8DA4-4B706967601F}" type="datetime1">
              <a:rPr lang="en-US" smtClean="0"/>
              <a:t>2/19/2025</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 name="Rectangle 16">
            <a:extLst>
              <a:ext uri="{FF2B5EF4-FFF2-40B4-BE49-F238E27FC236}">
                <a16:creationId xmlns:a16="http://schemas.microsoft.com/office/drawing/2014/main" id="{EEF45914-338E-246E-27EB-FE2361838B92}"/>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838200" y="5638801"/>
            <a:ext cx="10515600" cy="1219200"/>
          </a:xfrm>
          <a:noFill/>
        </p:spPr>
        <p:txBody>
          <a:bodyPr lIns="0" tIns="182880" rIns="0" bIns="182880">
            <a:normAutofit/>
          </a:bodyPr>
          <a:lstStyle>
            <a:lvl1pPr algn="ctr">
              <a:defRPr sz="3600">
                <a:solidFill>
                  <a:schemeClr val="bg1"/>
                </a:solidFill>
              </a:defRPr>
            </a:lvl1pPr>
          </a:lstStyle>
          <a:p>
            <a:r>
              <a:rPr lang="en-US" dirty="0"/>
              <a:t>Click to edit slide title</a:t>
            </a:r>
          </a:p>
        </p:txBody>
      </p:sp>
      <p:sp>
        <p:nvSpPr>
          <p:cNvPr id="4" name="Picture Placeholder 3"/>
          <p:cNvSpPr>
            <a:spLocks noGrp="1"/>
          </p:cNvSpPr>
          <p:nvPr>
            <p:ph type="pic" sz="quarter" idx="10"/>
          </p:nvPr>
        </p:nvSpPr>
        <p:spPr bwMode="gray">
          <a:xfrm>
            <a:off x="0" y="2"/>
            <a:ext cx="12192000" cy="5638797"/>
          </a:xfrm>
        </p:spPr>
        <p:txBody>
          <a:bodyPr/>
          <a:lstStyle/>
          <a:p>
            <a:r>
              <a:rPr lang="en-US"/>
              <a:t>Click icon to add picture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Reversed Minnesota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gray">
          <a:xfrm>
            <a:off x="0" y="4092604"/>
            <a:ext cx="12192000" cy="1295182"/>
          </a:xfrm>
          <a:prstGeom prst="rect">
            <a:avLst/>
          </a:prstGeom>
          <a:solidFill>
            <a:srgbClr val="E8E8E8"/>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609600" y="4092602"/>
            <a:ext cx="10972800" cy="1295182"/>
          </a:xfrm>
          <a:noFill/>
        </p:spPr>
        <p:txBody>
          <a:bodyPr wrap="square" lIns="0" tIns="182880" rIns="0" bIns="182880" anchor="ctr">
            <a:normAutofit/>
          </a:bodyPr>
          <a:lstStyle>
            <a:lvl1pPr algn="ctr">
              <a:defRPr sz="3600">
                <a:solidFill>
                  <a:schemeClr val="tx2"/>
                </a:solidFill>
              </a:defRPr>
            </a:lvl1pPr>
          </a:lstStyle>
          <a:p>
            <a:r>
              <a:rPr lang="en-US" dirty="0"/>
              <a:t>Click to edit presentation title</a:t>
            </a:r>
          </a:p>
        </p:txBody>
      </p:sp>
      <p:sp>
        <p:nvSpPr>
          <p:cNvPr id="3" name="Rectangle 3"/>
          <p:cNvSpPr/>
          <p:nvPr userDrawn="1"/>
        </p:nvSpPr>
        <p:spPr bwMode="white">
          <a:xfrm>
            <a:off x="0" y="5387786"/>
            <a:ext cx="12192000" cy="1470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2/19/2025</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2" name="Graphic 8" descr="State of Minnesota logo">
            <a:extLst>
              <a:ext uri="{FF2B5EF4-FFF2-40B4-BE49-F238E27FC236}">
                <a16:creationId xmlns:a16="http://schemas.microsoft.com/office/drawing/2014/main" id="{E8CC904E-32AE-4C9C-B9CA-A01E1294C2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bwMode="gray">
          <a:xfrm>
            <a:off x="3047470" y="1836432"/>
            <a:ext cx="6097060" cy="649224"/>
          </a:xfrm>
          <a:prstGeom prst="rect">
            <a:avLst/>
          </a:prstGeom>
        </p:spPr>
      </p:pic>
    </p:spTree>
    <p:extLst>
      <p:ext uri="{BB962C8B-B14F-4D97-AF65-F5344CB8AC3E}">
        <p14:creationId xmlns:p14="http://schemas.microsoft.com/office/powerpoint/2010/main" val="319632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838200" y="5638801"/>
            <a:ext cx="10515600" cy="1219200"/>
          </a:xfrm>
          <a:noFill/>
        </p:spPr>
        <p:txBody>
          <a:bodyPr lIns="0" tIns="182880" rIns="0" bIns="182880">
            <a:normAutofit/>
          </a:bodyPr>
          <a:lstStyle>
            <a:lvl1pPr algn="ctr">
              <a:defRPr sz="3600">
                <a:solidFill>
                  <a:schemeClr val="bg1"/>
                </a:solidFill>
              </a:defRPr>
            </a:lvl1pPr>
          </a:lstStyle>
          <a:p>
            <a:r>
              <a:rPr lang="en-US" dirty="0"/>
              <a:t>Click to edit slide title</a:t>
            </a:r>
          </a:p>
        </p:txBody>
      </p:sp>
      <p:sp>
        <p:nvSpPr>
          <p:cNvPr id="4" name="Picture Placeholder 3"/>
          <p:cNvSpPr>
            <a:spLocks noGrp="1"/>
          </p:cNvSpPr>
          <p:nvPr>
            <p:ph type="pic" sz="quarter" idx="10"/>
          </p:nvPr>
        </p:nvSpPr>
        <p:spPr bwMode="gray">
          <a:xfrm>
            <a:off x="0" y="2"/>
            <a:ext cx="12192000" cy="5638799"/>
          </a:xfrm>
        </p:spPr>
        <p:txBody>
          <a:bodyPr/>
          <a:lstStyle/>
          <a:p>
            <a:r>
              <a:rPr lang="en-US"/>
              <a:t>Click icon to add picture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0" y="5638800"/>
            <a:ext cx="12192000" cy="1219200"/>
          </a:xfrm>
          <a:prstGeom prst="rect">
            <a:avLst/>
          </a:prstGeom>
          <a:solidFill>
            <a:schemeClr val="accent2">
              <a:lumMod val="40000"/>
              <a:lumOff val="60000"/>
            </a:scheme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838200" y="5638800"/>
            <a:ext cx="10515600" cy="1219200"/>
          </a:xfrm>
          <a:noFill/>
        </p:spPr>
        <p:txBody>
          <a:bodyPr lIns="0" tIns="182880" rIns="0" bIns="182880">
            <a:normAutofit/>
          </a:bodyPr>
          <a:lstStyle>
            <a:lvl1pPr algn="ctr">
              <a:defRPr sz="3600">
                <a:solidFill>
                  <a:schemeClr val="tx2"/>
                </a:solidFill>
              </a:defRPr>
            </a:lvl1pPr>
          </a:lstStyle>
          <a:p>
            <a:r>
              <a:rPr lang="en-US" dirty="0"/>
              <a:t>Click to edit slide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5" name="Rectangle 1">
            <a:extLst>
              <a:ext uri="{C183D7F6-B498-43B3-948B-1728B52AA6E4}">
                <adec:decorative xmlns:adec="http://schemas.microsoft.com/office/drawing/2017/decorative" val="1"/>
              </a:ext>
            </a:extLst>
          </p:cNvPr>
          <p:cNvSpPr txBox="1">
            <a:spLocks/>
          </p:cNvSpPr>
          <p:nvPr userDrawn="1"/>
        </p:nvSpPr>
        <p:spPr bwMode="gray">
          <a:xfrm>
            <a:off x="0" y="5638800"/>
            <a:ext cx="12192000" cy="1219200"/>
          </a:xfrm>
          <a:prstGeom prst="rect">
            <a:avLst/>
          </a:prstGeom>
          <a:solidFill>
            <a:srgbClr val="E8E8E8">
              <a:alpha val="87451"/>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838200" y="5638800"/>
            <a:ext cx="10515600" cy="1219200"/>
          </a:xfrm>
          <a:noFill/>
        </p:spPr>
        <p:txBody>
          <a:bodyPr lIns="0" tIns="182880" rIns="0" bIns="182880">
            <a:normAutofit/>
          </a:bodyPr>
          <a:lstStyle>
            <a:lvl1pPr algn="ctr">
              <a:defRPr sz="3600">
                <a:solidFill>
                  <a:schemeClr val="tx2"/>
                </a:solidFill>
              </a:defRPr>
            </a:lvl1pPr>
          </a:lstStyle>
          <a:p>
            <a:r>
              <a:rPr lang="en-US" dirty="0"/>
              <a:t>Click to edit slide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703797675"/>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91440" rIns="0" bIns="91440"/>
          <a:lstStyle>
            <a:lvl1pPr>
              <a:defRPr b="0">
                <a:solidFill>
                  <a:schemeClr val="accent2"/>
                </a:solidFill>
              </a:defRPr>
            </a:lvl1pPr>
          </a:lstStyle>
          <a:p>
            <a:r>
              <a:rPr lang="en-US" dirty="0"/>
              <a:t>Click to edit slide title</a:t>
            </a:r>
          </a:p>
        </p:txBody>
      </p:sp>
      <p:sp>
        <p:nvSpPr>
          <p:cNvPr id="15"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2/19/2025</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11" name="Text Placeholder 2"/>
          <p:cNvSpPr>
            <a:spLocks noGrp="1"/>
          </p:cNvSpPr>
          <p:nvPr>
            <p:ph type="body" sz="quarter" idx="13" hasCustomPrompt="1"/>
          </p:nvPr>
        </p:nvSpPr>
        <p:spPr bwMode="white">
          <a:xfrm>
            <a:off x="838200" y="1365203"/>
            <a:ext cx="10515600" cy="156718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gray">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lIns="0" tIns="182880" rIns="0" bIns="182880"/>
          <a:lstStyle>
            <a:lvl1pPr>
              <a:defRPr>
                <a:solidFill>
                  <a:schemeClr val="accent1"/>
                </a:solidFill>
              </a:defRPr>
            </a:lvl1pPr>
          </a:lstStyle>
          <a:p>
            <a:r>
              <a:rPr lang="en-US" dirty="0"/>
              <a:t>Click to edit slide title</a:t>
            </a:r>
          </a:p>
        </p:txBody>
      </p:sp>
      <p:sp>
        <p:nvSpPr>
          <p:cNvPr id="4" name="Text Placeholder 2"/>
          <p:cNvSpPr>
            <a:spLocks noGrp="1"/>
          </p:cNvSpPr>
          <p:nvPr>
            <p:ph type="body" sz="quarter" idx="11" hasCustomPrompt="1"/>
          </p:nvPr>
        </p:nvSpPr>
        <p:spPr bwMode="black">
          <a:xfrm>
            <a:off x="815975" y="3211513"/>
            <a:ext cx="3521849" cy="2475609"/>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2/19/2025</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7" name="Text Placeholder 2"/>
          <p:cNvSpPr>
            <a:spLocks noGrp="1"/>
          </p:cNvSpPr>
          <p:nvPr>
            <p:ph type="body" sz="quarter" idx="11" hasCustomPrompt="1"/>
          </p:nvPr>
        </p:nvSpPr>
        <p:spPr bwMode="black">
          <a:xfrm>
            <a:off x="838200" y="1365203"/>
            <a:ext cx="10515600" cy="1567183"/>
          </a:xfrm>
        </p:spPr>
        <p:txBody>
          <a:bodyPr lIns="0" tIns="91440" rIns="0" bIns="91440"/>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p:txBody>
      </p:sp>
      <p:pic>
        <p:nvPicPr>
          <p:cNvPr id="6"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pic>
        <p:nvPicPr>
          <p:cNvPr id="9" name="Picture 2">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182880" rIns="0" bIns="182880"/>
          <a:lstStyle>
            <a:lvl1pPr>
              <a:defRPr b="0">
                <a:solidFill>
                  <a:schemeClr val="accent2"/>
                </a:solidFill>
              </a:defRPr>
            </a:lvl1pPr>
          </a:lstStyle>
          <a:p>
            <a:r>
              <a:rPr lang="en-US" dirty="0"/>
              <a:t>Click to edit slide title</a:t>
            </a:r>
          </a:p>
        </p:txBody>
      </p:sp>
      <p:sp>
        <p:nvSpPr>
          <p:cNvPr id="15"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i="0">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2/19/2025</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a:extLst>
              <a:ext uri="{C183D7F6-B498-43B3-948B-1728B52AA6E4}">
                <adec:decorative xmlns:adec="http://schemas.microsoft.com/office/drawing/2017/decorative" val="1"/>
              </a:ext>
            </a:extLst>
          </p:cNvPr>
          <p:cNvSpPr txBox="1">
            <a:spLocks/>
          </p:cNvSpPr>
          <p:nvPr userDrawn="1"/>
        </p:nvSpPr>
        <p:spPr bwMode="gray">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3477837"/>
            <a:ext cx="10972800" cy="1295182"/>
          </a:xfrm>
          <a:noFill/>
        </p:spPr>
        <p:txBody>
          <a:bodyPr wrap="square" lIns="0" tIns="182880" rIns="0" bIns="182880" anchor="ctr">
            <a:normAutofit/>
          </a:bodyPr>
          <a:lstStyle>
            <a:lvl1pPr algn="ctr">
              <a:defRPr sz="3600">
                <a:solidFill>
                  <a:schemeClr val="bg1"/>
                </a:solidFill>
              </a:defRPr>
            </a:lvl1pPr>
          </a:lstStyle>
          <a:p>
            <a:r>
              <a:rPr lang="en-US" dirty="0"/>
              <a:t>Click to edit presentation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5" name="Graphic 5" descr="Placeholder agency logo">
            <a:extLst>
              <a:ext uri="{FF2B5EF4-FFF2-40B4-BE49-F238E27FC236}">
                <a16:creationId xmlns:a16="http://schemas.microsoft.com/office/drawing/2014/main" id="{35E51DB7-DCB5-8738-79EA-03ACCE3179B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70675" y="6023391"/>
            <a:ext cx="3034525" cy="439949"/>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sp>
        <p:nvSpPr>
          <p:cNvPr id="14" name="Text Placeholder 2"/>
          <p:cNvSpPr>
            <a:spLocks noGrp="1"/>
          </p:cNvSpPr>
          <p:nvPr>
            <p:ph type="body" sz="quarter" idx="13" hasCustomPrompt="1"/>
          </p:nvPr>
        </p:nvSpPr>
        <p:spPr bwMode="white">
          <a:xfrm>
            <a:off x="838200" y="1365203"/>
            <a:ext cx="10515600" cy="1567183"/>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a:t>
            </a:r>
          </a:p>
          <a:p>
            <a:pPr lvl="1"/>
            <a:r>
              <a:rPr lang="en-US" dirty="0"/>
              <a:t>Second level</a:t>
            </a:r>
          </a:p>
          <a:p>
            <a:pPr lvl="2"/>
            <a:r>
              <a:rPr lang="en-US" dirty="0"/>
              <a:t>Third level</a:t>
            </a:r>
          </a:p>
        </p:txBody>
      </p:sp>
      <p:pic>
        <p:nvPicPr>
          <p:cNvPr id="15"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accent2"/>
                </a:solidFill>
              </a:defRPr>
            </a:lvl1pPr>
          </a:lstStyle>
          <a:p>
            <a:r>
              <a:rPr lang="en-US" dirty="0"/>
              <a:t>Click to edit slide title</a:t>
            </a:r>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creenshot (Computer)">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lIns="0" tIns="182880" rIns="0" bIns="182880"/>
          <a:lstStyle>
            <a:lvl1pPr>
              <a:defRPr b="0">
                <a:solidFill>
                  <a:schemeClr val="accent2"/>
                </a:solidFill>
              </a:defRPr>
            </a:lvl1pPr>
          </a:lstStyle>
          <a:p>
            <a:r>
              <a:rPr lang="en-US" dirty="0"/>
              <a:t>Click to edit slide title</a:t>
            </a:r>
          </a:p>
        </p:txBody>
      </p:sp>
      <p:sp>
        <p:nvSpPr>
          <p:cNvPr id="16" name="Text Placeholder 2"/>
          <p:cNvSpPr>
            <a:spLocks noGrp="1"/>
          </p:cNvSpPr>
          <p:nvPr>
            <p:ph type="body" sz="quarter" idx="13" hasCustomPrompt="1"/>
          </p:nvPr>
        </p:nvSpPr>
        <p:spPr bwMode="white">
          <a:xfrm>
            <a:off x="815975" y="3211513"/>
            <a:ext cx="3521849" cy="2475609"/>
          </a:xfrm>
        </p:spPr>
        <p:txBody>
          <a:bodyPr lIns="0" tIns="91440" rIns="0" bIns="91440"/>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3">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2/19/2025</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lIns="0" tIns="182880" rIns="0" bIns="182880"/>
          <a:lstStyle>
            <a:lvl1pPr>
              <a:defRPr b="0">
                <a:solidFill>
                  <a:schemeClr val="tx1"/>
                </a:solidFill>
              </a:defRPr>
            </a:lvl1pPr>
          </a:lstStyle>
          <a:p>
            <a:r>
              <a:rPr lang="en-US" dirty="0"/>
              <a:t>Click to edit slide title</a:t>
            </a:r>
          </a:p>
        </p:txBody>
      </p:sp>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2/19/2025</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tx1"/>
                </a:solidFill>
              </a:rPr>
              <a:t>|</a:t>
            </a:r>
            <a:r>
              <a:rPr lang="en-US" dirty="0"/>
              <a:t> mn.gov/</a:t>
            </a:r>
            <a:r>
              <a:rPr lang="en-US" dirty="0" err="1"/>
              <a:t>websiteurl</a:t>
            </a:r>
            <a:endParaRPr lang="en-US" dirty="0"/>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peech bubble">
            <a:extLst>
              <a:ext uri="{FF2B5EF4-FFF2-40B4-BE49-F238E27FC236}">
                <a16:creationId xmlns:a16="http://schemas.microsoft.com/office/drawing/2014/main" id="{6449201A-9881-4BD5-9EDB-134148F79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lIns="0" tIns="91440" rIns="0" bIns="91440">
            <a:noAutofit/>
          </a:bodyPr>
          <a:lstStyle>
            <a:lvl1pPr algn="ctr">
              <a:tabLst>
                <a:tab pos="3770313" algn="l"/>
              </a:tabLst>
              <a:defRPr sz="5000" baseline="0">
                <a:solidFill>
                  <a:schemeClr val="accent1"/>
                </a:solidFill>
              </a:defRPr>
            </a:lvl1pPr>
          </a:lstStyle>
          <a:p>
            <a:r>
              <a:rPr lang="en-US" dirty="0"/>
              <a:t>“Click to edit quote.”</a:t>
            </a:r>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lIns="0" tIns="91440" rIns="0" bIns="91440"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peech bubble">
            <a:extLst>
              <a:ext uri="{FF2B5EF4-FFF2-40B4-BE49-F238E27FC236}">
                <a16:creationId xmlns:a16="http://schemas.microsoft.com/office/drawing/2014/main" id="{28F32915-284F-4F48-8220-F8136AD1F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7" name="Title 2"/>
          <p:cNvSpPr>
            <a:spLocks noGrp="1"/>
          </p:cNvSpPr>
          <p:nvPr>
            <p:ph type="title" hasCustomPrompt="1"/>
          </p:nvPr>
        </p:nvSpPr>
        <p:spPr bwMode="black">
          <a:xfrm>
            <a:off x="1387736" y="1052945"/>
            <a:ext cx="9488245" cy="3227832"/>
          </a:xfrm>
        </p:spPr>
        <p:txBody>
          <a:bodyPr lIns="0" tIns="91440" rIns="0" bIns="91440">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488873"/>
            <a:ext cx="9488245" cy="653282"/>
          </a:xfrm>
        </p:spPr>
        <p:txBody>
          <a:bodyPr lIns="0" tIns="91440" rIns="0" bIns="91440"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232978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descr="Speech bubble">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gray">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hasCustomPrompt="1"/>
          </p:nvPr>
        </p:nvSpPr>
        <p:spPr bwMode="black">
          <a:xfrm>
            <a:off x="415839" y="760288"/>
            <a:ext cx="8091163" cy="4163403"/>
          </a:xfrm>
        </p:spPr>
        <p:txBody>
          <a:bodyPr lIns="0" tIns="91440" rIns="0" bIns="91440">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415839" y="5163327"/>
            <a:ext cx="8091163" cy="1015739"/>
          </a:xfrm>
        </p:spPr>
        <p:txBody>
          <a:bodyPr lIns="0" tIns="91440" rIns="0" bIns="91440"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575533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descr="Speech bubble">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gray">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lIns="0" tIns="91440" rIns="0" bIns="91440">
            <a:noAutofit/>
          </a:bodyPr>
          <a:lstStyle>
            <a:lvl1pPr algn="ctr">
              <a:tabLst>
                <a:tab pos="3770313" algn="l"/>
              </a:tabLst>
              <a:defRPr sz="5000" baseline="0">
                <a:solidFill>
                  <a:schemeClr val="accent1"/>
                </a:solidFill>
              </a:defRPr>
            </a:lvl1pPr>
          </a:lstStyle>
          <a:p>
            <a:r>
              <a:rPr lang="en-US" dirty="0"/>
              <a:t>“Click to edit quote.”</a:t>
            </a:r>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lIns="0" tIns="91440" rIns="0" bIns="91440"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64035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0"/>
            <a:ext cx="12192000" cy="6857999"/>
          </a:xfrm>
          <a:prstGeom prst="rect">
            <a:avLst/>
          </a:prstGeom>
        </p:spPr>
      </p:pic>
      <p:sp>
        <p:nvSpPr>
          <p:cNvPr id="7" name="Title 2"/>
          <p:cNvSpPr>
            <a:spLocks noGrp="1"/>
          </p:cNvSpPr>
          <p:nvPr>
            <p:ph type="title" hasCustomPrompt="1"/>
          </p:nvPr>
        </p:nvSpPr>
        <p:spPr bwMode="white">
          <a:xfrm>
            <a:off x="3305909" y="612167"/>
            <a:ext cx="5580183" cy="808751"/>
          </a:xfrm>
        </p:spPr>
        <p:txBody>
          <a:bodyPr tIns="91440" bIns="91440">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Click to edit slide title</a:t>
            </a:r>
            <a:endParaRPr kumimoji="0" lang="en-US" sz="3000" b="1" i="0" u="none" strike="noStrike" kern="1200" cap="none" spc="0" normalizeH="0" baseline="0" noProof="0" dirty="0">
              <a:ln>
                <a:noFill/>
              </a:ln>
              <a:solidFill>
                <a:srgbClr val="FFFFFF"/>
              </a:solidFill>
              <a:effectLst/>
              <a:uLnTx/>
              <a:uFillTx/>
              <a:latin typeface="+mj-lt"/>
              <a:ea typeface="+mn-ea"/>
              <a:cs typeface="+mn-cs"/>
            </a:endParaRPr>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hasCustomPrompt="1"/>
          </p:nvPr>
        </p:nvSpPr>
        <p:spPr bwMode="black">
          <a:xfrm>
            <a:off x="1408113" y="1755775"/>
            <a:ext cx="9434512" cy="4045935"/>
          </a:xfrm>
        </p:spPr>
        <p:txBody>
          <a:bodyPr lIns="0" tIns="91440" rIns="0" bIns="91440"/>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418869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y the Numbers (5-Up with Icons)">
    <p:bg bwMode="gray">
      <p:bgRef idx="1001">
        <a:schemeClr val="bg1"/>
      </p:bgRef>
    </p:bg>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A5D6346A-285F-46E0-9AAB-F8F29A1C2BC6}"/>
              </a:ext>
              <a:ext uri="{C183D7F6-B498-43B3-948B-1728B52AA6E4}">
                <adec:decorative xmlns:adec="http://schemas.microsoft.com/office/drawing/2017/decorative" val="1"/>
              </a:ext>
            </a:extLst>
          </p:cNvPr>
          <p:cNvSpPr/>
          <p:nvPr userDrawn="1"/>
        </p:nvSpPr>
        <p:spPr bwMode="gray">
          <a:xfrm>
            <a:off x="4060951" y="0"/>
            <a:ext cx="4063999"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userDrawn="1">
            <p:ph type="title" hasCustomPrompt="1"/>
          </p:nvPr>
        </p:nvSpPr>
        <p:spPr bwMode="white">
          <a:xfrm>
            <a:off x="4325757" y="363682"/>
            <a:ext cx="3531339" cy="2809009"/>
          </a:xfrm>
          <a:noFill/>
        </p:spPr>
        <p:txBody>
          <a:bodyPr lIns="91440" tIns="91440" rIns="91440" bIns="91440">
            <a:normAutofit/>
          </a:bodyPr>
          <a:lstStyle>
            <a:lvl1pPr algn="ctr">
              <a:defRPr sz="3600">
                <a:solidFill>
                  <a:schemeClr val="bg1"/>
                </a:solidFill>
              </a:defRPr>
            </a:lvl1pPr>
          </a:lstStyle>
          <a:p>
            <a:r>
              <a:rPr lang="en-US" dirty="0"/>
              <a:t>Click to edit slide title</a:t>
            </a:r>
          </a:p>
        </p:txBody>
      </p:sp>
      <p:sp>
        <p:nvSpPr>
          <p:cNvPr id="18" name="Rectangle 3">
            <a:extLst>
              <a:ext uri="{FF2B5EF4-FFF2-40B4-BE49-F238E27FC236}">
                <a16:creationId xmlns:a16="http://schemas.microsoft.com/office/drawing/2014/main" id="{8B1D6FB0-3CFA-4F98-9E32-13372A146E50}"/>
              </a:ext>
              <a:ext uri="{C183D7F6-B498-43B3-948B-1728B52AA6E4}">
                <adec:decorative xmlns:adec="http://schemas.microsoft.com/office/drawing/2017/decorative" val="1"/>
              </a:ext>
            </a:extLst>
          </p:cNvPr>
          <p:cNvSpPr/>
          <p:nvPr userDrawn="1"/>
        </p:nvSpPr>
        <p:spPr bwMode="gray">
          <a:xfrm>
            <a:off x="-3048"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91253B02-FE9E-42BD-9273-EB07447C42F2}"/>
              </a:ext>
              <a:ext uri="{C183D7F6-B498-43B3-948B-1728B52AA6E4}">
                <adec:decorative xmlns:adec="http://schemas.microsoft.com/office/drawing/2017/decorative" val="1"/>
              </a:ext>
            </a:extLst>
          </p:cNvPr>
          <p:cNvSpPr/>
          <p:nvPr userDrawn="1"/>
        </p:nvSpPr>
        <p:spPr bwMode="gray">
          <a:xfrm>
            <a:off x="8124953"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5">
            <a:extLst>
              <a:ext uri="{FF2B5EF4-FFF2-40B4-BE49-F238E27FC236}">
                <a16:creationId xmlns:a16="http://schemas.microsoft.com/office/drawing/2014/main" id="{FA95525E-0F0F-42A1-814D-8A0F5F6C9504}"/>
              </a:ext>
              <a:ext uri="{C183D7F6-B498-43B3-948B-1728B52AA6E4}">
                <adec:decorative xmlns:adec="http://schemas.microsoft.com/office/drawing/2017/decorative" val="1"/>
              </a:ext>
            </a:extLst>
          </p:cNvPr>
          <p:cNvSpPr/>
          <p:nvPr userDrawn="1"/>
        </p:nvSpPr>
        <p:spPr bwMode="gray">
          <a:xfrm>
            <a:off x="0"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E2F620B4-FC61-4BCB-BFAB-5DAE7EDBC3A1}"/>
              </a:ext>
              <a:ext uri="{C183D7F6-B498-43B3-948B-1728B52AA6E4}">
                <adec:decorative xmlns:adec="http://schemas.microsoft.com/office/drawing/2017/decorative" val="1"/>
              </a:ext>
            </a:extLst>
          </p:cNvPr>
          <p:cNvSpPr/>
          <p:nvPr userDrawn="1"/>
        </p:nvSpPr>
        <p:spPr bwMode="gray">
          <a:xfrm>
            <a:off x="4063999" y="342900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7">
            <a:extLst>
              <a:ext uri="{FF2B5EF4-FFF2-40B4-BE49-F238E27FC236}">
                <a16:creationId xmlns:a16="http://schemas.microsoft.com/office/drawing/2014/main" id="{6D8EBE3F-0971-43E7-9934-99422D606481}"/>
              </a:ext>
              <a:ext uri="{C183D7F6-B498-43B3-948B-1728B52AA6E4}">
                <adec:decorative xmlns:adec="http://schemas.microsoft.com/office/drawing/2017/decorative" val="1"/>
              </a:ext>
            </a:extLst>
          </p:cNvPr>
          <p:cNvSpPr/>
          <p:nvPr userDrawn="1"/>
        </p:nvSpPr>
        <p:spPr bwMode="gray">
          <a:xfrm>
            <a:off x="8128001"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8">
            <a:extLst>
              <a:ext uri="{FF2B5EF4-FFF2-40B4-BE49-F238E27FC236}">
                <a16:creationId xmlns:a16="http://schemas.microsoft.com/office/drawing/2014/main" id="{D8DD7EF7-A01F-4BC7-80C9-B7ED221F6395}"/>
              </a:ext>
            </a:extLst>
          </p:cNvPr>
          <p:cNvSpPr>
            <a:spLocks noGrp="1"/>
          </p:cNvSpPr>
          <p:nvPr>
            <p:ph type="pic" sz="quarter" idx="13" hasCustomPrompt="1"/>
          </p:nvPr>
        </p:nvSpPr>
        <p:spPr bwMode="gray">
          <a:xfrm>
            <a:off x="1565351" y="347961"/>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3" name="Content Placeholder 9"/>
          <p:cNvSpPr>
            <a:spLocks noGrp="1"/>
          </p:cNvSpPr>
          <p:nvPr userDrawn="1">
            <p:ph idx="1" hasCustomPrompt="1"/>
          </p:nvPr>
        </p:nvSpPr>
        <p:spPr bwMode="black">
          <a:xfrm>
            <a:off x="360218" y="1683143"/>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29" name="Picture Placeholder 10">
            <a:extLst>
              <a:ext uri="{FF2B5EF4-FFF2-40B4-BE49-F238E27FC236}">
                <a16:creationId xmlns:a16="http://schemas.microsoft.com/office/drawing/2014/main" id="{D04436AB-D3A4-4BCB-A795-5F8437FE2E86}"/>
              </a:ext>
            </a:extLst>
          </p:cNvPr>
          <p:cNvSpPr>
            <a:spLocks noGrp="1"/>
          </p:cNvSpPr>
          <p:nvPr>
            <p:ph type="pic" sz="quarter" idx="21" hasCustomPrompt="1"/>
          </p:nvPr>
        </p:nvSpPr>
        <p:spPr bwMode="gray">
          <a:xfrm>
            <a:off x="9668035" y="293132"/>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8" name="Content Placeholder 11">
            <a:extLst>
              <a:ext uri="{FF2B5EF4-FFF2-40B4-BE49-F238E27FC236}">
                <a16:creationId xmlns:a16="http://schemas.microsoft.com/office/drawing/2014/main" id="{6F9304B1-6B55-4695-943B-30DD680AEE6A}"/>
              </a:ext>
            </a:extLst>
          </p:cNvPr>
          <p:cNvSpPr>
            <a:spLocks noGrp="1"/>
          </p:cNvSpPr>
          <p:nvPr>
            <p:ph idx="20" hasCustomPrompt="1"/>
          </p:nvPr>
        </p:nvSpPr>
        <p:spPr bwMode="black">
          <a:xfrm>
            <a:off x="8462902" y="1628314"/>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23" name="Picture Placeholder 12">
            <a:extLst>
              <a:ext uri="{FF2B5EF4-FFF2-40B4-BE49-F238E27FC236}">
                <a16:creationId xmlns:a16="http://schemas.microsoft.com/office/drawing/2014/main" id="{B28D5B16-4425-46F4-9F63-B46F36029402}"/>
              </a:ext>
            </a:extLst>
          </p:cNvPr>
          <p:cNvSpPr>
            <a:spLocks noGrp="1"/>
          </p:cNvSpPr>
          <p:nvPr>
            <p:ph type="pic" sz="quarter" idx="15" hasCustomPrompt="1"/>
          </p:nvPr>
        </p:nvSpPr>
        <p:spPr bwMode="gray">
          <a:xfrm>
            <a:off x="1565351"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2" name="Content Placeholder 13">
            <a:extLst>
              <a:ext uri="{FF2B5EF4-FFF2-40B4-BE49-F238E27FC236}">
                <a16:creationId xmlns:a16="http://schemas.microsoft.com/office/drawing/2014/main" id="{AD263849-863B-4132-B6E1-C61464355379}"/>
              </a:ext>
            </a:extLst>
          </p:cNvPr>
          <p:cNvSpPr>
            <a:spLocks noGrp="1"/>
          </p:cNvSpPr>
          <p:nvPr>
            <p:ph idx="14" hasCustomPrompt="1"/>
          </p:nvPr>
        </p:nvSpPr>
        <p:spPr bwMode="black">
          <a:xfrm>
            <a:off x="360218"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25" name="Picture Placeholder 14">
            <a:extLst>
              <a:ext uri="{FF2B5EF4-FFF2-40B4-BE49-F238E27FC236}">
                <a16:creationId xmlns:a16="http://schemas.microsoft.com/office/drawing/2014/main" id="{2CE6DAA4-2E97-4817-A549-1F198B25D71D}"/>
              </a:ext>
            </a:extLst>
          </p:cNvPr>
          <p:cNvSpPr>
            <a:spLocks noGrp="1"/>
          </p:cNvSpPr>
          <p:nvPr>
            <p:ph type="pic" sz="quarter" idx="17" hasCustomPrompt="1"/>
          </p:nvPr>
        </p:nvSpPr>
        <p:spPr bwMode="gray">
          <a:xfrm>
            <a:off x="5610137"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4" name="Content Placeholder 15">
            <a:extLst>
              <a:ext uri="{FF2B5EF4-FFF2-40B4-BE49-F238E27FC236}">
                <a16:creationId xmlns:a16="http://schemas.microsoft.com/office/drawing/2014/main" id="{5B029AC8-AE17-421E-A0F3-247B7315CD29}"/>
              </a:ext>
            </a:extLst>
          </p:cNvPr>
          <p:cNvSpPr>
            <a:spLocks noGrp="1"/>
          </p:cNvSpPr>
          <p:nvPr>
            <p:ph idx="16" hasCustomPrompt="1"/>
          </p:nvPr>
        </p:nvSpPr>
        <p:spPr bwMode="black">
          <a:xfrm>
            <a:off x="4405004"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27" name="Picture Placeholder 16">
            <a:extLst>
              <a:ext uri="{FF2B5EF4-FFF2-40B4-BE49-F238E27FC236}">
                <a16:creationId xmlns:a16="http://schemas.microsoft.com/office/drawing/2014/main" id="{F2965326-2267-4131-8529-A5DD17D8D70A}"/>
              </a:ext>
            </a:extLst>
          </p:cNvPr>
          <p:cNvSpPr>
            <a:spLocks noGrp="1"/>
          </p:cNvSpPr>
          <p:nvPr>
            <p:ph type="pic" sz="quarter" idx="19" hasCustomPrompt="1"/>
          </p:nvPr>
        </p:nvSpPr>
        <p:spPr bwMode="gray">
          <a:xfrm>
            <a:off x="9668035"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6" name="Content Placeholder 17">
            <a:extLst>
              <a:ext uri="{FF2B5EF4-FFF2-40B4-BE49-F238E27FC236}">
                <a16:creationId xmlns:a16="http://schemas.microsoft.com/office/drawing/2014/main" id="{69D189A1-22A5-49F4-835C-1A0417D045F6}"/>
              </a:ext>
            </a:extLst>
          </p:cNvPr>
          <p:cNvSpPr>
            <a:spLocks noGrp="1"/>
          </p:cNvSpPr>
          <p:nvPr>
            <p:ph idx="18" hasCustomPrompt="1"/>
          </p:nvPr>
        </p:nvSpPr>
        <p:spPr bwMode="black">
          <a:xfrm>
            <a:off x="8462902" y="5153708"/>
            <a:ext cx="3435927" cy="1524000"/>
          </a:xfrm>
          <a:noFill/>
        </p:spPr>
        <p:txBody>
          <a:bodyPr tIns="91440" bIns="91440"/>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text</a:t>
            </a:r>
          </a:p>
        </p:txBody>
      </p:sp>
      <p:sp>
        <p:nvSpPr>
          <p:cNvPr id="6" name="Slide Number Placeholder 18"/>
          <p:cNvSpPr>
            <a:spLocks noGrp="1"/>
          </p:cNvSpPr>
          <p:nvPr userDrawn="1">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3683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hoto, Minnesota Logo)">
    <p:bg>
      <p:bgPr>
        <a:solidFill>
          <a:schemeClr val="bg1"/>
        </a:solidFill>
        <a:effectLst/>
      </p:bgPr>
    </p:bg>
    <p:spTree>
      <p:nvGrpSpPr>
        <p:cNvPr id="1" name=""/>
        <p:cNvGrpSpPr/>
        <p:nvPr/>
      </p:nvGrpSpPr>
      <p:grpSpPr>
        <a:xfrm>
          <a:off x="0" y="0"/>
          <a:ext cx="0" cy="0"/>
          <a:chOff x="0" y="0"/>
          <a:chExt cx="0" cy="0"/>
        </a:xfrm>
      </p:grpSpPr>
      <p:sp>
        <p:nvSpPr>
          <p:cNvPr id="8" name="Rectangle 1">
            <a:extLst>
              <a:ext uri="{C183D7F6-B498-43B3-948B-1728B52AA6E4}">
                <adec:decorative xmlns:adec="http://schemas.microsoft.com/office/drawing/2017/decorative" val="1"/>
              </a:ext>
            </a:extLst>
          </p:cNvPr>
          <p:cNvSpPr txBox="1">
            <a:spLocks/>
          </p:cNvSpPr>
          <p:nvPr userDrawn="1"/>
        </p:nvSpPr>
        <p:spPr bwMode="gray">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3477837"/>
            <a:ext cx="10972800" cy="1295182"/>
          </a:xfrm>
          <a:noFill/>
        </p:spPr>
        <p:txBody>
          <a:bodyPr wrap="square" lIns="0" tIns="182880" rIns="0" bIns="182880" anchor="ctr">
            <a:normAutofit/>
          </a:bodyPr>
          <a:lstStyle>
            <a:lvl1pPr algn="ctr">
              <a:defRPr sz="3600">
                <a:solidFill>
                  <a:schemeClr val="bg1"/>
                </a:solidFill>
              </a:defRPr>
            </a:lvl1pPr>
          </a:lstStyle>
          <a:p>
            <a:r>
              <a:rPr lang="en-US" dirty="0"/>
              <a:t>Click to edit presentation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13" name="Graphic 5" descr="State of Minnesota logo">
            <a:extLst>
              <a:ext uri="{FF2B5EF4-FFF2-40B4-BE49-F238E27FC236}">
                <a16:creationId xmlns:a16="http://schemas.microsoft.com/office/drawing/2014/main" id="{AB91618F-0F80-4130-B959-FE0C5B87DF4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435506" y="6081704"/>
            <a:ext cx="3256627" cy="346770"/>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26403768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y the Numbers (9-Up)">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userDrawn="1">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27" name="Rectangle 3">
            <a:extLst>
              <a:ext uri="{FF2B5EF4-FFF2-40B4-BE49-F238E27FC236}">
                <a16:creationId xmlns:a16="http://schemas.microsoft.com/office/drawing/2014/main" id="{47D138E0-2756-4912-9525-2DF109D30567}"/>
              </a:ext>
              <a:ext uri="{C183D7F6-B498-43B3-948B-1728B52AA6E4}">
                <adec:decorative xmlns:adec="http://schemas.microsoft.com/office/drawing/2017/decorative" val="1"/>
              </a:ext>
            </a:extLst>
          </p:cNvPr>
          <p:cNvSpPr/>
          <p:nvPr userDrawn="1"/>
        </p:nvSpPr>
        <p:spPr bwMode="gray">
          <a:xfrm>
            <a:off x="0" y="1280033"/>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a:extLst>
              <a:ext uri="{FF2B5EF4-FFF2-40B4-BE49-F238E27FC236}">
                <a16:creationId xmlns:a16="http://schemas.microsoft.com/office/drawing/2014/main" id="{014F3C95-F0D6-41F7-AA29-3C6EE80AEAE4}"/>
              </a:ext>
              <a:ext uri="{C183D7F6-B498-43B3-948B-1728B52AA6E4}">
                <adec:decorative xmlns:adec="http://schemas.microsoft.com/office/drawing/2017/decorative" val="1"/>
              </a:ext>
            </a:extLst>
          </p:cNvPr>
          <p:cNvSpPr/>
          <p:nvPr userDrawn="1"/>
        </p:nvSpPr>
        <p:spPr bwMode="white">
          <a:xfrm>
            <a:off x="4062984" y="1280033"/>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
            <a:extLst>
              <a:ext uri="{FF2B5EF4-FFF2-40B4-BE49-F238E27FC236}">
                <a16:creationId xmlns:a16="http://schemas.microsoft.com/office/drawing/2014/main" id="{C748B337-33F7-40A1-88D8-CD2BA65D869E}"/>
              </a:ext>
              <a:ext uri="{C183D7F6-B498-43B3-948B-1728B52AA6E4}">
                <adec:decorative xmlns:adec="http://schemas.microsoft.com/office/drawing/2017/decorative" val="1"/>
              </a:ext>
            </a:extLst>
          </p:cNvPr>
          <p:cNvSpPr/>
          <p:nvPr userDrawn="1"/>
        </p:nvSpPr>
        <p:spPr bwMode="gray">
          <a:xfrm>
            <a:off x="8125968" y="1280033"/>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
            <a:extLst>
              <a:ext uri="{FF2B5EF4-FFF2-40B4-BE49-F238E27FC236}">
                <a16:creationId xmlns:a16="http://schemas.microsoft.com/office/drawing/2014/main" id="{D5D8785B-E7B0-45E9-A241-DE133451585E}"/>
              </a:ext>
              <a:ext uri="{C183D7F6-B498-43B3-948B-1728B52AA6E4}">
                <adec:decorative xmlns:adec="http://schemas.microsoft.com/office/drawing/2017/decorative" val="1"/>
              </a:ext>
            </a:extLst>
          </p:cNvPr>
          <p:cNvSpPr/>
          <p:nvPr userDrawn="1"/>
        </p:nvSpPr>
        <p:spPr bwMode="white">
          <a:xfrm>
            <a:off x="0" y="3139356"/>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a:extLst>
              <a:ext uri="{FF2B5EF4-FFF2-40B4-BE49-F238E27FC236}">
                <a16:creationId xmlns:a16="http://schemas.microsoft.com/office/drawing/2014/main" id="{1B929D3F-61AE-48F2-891C-9DFD75256C6D}"/>
              </a:ext>
              <a:ext uri="{C183D7F6-B498-43B3-948B-1728B52AA6E4}">
                <adec:decorative xmlns:adec="http://schemas.microsoft.com/office/drawing/2017/decorative" val="1"/>
              </a:ext>
            </a:extLst>
          </p:cNvPr>
          <p:cNvSpPr/>
          <p:nvPr userDrawn="1"/>
        </p:nvSpPr>
        <p:spPr bwMode="gray">
          <a:xfrm>
            <a:off x="4062984" y="3139356"/>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B7CC1275-0931-46C8-8F97-B088A9519B1D}"/>
              </a:ext>
              <a:ext uri="{C183D7F6-B498-43B3-948B-1728B52AA6E4}">
                <adec:decorative xmlns:adec="http://schemas.microsoft.com/office/drawing/2017/decorative" val="1"/>
              </a:ext>
            </a:extLst>
          </p:cNvPr>
          <p:cNvSpPr/>
          <p:nvPr userDrawn="1"/>
        </p:nvSpPr>
        <p:spPr bwMode="white">
          <a:xfrm>
            <a:off x="8125968" y="3139356"/>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a:extLst>
              <a:ext uri="{FF2B5EF4-FFF2-40B4-BE49-F238E27FC236}">
                <a16:creationId xmlns:a16="http://schemas.microsoft.com/office/drawing/2014/main" id="{330A8418-CF1B-46A4-B5BE-AFE11C079F01}"/>
              </a:ext>
              <a:ext uri="{C183D7F6-B498-43B3-948B-1728B52AA6E4}">
                <adec:decorative xmlns:adec="http://schemas.microsoft.com/office/drawing/2017/decorative" val="1"/>
              </a:ext>
            </a:extLst>
          </p:cNvPr>
          <p:cNvSpPr/>
          <p:nvPr userDrawn="1"/>
        </p:nvSpPr>
        <p:spPr bwMode="gray">
          <a:xfrm>
            <a:off x="0" y="4998679"/>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0">
            <a:extLst>
              <a:ext uri="{FF2B5EF4-FFF2-40B4-BE49-F238E27FC236}">
                <a16:creationId xmlns:a16="http://schemas.microsoft.com/office/drawing/2014/main" id="{719FCF12-F13A-4B9B-A958-B33602A70EC2}"/>
              </a:ext>
              <a:ext uri="{C183D7F6-B498-43B3-948B-1728B52AA6E4}">
                <adec:decorative xmlns:adec="http://schemas.microsoft.com/office/drawing/2017/decorative" val="1"/>
              </a:ext>
            </a:extLst>
          </p:cNvPr>
          <p:cNvSpPr/>
          <p:nvPr userDrawn="1"/>
        </p:nvSpPr>
        <p:spPr bwMode="white">
          <a:xfrm>
            <a:off x="4062984" y="4998678"/>
            <a:ext cx="4062984" cy="1859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1">
            <a:extLst>
              <a:ext uri="{FF2B5EF4-FFF2-40B4-BE49-F238E27FC236}">
                <a16:creationId xmlns:a16="http://schemas.microsoft.com/office/drawing/2014/main" id="{2C994B8F-9B33-413F-9097-B33609846937}"/>
              </a:ext>
              <a:ext uri="{C183D7F6-B498-43B3-948B-1728B52AA6E4}">
                <adec:decorative xmlns:adec="http://schemas.microsoft.com/office/drawing/2017/decorative" val="1"/>
              </a:ext>
            </a:extLst>
          </p:cNvPr>
          <p:cNvSpPr/>
          <p:nvPr userDrawn="1"/>
        </p:nvSpPr>
        <p:spPr bwMode="gray">
          <a:xfrm>
            <a:off x="8125968" y="4998678"/>
            <a:ext cx="4062984" cy="18593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3">
            <a:extLst>
              <a:ext uri="{FF2B5EF4-FFF2-40B4-BE49-F238E27FC236}">
                <a16:creationId xmlns:a16="http://schemas.microsoft.com/office/drawing/2014/main" id="{801AB76E-7762-46CE-9516-D338BC43BE78}"/>
              </a:ext>
            </a:extLst>
          </p:cNvPr>
          <p:cNvSpPr>
            <a:spLocks noGrp="1"/>
          </p:cNvSpPr>
          <p:nvPr userDrawn="1">
            <p:ph type="body" sz="quarter" idx="10" hasCustomPrompt="1"/>
          </p:nvPr>
        </p:nvSpPr>
        <p:spPr bwMode="black">
          <a:xfrm>
            <a:off x="229362" y="1588094"/>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4" name="Text Placeholder 14">
            <a:extLst>
              <a:ext uri="{FF2B5EF4-FFF2-40B4-BE49-F238E27FC236}">
                <a16:creationId xmlns:a16="http://schemas.microsoft.com/office/drawing/2014/main" id="{DF20C971-9987-4982-B10F-B0CC4C009517}"/>
              </a:ext>
            </a:extLst>
          </p:cNvPr>
          <p:cNvSpPr>
            <a:spLocks noGrp="1"/>
          </p:cNvSpPr>
          <p:nvPr userDrawn="1">
            <p:ph type="body" sz="quarter" idx="11" hasCustomPrompt="1"/>
          </p:nvPr>
        </p:nvSpPr>
        <p:spPr bwMode="black">
          <a:xfrm>
            <a:off x="4303014" y="1569933"/>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5" name="Text Placeholder 15">
            <a:extLst>
              <a:ext uri="{FF2B5EF4-FFF2-40B4-BE49-F238E27FC236}">
                <a16:creationId xmlns:a16="http://schemas.microsoft.com/office/drawing/2014/main" id="{345C34D9-17B4-4613-B9BD-59F326907F3D}"/>
              </a:ext>
            </a:extLst>
          </p:cNvPr>
          <p:cNvSpPr>
            <a:spLocks noGrp="1"/>
          </p:cNvSpPr>
          <p:nvPr userDrawn="1">
            <p:ph type="body" sz="quarter" idx="12" hasCustomPrompt="1"/>
          </p:nvPr>
        </p:nvSpPr>
        <p:spPr bwMode="black">
          <a:xfrm>
            <a:off x="8360664" y="1569933"/>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6" name="Text Placeholder 16">
            <a:extLst>
              <a:ext uri="{FF2B5EF4-FFF2-40B4-BE49-F238E27FC236}">
                <a16:creationId xmlns:a16="http://schemas.microsoft.com/office/drawing/2014/main" id="{A1AA7C28-B086-407F-8AF1-4301768182DD}"/>
              </a:ext>
            </a:extLst>
          </p:cNvPr>
          <p:cNvSpPr>
            <a:spLocks noGrp="1"/>
          </p:cNvSpPr>
          <p:nvPr userDrawn="1">
            <p:ph type="body" sz="quarter" idx="13" hasCustomPrompt="1"/>
          </p:nvPr>
        </p:nvSpPr>
        <p:spPr bwMode="black">
          <a:xfrm>
            <a:off x="229362" y="3447161"/>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7" name="Text Placeholder 17">
            <a:extLst>
              <a:ext uri="{FF2B5EF4-FFF2-40B4-BE49-F238E27FC236}">
                <a16:creationId xmlns:a16="http://schemas.microsoft.com/office/drawing/2014/main" id="{D76E17B9-0002-44B8-AF7E-8969D01E0AA6}"/>
              </a:ext>
            </a:extLst>
          </p:cNvPr>
          <p:cNvSpPr>
            <a:spLocks noGrp="1"/>
          </p:cNvSpPr>
          <p:nvPr userDrawn="1">
            <p:ph type="body" sz="quarter" idx="14" hasCustomPrompt="1"/>
          </p:nvPr>
        </p:nvSpPr>
        <p:spPr bwMode="black">
          <a:xfrm>
            <a:off x="4303014" y="3429000"/>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8" name="Text Placeholder 18">
            <a:extLst>
              <a:ext uri="{FF2B5EF4-FFF2-40B4-BE49-F238E27FC236}">
                <a16:creationId xmlns:a16="http://schemas.microsoft.com/office/drawing/2014/main" id="{B3D2B886-4EAE-44EA-AE7C-F3ADDAF4FAC2}"/>
              </a:ext>
            </a:extLst>
          </p:cNvPr>
          <p:cNvSpPr>
            <a:spLocks noGrp="1"/>
          </p:cNvSpPr>
          <p:nvPr userDrawn="1">
            <p:ph type="body" sz="quarter" idx="15" hasCustomPrompt="1"/>
          </p:nvPr>
        </p:nvSpPr>
        <p:spPr bwMode="black">
          <a:xfrm>
            <a:off x="8360664" y="3429000"/>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59" name="Text Placeholder 19">
            <a:extLst>
              <a:ext uri="{FF2B5EF4-FFF2-40B4-BE49-F238E27FC236}">
                <a16:creationId xmlns:a16="http://schemas.microsoft.com/office/drawing/2014/main" id="{2DDB0377-5DDF-4FE6-AC8F-55DC93331053}"/>
              </a:ext>
            </a:extLst>
          </p:cNvPr>
          <p:cNvSpPr>
            <a:spLocks noGrp="1"/>
          </p:cNvSpPr>
          <p:nvPr userDrawn="1">
            <p:ph type="body" sz="quarter" idx="16" hasCustomPrompt="1"/>
          </p:nvPr>
        </p:nvSpPr>
        <p:spPr bwMode="black">
          <a:xfrm>
            <a:off x="229362" y="5242666"/>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60" name="Text Placeholder 20">
            <a:extLst>
              <a:ext uri="{FF2B5EF4-FFF2-40B4-BE49-F238E27FC236}">
                <a16:creationId xmlns:a16="http://schemas.microsoft.com/office/drawing/2014/main" id="{3FB77825-C8FD-42A1-8FA6-A3FE7450E669}"/>
              </a:ext>
            </a:extLst>
          </p:cNvPr>
          <p:cNvSpPr>
            <a:spLocks noGrp="1"/>
          </p:cNvSpPr>
          <p:nvPr userDrawn="1">
            <p:ph type="body" sz="quarter" idx="17" hasCustomPrompt="1"/>
          </p:nvPr>
        </p:nvSpPr>
        <p:spPr bwMode="black">
          <a:xfrm>
            <a:off x="4303014" y="5224505"/>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61" name="Text Placeholder 21">
            <a:extLst>
              <a:ext uri="{FF2B5EF4-FFF2-40B4-BE49-F238E27FC236}">
                <a16:creationId xmlns:a16="http://schemas.microsoft.com/office/drawing/2014/main" id="{494D3609-5A57-469E-BBF2-662F0C4358D6}"/>
              </a:ext>
            </a:extLst>
          </p:cNvPr>
          <p:cNvSpPr>
            <a:spLocks noGrp="1"/>
          </p:cNvSpPr>
          <p:nvPr userDrawn="1">
            <p:ph type="body" sz="quarter" idx="18" hasCustomPrompt="1"/>
          </p:nvPr>
        </p:nvSpPr>
        <p:spPr bwMode="black">
          <a:xfrm>
            <a:off x="8360664" y="5224505"/>
            <a:ext cx="3593592" cy="1371600"/>
          </a:xfrm>
        </p:spPr>
        <p:txBody>
          <a:bodyPr lIns="91440" tIns="91440" rIns="91440" bIns="91440"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a:t>
            </a:r>
          </a:p>
        </p:txBody>
      </p:sp>
      <p:sp>
        <p:nvSpPr>
          <p:cNvPr id="4" name="Rectangle 22">
            <a:extLst>
              <a:ext uri="{FF2B5EF4-FFF2-40B4-BE49-F238E27FC236}">
                <a16:creationId xmlns:a16="http://schemas.microsoft.com/office/drawing/2014/main" id="{CF8F9587-D45C-C876-F0C6-A9F420343AC7}"/>
              </a:ext>
              <a:ext uri="{C183D7F6-B498-43B3-948B-1728B52AA6E4}">
                <adec:decorative xmlns:adec="http://schemas.microsoft.com/office/drawing/2017/decorative" val="1"/>
              </a:ext>
            </a:extLst>
          </p:cNvPr>
          <p:cNvSpPr/>
          <p:nvPr userDrawn="1"/>
        </p:nvSpPr>
        <p:spPr bwMode="gray">
          <a:xfrm>
            <a:off x="0" y="1216025"/>
            <a:ext cx="1219200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91484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D28B90B5-0ADD-4FAB-AAA7-60B10917D52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7253" y="-1"/>
            <a:ext cx="10876547" cy="6852225"/>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908884" y="2376739"/>
            <a:ext cx="2088682" cy="2098744"/>
          </a:xfrm>
          <a:prstGeom prst="ellipse">
            <a:avLst/>
          </a:prstGeom>
          <a:noFill/>
        </p:spPr>
        <p:txBody>
          <a:bodyPr lIns="0" rIns="0">
            <a:normAutofit/>
          </a:bodyPr>
          <a:lstStyle>
            <a:lvl1pPr algn="ctr">
              <a:defRPr sz="2500">
                <a:solidFill>
                  <a:schemeClr val="tx1"/>
                </a:solidFill>
              </a:defRPr>
            </a:lvl1pPr>
          </a:lstStyle>
          <a:p>
            <a:r>
              <a:rPr lang="en-US" dirty="0"/>
              <a:t>Click to edit slide title</a:t>
            </a:r>
          </a:p>
        </p:txBody>
      </p:sp>
      <p:sp>
        <p:nvSpPr>
          <p:cNvPr id="17" name="Content Placeholder 3">
            <a:extLst>
              <a:ext uri="{FF2B5EF4-FFF2-40B4-BE49-F238E27FC236}">
                <a16:creationId xmlns:a16="http://schemas.microsoft.com/office/drawing/2014/main" id="{94026A8F-5767-4C60-A899-B201C4472978}"/>
              </a:ext>
            </a:extLst>
          </p:cNvPr>
          <p:cNvSpPr>
            <a:spLocks noGrp="1"/>
          </p:cNvSpPr>
          <p:nvPr>
            <p:ph sz="quarter" idx="17" hasCustomPrompt="1"/>
          </p:nvPr>
        </p:nvSpPr>
        <p:spPr bwMode="gray">
          <a:xfrm>
            <a:off x="477838" y="452438"/>
            <a:ext cx="2746375" cy="2714625"/>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9" name="Picture Placeholder 4">
            <a:extLst>
              <a:ext uri="{FF2B5EF4-FFF2-40B4-BE49-F238E27FC236}">
                <a16:creationId xmlns:a16="http://schemas.microsoft.com/office/drawing/2014/main" id="{15A3E4B8-CACE-4AB4-A8FC-7AEF75EDAF39}"/>
              </a:ext>
            </a:extLst>
          </p:cNvPr>
          <p:cNvSpPr>
            <a:spLocks noGrp="1"/>
          </p:cNvSpPr>
          <p:nvPr>
            <p:ph type="pic" sz="quarter" idx="13" hasCustomPrompt="1"/>
          </p:nvPr>
        </p:nvSpPr>
        <p:spPr bwMode="gray">
          <a:xfrm>
            <a:off x="3561365" y="1125505"/>
            <a:ext cx="1135062" cy="1136650"/>
          </a:xfrm>
        </p:spPr>
        <p:txBody>
          <a:bodyPr>
            <a:normAutofit/>
          </a:bodyPr>
          <a:lstStyle>
            <a:lvl1pPr marL="0" indent="0" algn="ctr">
              <a:buNone/>
              <a:defRPr sz="1500"/>
            </a:lvl1pPr>
          </a:lstStyle>
          <a:p>
            <a:r>
              <a:rPr lang="en-US" dirty="0"/>
              <a:t>Click to add icon</a:t>
            </a:r>
          </a:p>
        </p:txBody>
      </p:sp>
      <p:sp>
        <p:nvSpPr>
          <p:cNvPr id="18" name="Content Placeholder 5">
            <a:extLst>
              <a:ext uri="{FF2B5EF4-FFF2-40B4-BE49-F238E27FC236}">
                <a16:creationId xmlns:a16="http://schemas.microsoft.com/office/drawing/2014/main" id="{032A610F-10B9-4A8A-83D5-C97FF538D359}"/>
              </a:ext>
            </a:extLst>
          </p:cNvPr>
          <p:cNvSpPr>
            <a:spLocks noGrp="1"/>
          </p:cNvSpPr>
          <p:nvPr>
            <p:ph sz="quarter" idx="18" hasCustomPrompt="1"/>
          </p:nvPr>
        </p:nvSpPr>
        <p:spPr bwMode="gray">
          <a:xfrm>
            <a:off x="8776001" y="450884"/>
            <a:ext cx="2746375" cy="2714625"/>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10" name="Picture Placeholder 6">
            <a:extLst>
              <a:ext uri="{FF2B5EF4-FFF2-40B4-BE49-F238E27FC236}">
                <a16:creationId xmlns:a16="http://schemas.microsoft.com/office/drawing/2014/main" id="{EA34264D-D28C-49EA-828E-9A4D4603A2CB}"/>
              </a:ext>
            </a:extLst>
          </p:cNvPr>
          <p:cNvSpPr>
            <a:spLocks noGrp="1"/>
          </p:cNvSpPr>
          <p:nvPr>
            <p:ph type="pic" sz="quarter" idx="14" hasCustomPrompt="1"/>
          </p:nvPr>
        </p:nvSpPr>
        <p:spPr bwMode="gray">
          <a:xfrm>
            <a:off x="7251508" y="1125505"/>
            <a:ext cx="1135062" cy="1136650"/>
          </a:xfrm>
        </p:spPr>
        <p:txBody>
          <a:bodyPr>
            <a:normAutofit/>
          </a:bodyPr>
          <a:lstStyle>
            <a:lvl1pPr marL="0" indent="0" algn="ctr">
              <a:buNone/>
              <a:defRPr sz="1500"/>
            </a:lvl1pPr>
          </a:lstStyle>
          <a:p>
            <a:r>
              <a:rPr lang="en-US" dirty="0"/>
              <a:t>Click to add icon</a:t>
            </a:r>
          </a:p>
        </p:txBody>
      </p:sp>
      <p:sp>
        <p:nvSpPr>
          <p:cNvPr id="19" name="Content Placeholder 7">
            <a:extLst>
              <a:ext uri="{FF2B5EF4-FFF2-40B4-BE49-F238E27FC236}">
                <a16:creationId xmlns:a16="http://schemas.microsoft.com/office/drawing/2014/main" id="{15663BA5-2702-4695-9A70-94EAAC588296}"/>
              </a:ext>
            </a:extLst>
          </p:cNvPr>
          <p:cNvSpPr>
            <a:spLocks noGrp="1"/>
          </p:cNvSpPr>
          <p:nvPr>
            <p:ph sz="quarter" idx="19" hasCustomPrompt="1"/>
          </p:nvPr>
        </p:nvSpPr>
        <p:spPr bwMode="gray">
          <a:xfrm>
            <a:off x="477253" y="3743578"/>
            <a:ext cx="2746375" cy="2612772"/>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11" name="Picture Placeholder 8">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3561365" y="4595846"/>
            <a:ext cx="1135062" cy="1136650"/>
          </a:xfrm>
        </p:spPr>
        <p:txBody>
          <a:bodyPr>
            <a:normAutofit/>
          </a:bodyPr>
          <a:lstStyle>
            <a:lvl1pPr marL="0" indent="0" algn="ctr">
              <a:buNone/>
              <a:defRPr sz="1500"/>
            </a:lvl1pPr>
          </a:lstStyle>
          <a:p>
            <a:r>
              <a:rPr lang="en-US" dirty="0"/>
              <a:t>Click to add icon</a:t>
            </a:r>
          </a:p>
        </p:txBody>
      </p:sp>
      <p:sp>
        <p:nvSpPr>
          <p:cNvPr id="20" name="Content Placeholder 9">
            <a:extLst>
              <a:ext uri="{FF2B5EF4-FFF2-40B4-BE49-F238E27FC236}">
                <a16:creationId xmlns:a16="http://schemas.microsoft.com/office/drawing/2014/main" id="{B3257A84-CA4A-40FD-9C48-BA83D297743C}"/>
              </a:ext>
            </a:extLst>
          </p:cNvPr>
          <p:cNvSpPr>
            <a:spLocks noGrp="1"/>
          </p:cNvSpPr>
          <p:nvPr>
            <p:ph sz="quarter" idx="20" hasCustomPrompt="1"/>
          </p:nvPr>
        </p:nvSpPr>
        <p:spPr bwMode="gray">
          <a:xfrm>
            <a:off x="8775416" y="3742023"/>
            <a:ext cx="2746375" cy="2612773"/>
          </a:xfrm>
        </p:spPr>
        <p:txBody>
          <a:bodyPr tIns="91440" bIns="91440"/>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12" name="Picture Placeholder 10">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7251508" y="4595846"/>
            <a:ext cx="1135062" cy="1136650"/>
          </a:xfrm>
        </p:spPr>
        <p:txBody>
          <a:bodyPr>
            <a:normAutofit/>
          </a:bodyPr>
          <a:lstStyle>
            <a:lvl1pPr marL="0" indent="0" algn="ctr">
              <a:buNone/>
              <a:defRPr sz="1500"/>
            </a:lvl1pPr>
          </a:lstStyle>
          <a:p>
            <a:r>
              <a:rPr lang="en-US" dirty="0"/>
              <a:t>Click to add icon</a:t>
            </a:r>
          </a:p>
        </p:txBody>
      </p:sp>
      <p:sp>
        <p:nvSpPr>
          <p:cNvPr id="3" name="Date Placeholder 11">
            <a:extLst>
              <a:ext uri="{FF2B5EF4-FFF2-40B4-BE49-F238E27FC236}">
                <a16:creationId xmlns:a16="http://schemas.microsoft.com/office/drawing/2014/main" id="{D7B1B1D7-CD0C-49E0-8AC1-567A6D1A48F1}"/>
              </a:ext>
            </a:extLst>
          </p:cNvPr>
          <p:cNvSpPr>
            <a:spLocks noGrp="1"/>
          </p:cNvSpPr>
          <p:nvPr>
            <p:ph type="dt" sz="half" idx="10"/>
          </p:nvPr>
        </p:nvSpPr>
        <p:spPr bwMode="black"/>
        <p:txBody>
          <a:bodyPr/>
          <a:lstStyle/>
          <a:p>
            <a:fld id="{16D5E9BE-CAA2-49B9-B3D1-E3587DB5B59A}" type="datetime1">
              <a:rPr lang="en-US" smtClean="0"/>
              <a:t>2/19/2025</a:t>
            </a:fld>
            <a:endParaRPr lang="en-US" dirty="0"/>
          </a:p>
        </p:txBody>
      </p:sp>
      <p:sp>
        <p:nvSpPr>
          <p:cNvPr id="4" name="Footer Placeholder 12">
            <a:extLst>
              <a:ext uri="{FF2B5EF4-FFF2-40B4-BE49-F238E27FC236}">
                <a16:creationId xmlns:a16="http://schemas.microsoft.com/office/drawing/2014/main" id="{A0DE9E05-D5C9-40B5-B0BD-C5FFC93DBC73}"/>
              </a:ext>
            </a:extLst>
          </p:cNvPr>
          <p:cNvSpPr>
            <a:spLocks noGrp="1"/>
          </p:cNvSpPr>
          <p:nvPr>
            <p:ph type="ftr" sz="quarter" idx="11"/>
          </p:nvPr>
        </p:nvSpPr>
        <p:spPr bwMode="black"/>
        <p:txBody>
          <a:body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3">
            <a:extLst>
              <a:ext uri="{FF2B5EF4-FFF2-40B4-BE49-F238E27FC236}">
                <a16:creationId xmlns:a16="http://schemas.microsoft.com/office/drawing/2014/main" id="{A87A070A-47B1-4FE3-8E7C-7C9F041B2625}"/>
              </a:ext>
            </a:extLst>
          </p:cNvPr>
          <p:cNvSpPr>
            <a:spLocks noGrp="1"/>
          </p:cNvSpPr>
          <p:nvPr>
            <p:ph type="sldNum" sz="quarter" idx="12"/>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97653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58A98041-598A-4B86-A4FE-CE64268EACC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50440" y="401352"/>
            <a:ext cx="8467375" cy="5571533"/>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433862" y="1550632"/>
            <a:ext cx="3268003" cy="3272972"/>
          </a:xfrm>
          <a:prstGeom prst="ellipse">
            <a:avLst/>
          </a:prstGeom>
          <a:noFill/>
        </p:spPr>
        <p:txBody>
          <a:bodyPr lIns="0" rIns="0">
            <a:normAutofit/>
          </a:bodyPr>
          <a:lstStyle>
            <a:lvl1pPr algn="ctr">
              <a:defRPr sz="3600">
                <a:solidFill>
                  <a:schemeClr val="tx1"/>
                </a:solidFill>
              </a:defRPr>
            </a:lvl1pPr>
          </a:lstStyle>
          <a:p>
            <a:r>
              <a:rPr lang="en-US" dirty="0"/>
              <a:t>Click to edit slide title</a:t>
            </a:r>
          </a:p>
        </p:txBody>
      </p:sp>
      <p:sp>
        <p:nvSpPr>
          <p:cNvPr id="11" name="Picture Placeholder 3">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1357005" y="1344489"/>
            <a:ext cx="1135062" cy="1136650"/>
          </a:xfrm>
        </p:spPr>
        <p:txBody>
          <a:bodyPr>
            <a:normAutofit/>
          </a:bodyPr>
          <a:lstStyle>
            <a:lvl1pPr marL="0" indent="0" algn="ctr">
              <a:buNone/>
              <a:defRPr sz="1500"/>
            </a:lvl1pPr>
          </a:lstStyle>
          <a:p>
            <a:r>
              <a:rPr lang="en-US" dirty="0"/>
              <a:t>Click to add icon</a:t>
            </a:r>
          </a:p>
        </p:txBody>
      </p:sp>
      <p:sp>
        <p:nvSpPr>
          <p:cNvPr id="20" name="Content Placeholder 4">
            <a:extLst>
              <a:ext uri="{FF2B5EF4-FFF2-40B4-BE49-F238E27FC236}">
                <a16:creationId xmlns:a16="http://schemas.microsoft.com/office/drawing/2014/main" id="{B3257A84-CA4A-40FD-9C48-BA83D297743C}"/>
              </a:ext>
            </a:extLst>
          </p:cNvPr>
          <p:cNvSpPr>
            <a:spLocks noGrp="1"/>
          </p:cNvSpPr>
          <p:nvPr>
            <p:ph sz="quarter" idx="20" hasCustomPrompt="1"/>
          </p:nvPr>
        </p:nvSpPr>
        <p:spPr bwMode="gray">
          <a:xfrm>
            <a:off x="555802" y="2718639"/>
            <a:ext cx="2746375" cy="3300984"/>
          </a:xfrm>
        </p:spPr>
        <p:txBody>
          <a:bodyPr tIns="91440" bIns="91440"/>
          <a:lstStyle>
            <a:lvl1pPr marL="0" indent="0">
              <a:buNone/>
              <a:defRPr sz="25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12" name="Picture Placeholder 5">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9581072" y="401352"/>
            <a:ext cx="1135062" cy="1136650"/>
          </a:xfrm>
        </p:spPr>
        <p:txBody>
          <a:bodyPr>
            <a:normAutofit/>
          </a:bodyPr>
          <a:lstStyle>
            <a:lvl1pPr marL="0" indent="0" algn="ctr">
              <a:buNone/>
              <a:defRPr sz="1500"/>
            </a:lvl1pPr>
          </a:lstStyle>
          <a:p>
            <a:r>
              <a:rPr lang="en-US" dirty="0"/>
              <a:t>Click to add icon</a:t>
            </a:r>
          </a:p>
        </p:txBody>
      </p:sp>
      <p:sp>
        <p:nvSpPr>
          <p:cNvPr id="14" name="Content Placeholder 6">
            <a:extLst>
              <a:ext uri="{FF2B5EF4-FFF2-40B4-BE49-F238E27FC236}">
                <a16:creationId xmlns:a16="http://schemas.microsoft.com/office/drawing/2014/main" id="{70EA3296-E774-4946-8E91-E5BC0EDF7F5C}"/>
              </a:ext>
            </a:extLst>
          </p:cNvPr>
          <p:cNvSpPr>
            <a:spLocks noGrp="1"/>
          </p:cNvSpPr>
          <p:nvPr>
            <p:ph sz="quarter" idx="21" hasCustomPrompt="1"/>
          </p:nvPr>
        </p:nvSpPr>
        <p:spPr bwMode="gray">
          <a:xfrm>
            <a:off x="8742872" y="1788132"/>
            <a:ext cx="2811462" cy="3300014"/>
          </a:xfrm>
        </p:spPr>
        <p:txBody>
          <a:bodyPr tIns="91440" bIns="91440"/>
          <a:lstStyle>
            <a:lvl1pPr marL="0" indent="0">
              <a:buNone/>
              <a:defRPr b="1"/>
            </a:lvl1pPr>
            <a:lvl2pPr marL="346075" indent="-228600">
              <a:defRPr/>
            </a:lvl2pPr>
          </a:lstStyle>
          <a:p>
            <a:pPr lvl="0"/>
            <a:r>
              <a:rPr lang="en-US" dirty="0"/>
              <a:t>Click to edit text</a:t>
            </a:r>
          </a:p>
          <a:p>
            <a:pPr lvl="1"/>
            <a:r>
              <a:rPr lang="en-US" dirty="0"/>
              <a:t>Item one</a:t>
            </a:r>
          </a:p>
          <a:p>
            <a:pPr lvl="1"/>
            <a:r>
              <a:rPr lang="en-US" dirty="0"/>
              <a:t>Item two</a:t>
            </a:r>
          </a:p>
          <a:p>
            <a:pPr lvl="1"/>
            <a:r>
              <a:rPr lang="en-US" dirty="0"/>
              <a:t>Item three</a:t>
            </a:r>
          </a:p>
        </p:txBody>
      </p:sp>
      <p:sp>
        <p:nvSpPr>
          <p:cNvPr id="3" name="Date Placeholder 7">
            <a:extLst>
              <a:ext uri="{FF2B5EF4-FFF2-40B4-BE49-F238E27FC236}">
                <a16:creationId xmlns:a16="http://schemas.microsoft.com/office/drawing/2014/main" id="{D7B1B1D7-CD0C-49E0-8AC1-567A6D1A48F1}"/>
              </a:ext>
            </a:extLst>
          </p:cNvPr>
          <p:cNvSpPr>
            <a:spLocks noGrp="1"/>
          </p:cNvSpPr>
          <p:nvPr>
            <p:ph type="dt" sz="half" idx="10"/>
          </p:nvPr>
        </p:nvSpPr>
        <p:spPr bwMode="black"/>
        <p:txBody>
          <a:bodyPr/>
          <a:lstStyle/>
          <a:p>
            <a:fld id="{16D5E9BE-CAA2-49B9-B3D1-E3587DB5B59A}" type="datetime1">
              <a:rPr lang="en-US" smtClean="0"/>
              <a:t>2/19/2025</a:t>
            </a:fld>
            <a:endParaRPr lang="en-US" dirty="0"/>
          </a:p>
        </p:txBody>
      </p:sp>
      <p:sp>
        <p:nvSpPr>
          <p:cNvPr id="4" name="Footer Placeholder 8">
            <a:extLst>
              <a:ext uri="{FF2B5EF4-FFF2-40B4-BE49-F238E27FC236}">
                <a16:creationId xmlns:a16="http://schemas.microsoft.com/office/drawing/2014/main" id="{A0DE9E05-D5C9-40B5-B0BD-C5FFC93DBC73}"/>
              </a:ext>
            </a:extLst>
          </p:cNvPr>
          <p:cNvSpPr>
            <a:spLocks noGrp="1"/>
          </p:cNvSpPr>
          <p:nvPr>
            <p:ph type="ftr" sz="quarter" idx="11"/>
          </p:nvPr>
        </p:nvSpPr>
        <p:spPr bwMode="black"/>
        <p:txBody>
          <a:body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9">
            <a:extLst>
              <a:ext uri="{FF2B5EF4-FFF2-40B4-BE49-F238E27FC236}">
                <a16:creationId xmlns:a16="http://schemas.microsoft.com/office/drawing/2014/main" id="{A87A070A-47B1-4FE3-8E7C-7C9F041B2625}"/>
              </a:ext>
            </a:extLst>
          </p:cNvPr>
          <p:cNvSpPr>
            <a:spLocks noGrp="1"/>
          </p:cNvSpPr>
          <p:nvPr>
            <p:ph type="sldNum" sz="quarter" idx="12"/>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76932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0 Up Pictures and Text">
    <p:bg bwMode="gray">
      <p:bgRef idx="1001">
        <a:schemeClr val="bg1"/>
      </p:bgRef>
    </p:bg>
    <p:spTree>
      <p:nvGrpSpPr>
        <p:cNvPr id="1" name=""/>
        <p:cNvGrpSpPr/>
        <p:nvPr/>
      </p:nvGrpSpPr>
      <p:grpSpPr>
        <a:xfrm>
          <a:off x="0" y="0"/>
          <a:ext cx="0" cy="0"/>
          <a:chOff x="0" y="0"/>
          <a:chExt cx="0" cy="0"/>
        </a:xfrm>
      </p:grpSpPr>
      <p:sp>
        <p:nvSpPr>
          <p:cNvPr id="15" name="Rectangle 1">
            <a:extLst>
              <a:ext uri="{C183D7F6-B498-43B3-948B-1728B52AA6E4}">
                <adec:decorative xmlns:adec="http://schemas.microsoft.com/office/drawing/2017/decorative" val="1"/>
              </a:ext>
            </a:extLst>
          </p:cNvPr>
          <p:cNvSpPr/>
          <p:nvPr userDrawn="1"/>
        </p:nvSpPr>
        <p:spPr bwMode="black">
          <a:xfrm>
            <a:off x="0" y="2820924"/>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2821051"/>
            <a:ext cx="10515600" cy="1216025"/>
          </a:xfrm>
          <a:noFill/>
        </p:spPr>
        <p:txBody>
          <a:bodyPr lIns="0" rIns="0">
            <a:normAutofit/>
          </a:bodyPr>
          <a:lstStyle>
            <a:lvl1pPr algn="ctr">
              <a:defRPr sz="3600">
                <a:solidFill>
                  <a:schemeClr val="bg1"/>
                </a:solidFill>
              </a:defRPr>
            </a:lvl1pPr>
          </a:lstStyle>
          <a:p>
            <a:r>
              <a:rPr lang="en-US" dirty="0"/>
              <a:t>Click to edit slide title</a:t>
            </a:r>
          </a:p>
        </p:txBody>
      </p:sp>
      <p:sp>
        <p:nvSpPr>
          <p:cNvPr id="2" name="Rectangle 3">
            <a:extLst>
              <a:ext uri="{FF2B5EF4-FFF2-40B4-BE49-F238E27FC236}">
                <a16:creationId xmlns:a16="http://schemas.microsoft.com/office/drawing/2014/main" id="{BD162C60-CB96-4A1A-A18D-22B32089E235}"/>
              </a:ext>
              <a:ext uri="{C183D7F6-B498-43B3-948B-1728B52AA6E4}">
                <adec:decorative xmlns:adec="http://schemas.microsoft.com/office/drawing/2017/decorative" val="1"/>
              </a:ext>
            </a:extLst>
          </p:cNvPr>
          <p:cNvSpPr/>
          <p:nvPr userDrawn="1"/>
        </p:nvSpPr>
        <p:spPr bwMode="gray">
          <a:xfrm>
            <a:off x="1"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4">
            <a:extLst>
              <a:ext uri="{FF2B5EF4-FFF2-40B4-BE49-F238E27FC236}">
                <a16:creationId xmlns:a16="http://schemas.microsoft.com/office/drawing/2014/main" id="{0B3DCC4C-18F1-44A1-83F2-567249ACDEF1}"/>
              </a:ext>
              <a:ext uri="{C183D7F6-B498-43B3-948B-1728B52AA6E4}">
                <adec:decorative xmlns:adec="http://schemas.microsoft.com/office/drawing/2017/decorative" val="1"/>
              </a:ext>
            </a:extLst>
          </p:cNvPr>
          <p:cNvSpPr/>
          <p:nvPr userDrawn="1"/>
        </p:nvSpPr>
        <p:spPr bwMode="gray">
          <a:xfrm>
            <a:off x="4877349"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5">
            <a:extLst>
              <a:ext uri="{FF2B5EF4-FFF2-40B4-BE49-F238E27FC236}">
                <a16:creationId xmlns:a16="http://schemas.microsoft.com/office/drawing/2014/main" id="{8CF2B0C9-EA38-4390-A84A-EBCFEDC0AAE5}"/>
              </a:ext>
              <a:ext uri="{C183D7F6-B498-43B3-948B-1728B52AA6E4}">
                <adec:decorative xmlns:adec="http://schemas.microsoft.com/office/drawing/2017/decorative" val="1"/>
              </a:ext>
            </a:extLst>
          </p:cNvPr>
          <p:cNvSpPr/>
          <p:nvPr userDrawn="1"/>
        </p:nvSpPr>
        <p:spPr bwMode="gray">
          <a:xfrm>
            <a:off x="9754696"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6">
            <a:extLst>
              <a:ext uri="{FF2B5EF4-FFF2-40B4-BE49-F238E27FC236}">
                <a16:creationId xmlns:a16="http://schemas.microsoft.com/office/drawing/2014/main" id="{3D0C31E3-527C-4CBA-97E5-DBDF2A52AFAC}"/>
              </a:ext>
              <a:ext uri="{C183D7F6-B498-43B3-948B-1728B52AA6E4}">
                <adec:decorative xmlns:adec="http://schemas.microsoft.com/office/drawing/2017/decorative" val="1"/>
              </a:ext>
            </a:extLst>
          </p:cNvPr>
          <p:cNvSpPr/>
          <p:nvPr userDrawn="1"/>
        </p:nvSpPr>
        <p:spPr bwMode="gray">
          <a:xfrm>
            <a:off x="2435850"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7">
            <a:extLst>
              <a:ext uri="{FF2B5EF4-FFF2-40B4-BE49-F238E27FC236}">
                <a16:creationId xmlns:a16="http://schemas.microsoft.com/office/drawing/2014/main" id="{591E0941-ABF1-462A-AA3A-64D47089A2D7}"/>
              </a:ext>
              <a:ext uri="{C183D7F6-B498-43B3-948B-1728B52AA6E4}">
                <adec:decorative xmlns:adec="http://schemas.microsoft.com/office/drawing/2017/decorative" val="1"/>
              </a:ext>
            </a:extLst>
          </p:cNvPr>
          <p:cNvSpPr/>
          <p:nvPr userDrawn="1"/>
        </p:nvSpPr>
        <p:spPr bwMode="gray">
          <a:xfrm>
            <a:off x="7314342"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8">
            <a:extLst>
              <a:ext uri="{FF2B5EF4-FFF2-40B4-BE49-F238E27FC236}">
                <a16:creationId xmlns:a16="http://schemas.microsoft.com/office/drawing/2014/main" id="{5EB20B2C-E9C0-4B6F-9D8F-0B7BAAE1EDC6}"/>
              </a:ext>
            </a:extLst>
          </p:cNvPr>
          <p:cNvSpPr>
            <a:spLocks noGrp="1"/>
          </p:cNvSpPr>
          <p:nvPr>
            <p:ph type="pic" sz="quarter" idx="20" hasCustomPrompt="1"/>
          </p:nvPr>
        </p:nvSpPr>
        <p:spPr bwMode="gray">
          <a:xfrm>
            <a:off x="399634" y="256163"/>
            <a:ext cx="1688368" cy="1572637"/>
          </a:xfrm>
        </p:spPr>
        <p:txBody>
          <a:bodyPr/>
          <a:lstStyle>
            <a:lvl1pPr marL="0" indent="0" algn="ctr">
              <a:buNone/>
              <a:defRPr/>
            </a:lvl1pPr>
          </a:lstStyle>
          <a:p>
            <a:r>
              <a:rPr lang="en-US" dirty="0"/>
              <a:t>Picture</a:t>
            </a:r>
          </a:p>
        </p:txBody>
      </p:sp>
      <p:sp>
        <p:nvSpPr>
          <p:cNvPr id="5" name="Text Placeholder 9">
            <a:extLst>
              <a:ext uri="{FF2B5EF4-FFF2-40B4-BE49-F238E27FC236}">
                <a16:creationId xmlns:a16="http://schemas.microsoft.com/office/drawing/2014/main" id="{B1B2EA53-4275-4D74-9FC5-D8EA8CF60C8B}"/>
              </a:ext>
            </a:extLst>
          </p:cNvPr>
          <p:cNvSpPr>
            <a:spLocks noGrp="1"/>
          </p:cNvSpPr>
          <p:nvPr>
            <p:ph type="body" sz="quarter" idx="49" hasCustomPrompt="1"/>
          </p:nvPr>
        </p:nvSpPr>
        <p:spPr bwMode="black">
          <a:xfrm>
            <a:off x="144193"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58" name="Picture Placeholder 10">
            <a:extLst>
              <a:ext uri="{FF2B5EF4-FFF2-40B4-BE49-F238E27FC236}">
                <a16:creationId xmlns:a16="http://schemas.microsoft.com/office/drawing/2014/main" id="{513F8D1A-87BC-4B26-9247-B2DC62BB13C5}"/>
              </a:ext>
            </a:extLst>
          </p:cNvPr>
          <p:cNvSpPr>
            <a:spLocks noGrp="1"/>
          </p:cNvSpPr>
          <p:nvPr>
            <p:ph type="pic" sz="quarter" idx="32"/>
          </p:nvPr>
        </p:nvSpPr>
        <p:spPr bwMode="gray">
          <a:xfrm>
            <a:off x="2840906" y="256163"/>
            <a:ext cx="1688368" cy="1572637"/>
          </a:xfrm>
        </p:spPr>
        <p:txBody>
          <a:bodyPr/>
          <a:lstStyle>
            <a:lvl1pPr marL="0" indent="0" algn="ctr">
              <a:buNone/>
              <a:defRPr/>
            </a:lvl1pPr>
          </a:lstStyle>
          <a:p>
            <a:r>
              <a:rPr lang="en-US"/>
              <a:t>Click icon to add picture</a:t>
            </a:r>
            <a:endParaRPr lang="en-US" dirty="0"/>
          </a:p>
        </p:txBody>
      </p:sp>
      <p:sp>
        <p:nvSpPr>
          <p:cNvPr id="88" name="Text Placeholder 11">
            <a:extLst>
              <a:ext uri="{FF2B5EF4-FFF2-40B4-BE49-F238E27FC236}">
                <a16:creationId xmlns:a16="http://schemas.microsoft.com/office/drawing/2014/main" id="{6D665270-BCFF-43F6-9CEB-51DA6F7F1FA6}"/>
              </a:ext>
            </a:extLst>
          </p:cNvPr>
          <p:cNvSpPr>
            <a:spLocks noGrp="1"/>
          </p:cNvSpPr>
          <p:nvPr>
            <p:ph type="body" sz="quarter" idx="50" hasCustomPrompt="1"/>
          </p:nvPr>
        </p:nvSpPr>
        <p:spPr bwMode="black">
          <a:xfrm>
            <a:off x="2596612"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60" name="Picture Placeholder 12">
            <a:extLst>
              <a:ext uri="{FF2B5EF4-FFF2-40B4-BE49-F238E27FC236}">
                <a16:creationId xmlns:a16="http://schemas.microsoft.com/office/drawing/2014/main" id="{04897160-9BF7-44CA-9ACE-9621AC1F8AB6}"/>
              </a:ext>
            </a:extLst>
          </p:cNvPr>
          <p:cNvSpPr>
            <a:spLocks noGrp="1"/>
          </p:cNvSpPr>
          <p:nvPr>
            <p:ph type="pic" sz="quarter" idx="34"/>
          </p:nvPr>
        </p:nvSpPr>
        <p:spPr bwMode="gray">
          <a:xfrm>
            <a:off x="5251816" y="256163"/>
            <a:ext cx="1688368" cy="1572637"/>
          </a:xfrm>
        </p:spPr>
        <p:txBody>
          <a:bodyPr/>
          <a:lstStyle>
            <a:lvl1pPr marL="0" indent="0" algn="ctr">
              <a:buNone/>
              <a:defRPr/>
            </a:lvl1pPr>
          </a:lstStyle>
          <a:p>
            <a:r>
              <a:rPr lang="en-US"/>
              <a:t>Click icon to add picture</a:t>
            </a:r>
            <a:endParaRPr lang="en-US" dirty="0"/>
          </a:p>
        </p:txBody>
      </p:sp>
      <p:sp>
        <p:nvSpPr>
          <p:cNvPr id="89" name="Text Placeholder 13">
            <a:extLst>
              <a:ext uri="{FF2B5EF4-FFF2-40B4-BE49-F238E27FC236}">
                <a16:creationId xmlns:a16="http://schemas.microsoft.com/office/drawing/2014/main" id="{C7CDD40B-9D6C-4966-A99A-F976E43A8934}"/>
              </a:ext>
            </a:extLst>
          </p:cNvPr>
          <p:cNvSpPr>
            <a:spLocks noGrp="1"/>
          </p:cNvSpPr>
          <p:nvPr>
            <p:ph type="body" sz="quarter" idx="51" hasCustomPrompt="1"/>
          </p:nvPr>
        </p:nvSpPr>
        <p:spPr bwMode="black">
          <a:xfrm>
            <a:off x="5024862"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62" name="Picture Placeholder 14">
            <a:extLst>
              <a:ext uri="{FF2B5EF4-FFF2-40B4-BE49-F238E27FC236}">
                <a16:creationId xmlns:a16="http://schemas.microsoft.com/office/drawing/2014/main" id="{74F24F6E-7165-4401-A9FB-B018D4A703FC}"/>
              </a:ext>
            </a:extLst>
          </p:cNvPr>
          <p:cNvSpPr>
            <a:spLocks noGrp="1"/>
          </p:cNvSpPr>
          <p:nvPr>
            <p:ph type="pic" sz="quarter" idx="36"/>
          </p:nvPr>
        </p:nvSpPr>
        <p:spPr bwMode="gray">
          <a:xfrm>
            <a:off x="7662726" y="256163"/>
            <a:ext cx="1688368" cy="1572637"/>
          </a:xfrm>
        </p:spPr>
        <p:txBody>
          <a:bodyPr/>
          <a:lstStyle>
            <a:lvl1pPr marL="0" indent="0" algn="ctr">
              <a:buNone/>
              <a:defRPr/>
            </a:lvl1pPr>
          </a:lstStyle>
          <a:p>
            <a:r>
              <a:rPr lang="en-US"/>
              <a:t>Click icon to add picture</a:t>
            </a:r>
            <a:endParaRPr lang="en-US" dirty="0"/>
          </a:p>
        </p:txBody>
      </p:sp>
      <p:sp>
        <p:nvSpPr>
          <p:cNvPr id="90" name="Text Placeholder 15">
            <a:extLst>
              <a:ext uri="{FF2B5EF4-FFF2-40B4-BE49-F238E27FC236}">
                <a16:creationId xmlns:a16="http://schemas.microsoft.com/office/drawing/2014/main" id="{C28FB982-4B84-4C4C-9989-BA2563472E37}"/>
              </a:ext>
            </a:extLst>
          </p:cNvPr>
          <p:cNvSpPr>
            <a:spLocks noGrp="1"/>
          </p:cNvSpPr>
          <p:nvPr>
            <p:ph type="body" sz="quarter" idx="52" hasCustomPrompt="1"/>
          </p:nvPr>
        </p:nvSpPr>
        <p:spPr bwMode="black">
          <a:xfrm>
            <a:off x="7474206"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64" name="Picture Placeholder 16">
            <a:extLst>
              <a:ext uri="{FF2B5EF4-FFF2-40B4-BE49-F238E27FC236}">
                <a16:creationId xmlns:a16="http://schemas.microsoft.com/office/drawing/2014/main" id="{6626904F-CC3B-4AAC-9351-389DC5A32A64}"/>
              </a:ext>
            </a:extLst>
          </p:cNvPr>
          <p:cNvSpPr>
            <a:spLocks noGrp="1"/>
          </p:cNvSpPr>
          <p:nvPr>
            <p:ph type="pic" sz="quarter" idx="38"/>
          </p:nvPr>
        </p:nvSpPr>
        <p:spPr bwMode="gray">
          <a:xfrm>
            <a:off x="10117655" y="256163"/>
            <a:ext cx="1688368" cy="1572637"/>
          </a:xfrm>
        </p:spPr>
        <p:txBody>
          <a:bodyPr/>
          <a:lstStyle>
            <a:lvl1pPr marL="0" indent="0" algn="ctr">
              <a:buNone/>
              <a:defRPr/>
            </a:lvl1pPr>
          </a:lstStyle>
          <a:p>
            <a:r>
              <a:rPr lang="en-US"/>
              <a:t>Click icon to add picture</a:t>
            </a:r>
            <a:endParaRPr lang="en-US" dirty="0"/>
          </a:p>
        </p:txBody>
      </p:sp>
      <p:sp>
        <p:nvSpPr>
          <p:cNvPr id="91" name="Text Placeholder 17">
            <a:extLst>
              <a:ext uri="{FF2B5EF4-FFF2-40B4-BE49-F238E27FC236}">
                <a16:creationId xmlns:a16="http://schemas.microsoft.com/office/drawing/2014/main" id="{CD0CF586-7B0D-45A0-B7D6-DB10979C2E2A}"/>
              </a:ext>
            </a:extLst>
          </p:cNvPr>
          <p:cNvSpPr>
            <a:spLocks noGrp="1"/>
          </p:cNvSpPr>
          <p:nvPr>
            <p:ph type="body" sz="quarter" idx="53" hasCustomPrompt="1"/>
          </p:nvPr>
        </p:nvSpPr>
        <p:spPr bwMode="black">
          <a:xfrm>
            <a:off x="9898967" y="1927044"/>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1" name="Picture Placeholder 18">
            <a:extLst>
              <a:ext uri="{FF2B5EF4-FFF2-40B4-BE49-F238E27FC236}">
                <a16:creationId xmlns:a16="http://schemas.microsoft.com/office/drawing/2014/main" id="{CE73143E-94A3-454F-9304-4BC606CA8D31}"/>
              </a:ext>
            </a:extLst>
          </p:cNvPr>
          <p:cNvSpPr>
            <a:spLocks noGrp="1"/>
          </p:cNvSpPr>
          <p:nvPr>
            <p:ph type="pic" sz="quarter" idx="40"/>
          </p:nvPr>
        </p:nvSpPr>
        <p:spPr bwMode="gray">
          <a:xfrm>
            <a:off x="397289" y="4304416"/>
            <a:ext cx="1688368" cy="1572637"/>
          </a:xfrm>
        </p:spPr>
        <p:txBody>
          <a:bodyPr/>
          <a:lstStyle>
            <a:lvl1pPr marL="0" indent="0" algn="ctr">
              <a:buNone/>
              <a:defRPr/>
            </a:lvl1pPr>
          </a:lstStyle>
          <a:p>
            <a:r>
              <a:rPr lang="en-US"/>
              <a:t>Click icon to add picture</a:t>
            </a:r>
            <a:endParaRPr lang="en-US" dirty="0"/>
          </a:p>
        </p:txBody>
      </p:sp>
      <p:sp>
        <p:nvSpPr>
          <p:cNvPr id="92" name="Text Placeholder 19">
            <a:extLst>
              <a:ext uri="{FF2B5EF4-FFF2-40B4-BE49-F238E27FC236}">
                <a16:creationId xmlns:a16="http://schemas.microsoft.com/office/drawing/2014/main" id="{CCC4D160-A359-419D-BD12-F65BE6183B77}"/>
              </a:ext>
            </a:extLst>
          </p:cNvPr>
          <p:cNvSpPr>
            <a:spLocks noGrp="1"/>
          </p:cNvSpPr>
          <p:nvPr>
            <p:ph type="body" sz="quarter" idx="54" hasCustomPrompt="1"/>
          </p:nvPr>
        </p:nvSpPr>
        <p:spPr bwMode="black">
          <a:xfrm>
            <a:off x="144193"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3" name="Picture Placeholder 20">
            <a:extLst>
              <a:ext uri="{FF2B5EF4-FFF2-40B4-BE49-F238E27FC236}">
                <a16:creationId xmlns:a16="http://schemas.microsoft.com/office/drawing/2014/main" id="{0D271139-EB02-4351-B32D-98286D27AD6C}"/>
              </a:ext>
            </a:extLst>
          </p:cNvPr>
          <p:cNvSpPr>
            <a:spLocks noGrp="1"/>
          </p:cNvSpPr>
          <p:nvPr>
            <p:ph type="pic" sz="quarter" idx="42"/>
          </p:nvPr>
        </p:nvSpPr>
        <p:spPr bwMode="gray">
          <a:xfrm>
            <a:off x="2838561" y="4304416"/>
            <a:ext cx="1688368" cy="1572637"/>
          </a:xfrm>
        </p:spPr>
        <p:txBody>
          <a:bodyPr/>
          <a:lstStyle>
            <a:lvl1pPr marL="0" indent="0" algn="ctr">
              <a:buNone/>
              <a:defRPr/>
            </a:lvl1pPr>
          </a:lstStyle>
          <a:p>
            <a:r>
              <a:rPr lang="en-US"/>
              <a:t>Click icon to add picture</a:t>
            </a:r>
            <a:endParaRPr lang="en-US" dirty="0"/>
          </a:p>
        </p:txBody>
      </p:sp>
      <p:sp>
        <p:nvSpPr>
          <p:cNvPr id="93" name="Text Placeholder 21">
            <a:extLst>
              <a:ext uri="{FF2B5EF4-FFF2-40B4-BE49-F238E27FC236}">
                <a16:creationId xmlns:a16="http://schemas.microsoft.com/office/drawing/2014/main" id="{49EF6F7E-E510-4C65-A550-B5300CCADE05}"/>
              </a:ext>
            </a:extLst>
          </p:cNvPr>
          <p:cNvSpPr>
            <a:spLocks noGrp="1"/>
          </p:cNvSpPr>
          <p:nvPr>
            <p:ph type="body" sz="quarter" idx="55" hasCustomPrompt="1"/>
          </p:nvPr>
        </p:nvSpPr>
        <p:spPr bwMode="black">
          <a:xfrm>
            <a:off x="2596612"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5" name="Picture Placeholder 22">
            <a:extLst>
              <a:ext uri="{FF2B5EF4-FFF2-40B4-BE49-F238E27FC236}">
                <a16:creationId xmlns:a16="http://schemas.microsoft.com/office/drawing/2014/main" id="{51DCDB0D-A1AA-42EB-8125-F4656517D2CD}"/>
              </a:ext>
            </a:extLst>
          </p:cNvPr>
          <p:cNvSpPr>
            <a:spLocks noGrp="1"/>
          </p:cNvSpPr>
          <p:nvPr>
            <p:ph type="pic" sz="quarter" idx="44"/>
          </p:nvPr>
        </p:nvSpPr>
        <p:spPr bwMode="gray">
          <a:xfrm>
            <a:off x="5249471" y="4304416"/>
            <a:ext cx="1688368" cy="1572637"/>
          </a:xfrm>
        </p:spPr>
        <p:txBody>
          <a:bodyPr/>
          <a:lstStyle>
            <a:lvl1pPr marL="0" indent="0" algn="ctr">
              <a:buNone/>
              <a:defRPr/>
            </a:lvl1pPr>
          </a:lstStyle>
          <a:p>
            <a:r>
              <a:rPr lang="en-US"/>
              <a:t>Click icon to add picture</a:t>
            </a:r>
            <a:endParaRPr lang="en-US" dirty="0"/>
          </a:p>
        </p:txBody>
      </p:sp>
      <p:sp>
        <p:nvSpPr>
          <p:cNvPr id="94" name="Text Placeholder 23">
            <a:extLst>
              <a:ext uri="{FF2B5EF4-FFF2-40B4-BE49-F238E27FC236}">
                <a16:creationId xmlns:a16="http://schemas.microsoft.com/office/drawing/2014/main" id="{87DF68F9-C9AB-4D3A-8431-FF108ED3DF9E}"/>
              </a:ext>
            </a:extLst>
          </p:cNvPr>
          <p:cNvSpPr>
            <a:spLocks noGrp="1"/>
          </p:cNvSpPr>
          <p:nvPr>
            <p:ph type="body" sz="quarter" idx="56" hasCustomPrompt="1"/>
          </p:nvPr>
        </p:nvSpPr>
        <p:spPr bwMode="black">
          <a:xfrm>
            <a:off x="5024862"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7" name="Picture Placeholder 24">
            <a:extLst>
              <a:ext uri="{FF2B5EF4-FFF2-40B4-BE49-F238E27FC236}">
                <a16:creationId xmlns:a16="http://schemas.microsoft.com/office/drawing/2014/main" id="{D82E0B0A-7218-4FD5-9991-8E5E9FFBFFC7}"/>
              </a:ext>
            </a:extLst>
          </p:cNvPr>
          <p:cNvSpPr>
            <a:spLocks noGrp="1"/>
          </p:cNvSpPr>
          <p:nvPr>
            <p:ph type="pic" sz="quarter" idx="46"/>
          </p:nvPr>
        </p:nvSpPr>
        <p:spPr bwMode="gray">
          <a:xfrm>
            <a:off x="7660381" y="4304416"/>
            <a:ext cx="1688368" cy="1572637"/>
          </a:xfrm>
        </p:spPr>
        <p:txBody>
          <a:bodyPr/>
          <a:lstStyle>
            <a:lvl1pPr marL="0" indent="0" algn="ctr">
              <a:buNone/>
              <a:defRPr/>
            </a:lvl1pPr>
          </a:lstStyle>
          <a:p>
            <a:r>
              <a:rPr lang="en-US"/>
              <a:t>Click icon to add picture</a:t>
            </a:r>
            <a:endParaRPr lang="en-US" dirty="0"/>
          </a:p>
        </p:txBody>
      </p:sp>
      <p:sp>
        <p:nvSpPr>
          <p:cNvPr id="95" name="Text Placeholder 25">
            <a:extLst>
              <a:ext uri="{FF2B5EF4-FFF2-40B4-BE49-F238E27FC236}">
                <a16:creationId xmlns:a16="http://schemas.microsoft.com/office/drawing/2014/main" id="{D6FF2AA9-E000-4B0D-956F-F94226FE2E1C}"/>
              </a:ext>
            </a:extLst>
          </p:cNvPr>
          <p:cNvSpPr>
            <a:spLocks noGrp="1"/>
          </p:cNvSpPr>
          <p:nvPr>
            <p:ph type="body" sz="quarter" idx="57" hasCustomPrompt="1"/>
          </p:nvPr>
        </p:nvSpPr>
        <p:spPr bwMode="black">
          <a:xfrm>
            <a:off x="7474206"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
        <p:nvSpPr>
          <p:cNvPr id="79" name="Picture Placeholder 26">
            <a:extLst>
              <a:ext uri="{FF2B5EF4-FFF2-40B4-BE49-F238E27FC236}">
                <a16:creationId xmlns:a16="http://schemas.microsoft.com/office/drawing/2014/main" id="{F4AE9E1B-D8F1-43B5-8EC9-55F377B7EA06}"/>
              </a:ext>
            </a:extLst>
          </p:cNvPr>
          <p:cNvSpPr>
            <a:spLocks noGrp="1"/>
          </p:cNvSpPr>
          <p:nvPr>
            <p:ph type="pic" sz="quarter" idx="48"/>
          </p:nvPr>
        </p:nvSpPr>
        <p:spPr bwMode="gray">
          <a:xfrm>
            <a:off x="10115310" y="4304416"/>
            <a:ext cx="1688368" cy="1572637"/>
          </a:xfrm>
        </p:spPr>
        <p:txBody>
          <a:bodyPr/>
          <a:lstStyle>
            <a:lvl1pPr marL="0" indent="0" algn="ctr">
              <a:buNone/>
              <a:defRPr/>
            </a:lvl1pPr>
          </a:lstStyle>
          <a:p>
            <a:r>
              <a:rPr lang="en-US"/>
              <a:t>Click icon to add picture</a:t>
            </a:r>
            <a:endParaRPr lang="en-US" dirty="0"/>
          </a:p>
        </p:txBody>
      </p:sp>
      <p:sp>
        <p:nvSpPr>
          <p:cNvPr id="96" name="Text Placeholder 27">
            <a:extLst>
              <a:ext uri="{FF2B5EF4-FFF2-40B4-BE49-F238E27FC236}">
                <a16:creationId xmlns:a16="http://schemas.microsoft.com/office/drawing/2014/main" id="{86B304D2-5934-49D0-828A-58E73AB34CAB}"/>
              </a:ext>
            </a:extLst>
          </p:cNvPr>
          <p:cNvSpPr>
            <a:spLocks noGrp="1"/>
          </p:cNvSpPr>
          <p:nvPr>
            <p:ph type="body" sz="quarter" idx="58" hasCustomPrompt="1"/>
          </p:nvPr>
        </p:nvSpPr>
        <p:spPr bwMode="black">
          <a:xfrm>
            <a:off x="9898967" y="5982177"/>
            <a:ext cx="2148840" cy="722376"/>
          </a:xfrm>
        </p:spPr>
        <p:txBody>
          <a:bodyPr lIns="91440" tIns="91440" rIns="91440" bIns="91440" anchor="ctr">
            <a:normAutofit/>
          </a:bodyPr>
          <a:lstStyle>
            <a:lvl1pPr marL="0" indent="0" algn="ctr">
              <a:buNone/>
              <a:defRPr sz="2000" b="1"/>
            </a:lvl1pPr>
          </a:lstStyle>
          <a:p>
            <a:pPr lvl="0"/>
            <a:r>
              <a:rPr lang="en-US" dirty="0"/>
              <a:t>Click to edit text</a:t>
            </a:r>
          </a:p>
        </p:txBody>
      </p:sp>
    </p:spTree>
    <p:extLst>
      <p:ext uri="{BB962C8B-B14F-4D97-AF65-F5344CB8AC3E}">
        <p14:creationId xmlns:p14="http://schemas.microsoft.com/office/powerpoint/2010/main" val="30623871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p:nvPr userDrawn="1"/>
        </p:nvSpPr>
        <p:spPr bwMode="gray">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hasCustomPrompt="1"/>
          </p:nvPr>
        </p:nvSpPr>
        <p:spPr bwMode="white">
          <a:xfrm>
            <a:off x="838200" y="-1"/>
            <a:ext cx="10515600" cy="1216025"/>
          </a:xfrm>
          <a:noFill/>
        </p:spPr>
        <p:txBody>
          <a:bodyPr lIns="0" tIns="182880" rIns="0" bIns="182880">
            <a:normAutofit/>
          </a:bodyPr>
          <a:lstStyle>
            <a:lvl1pPr algn="r">
              <a:defRPr sz="3600">
                <a:solidFill>
                  <a:schemeClr val="bg1"/>
                </a:solidFill>
              </a:defRPr>
            </a:lvl1pPr>
          </a:lstStyle>
          <a:p>
            <a:r>
              <a:rPr lang="en-US" dirty="0"/>
              <a:t>Click to edit slide title</a:t>
            </a:r>
          </a:p>
        </p:txBody>
      </p:sp>
      <p:sp>
        <p:nvSpPr>
          <p:cNvPr id="9" name="Picture Placeholder 3"/>
          <p:cNvSpPr>
            <a:spLocks noGrp="1"/>
          </p:cNvSpPr>
          <p:nvPr>
            <p:ph type="pic" sz="quarter" idx="13"/>
          </p:nvPr>
        </p:nvSpPr>
        <p:spPr bwMode="gray">
          <a:xfrm>
            <a:off x="0" y="1219198"/>
            <a:ext cx="12192000" cy="5638802"/>
          </a:xfrm>
        </p:spPr>
        <p:txBody>
          <a:bodyPr/>
          <a:lstStyle>
            <a:lvl1pPr>
              <a:defRPr/>
            </a:lvl1pPr>
          </a:lstStyle>
          <a:p>
            <a:r>
              <a:rPr lang="en-US"/>
              <a:t>Click icon to add picture</a:t>
            </a:r>
            <a:endParaRPr lang="en-US" dirty="0"/>
          </a:p>
        </p:txBody>
      </p:sp>
      <p:sp>
        <p:nvSpPr>
          <p:cNvPr id="7" name="Content Placeholder 4"/>
          <p:cNvSpPr>
            <a:spLocks noGrp="1"/>
          </p:cNvSpPr>
          <p:nvPr>
            <p:ph idx="1" hasCustomPrompt="1"/>
          </p:nvPr>
        </p:nvSpPr>
        <p:spPr bwMode="gray">
          <a:xfrm>
            <a:off x="0" y="1921328"/>
            <a:ext cx="5683624" cy="4234542"/>
          </a:xfrm>
          <a:solidFill>
            <a:schemeClr val="tx1">
              <a:alpha val="88000"/>
            </a:schemeClr>
          </a:solidFill>
        </p:spPr>
        <p:txBody>
          <a:bodyPr tIns="91440" rIns="274320" bIns="9144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text.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
            <a:ext cx="10515600" cy="1216025"/>
          </a:xfrm>
          <a:noFill/>
        </p:spPr>
        <p:txBody>
          <a:bodyPr lIns="0" tIns="182880" rIns="0" bIns="182880">
            <a:normAutofit/>
          </a:bodyPr>
          <a:lstStyle>
            <a:lvl1pPr algn="r">
              <a:defRPr sz="3600">
                <a:solidFill>
                  <a:schemeClr val="tx1"/>
                </a:solidFill>
              </a:defRPr>
            </a:lvl1pPr>
          </a:lstStyle>
          <a:p>
            <a:r>
              <a:rPr lang="en-US" dirty="0"/>
              <a:t>Click to edit slide title</a:t>
            </a:r>
          </a:p>
        </p:txBody>
      </p:sp>
      <p:sp>
        <p:nvSpPr>
          <p:cNvPr id="9" name="Picture Placeholder 2"/>
          <p:cNvSpPr>
            <a:spLocks noGrp="1"/>
          </p:cNvSpPr>
          <p:nvPr>
            <p:ph type="pic" sz="quarter" idx="13"/>
          </p:nvPr>
        </p:nvSpPr>
        <p:spPr bwMode="gray">
          <a:xfrm>
            <a:off x="0" y="1219198"/>
            <a:ext cx="12192000" cy="5638802"/>
          </a:xfrm>
        </p:spPr>
        <p:txBody>
          <a:bodyPr/>
          <a:lstStyle>
            <a:lvl1pPr>
              <a:defRPr baseline="0"/>
            </a:lvl1pPr>
          </a:lstStyle>
          <a:p>
            <a:r>
              <a:rPr lang="en-US"/>
              <a:t>Click icon to add picture</a:t>
            </a:r>
            <a:endParaRPr lang="en-US" dirty="0"/>
          </a:p>
        </p:txBody>
      </p:sp>
      <p:sp>
        <p:nvSpPr>
          <p:cNvPr id="7" name="Content Placeholder 3"/>
          <p:cNvSpPr>
            <a:spLocks noGrp="1"/>
          </p:cNvSpPr>
          <p:nvPr>
            <p:ph idx="1" hasCustomPrompt="1"/>
          </p:nvPr>
        </p:nvSpPr>
        <p:spPr bwMode="gray">
          <a:xfrm>
            <a:off x="0" y="1921328"/>
            <a:ext cx="5683624" cy="4234542"/>
          </a:xfrm>
          <a:solidFill>
            <a:schemeClr val="tx1">
              <a:alpha val="88000"/>
            </a:schemeClr>
          </a:solidFill>
        </p:spPr>
        <p:txBody>
          <a:bodyPr lIns="91440" tIns="91440" rIns="274320" bIns="91440" anchor="ctr"/>
          <a:lstStyle>
            <a:lvl1pPr marL="457200" marR="0" indent="0" algn="l" defTabSz="914400" rtl="0" eaLnBrk="1" fontAlgn="auto" latinLnBrk="0" hangingPunct="1">
              <a:lnSpc>
                <a:spcPct val="100000"/>
              </a:lnSpc>
              <a:spcBef>
                <a:spcPts val="0"/>
              </a:spcBef>
              <a:spcAft>
                <a:spcPts val="1000"/>
              </a:spcAft>
              <a:buClr>
                <a:schemeClr val="accent2"/>
              </a:buClr>
              <a:buSzTx/>
              <a:buFont typeface="+mj-lt"/>
              <a:buNone/>
              <a:tabLst/>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marL="685800" marR="0" lvl="0" indent="-22860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Char char="•"/>
              <a:tabLst/>
              <a:defRPr/>
            </a:pPr>
            <a:r>
              <a:rPr lang="en-US" dirty="0"/>
              <a:t>Click to edit text.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gray">
          <a:xfrm>
            <a:off x="6304108" y="685800"/>
            <a:ext cx="5486400" cy="5486400"/>
          </a:xfrm>
          <a:prstGeom prst="ellipse">
            <a:avLst/>
          </a:prstGeom>
          <a:solidFill>
            <a:srgbClr val="003865">
              <a:alpha val="87843"/>
            </a:srgbClr>
          </a:solidFill>
        </p:spPr>
        <p:txBody>
          <a:bodyPr tIns="91440" bIns="91440">
            <a:noAutofit/>
          </a:bodyPr>
          <a:lstStyle>
            <a:lvl1pPr algn="ctr">
              <a:tabLst>
                <a:tab pos="2341563" algn="l"/>
                <a:tab pos="3770313" algn="l"/>
              </a:tabLst>
              <a:defRPr sz="5500" baseline="0">
                <a:solidFill>
                  <a:schemeClr val="bg1"/>
                </a:solidFill>
              </a:defRPr>
            </a:lvl1pPr>
          </a:lstStyle>
          <a:p>
            <a:r>
              <a:rPr lang="en-US" dirty="0"/>
              <a:t>Click to edit slide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gray">
          <a:xfrm>
            <a:off x="7289728" y="901318"/>
            <a:ext cx="4661388" cy="4661388"/>
          </a:xfrm>
          <a:prstGeom prst="ellipse">
            <a:avLst/>
          </a:prstGeom>
          <a:solidFill>
            <a:srgbClr val="003865">
              <a:alpha val="87843"/>
            </a:srgbClr>
          </a:solidFill>
        </p:spPr>
        <p:txBody>
          <a:bodyPr tIns="91440" bIns="91440">
            <a:noAutofit/>
          </a:bodyPr>
          <a:lstStyle>
            <a:lvl1pPr algn="ctr">
              <a:tabLst>
                <a:tab pos="2341563" algn="l"/>
                <a:tab pos="3770313" algn="l"/>
              </a:tabLst>
              <a:defRPr sz="5500" baseline="0">
                <a:solidFill>
                  <a:schemeClr val="bg1"/>
                </a:solidFill>
              </a:defRPr>
            </a:lvl1pPr>
          </a:lstStyle>
          <a:p>
            <a:r>
              <a:rPr lang="en-US" dirty="0"/>
              <a:t>Click to edit slide title</a:t>
            </a:r>
          </a:p>
        </p:txBody>
      </p:sp>
      <p:sp>
        <p:nvSpPr>
          <p:cNvPr id="12" name="Text Placeholder 3"/>
          <p:cNvSpPr>
            <a:spLocks noGrp="1"/>
          </p:cNvSpPr>
          <p:nvPr>
            <p:ph type="body" sz="quarter" idx="16" hasCustomPrompt="1"/>
          </p:nvPr>
        </p:nvSpPr>
        <p:spPr bwMode="gray">
          <a:xfrm>
            <a:off x="6054753" y="398666"/>
            <a:ext cx="2155300" cy="2155300"/>
          </a:xfrm>
          <a:prstGeom prst="ellipse">
            <a:avLst/>
          </a:prstGeom>
          <a:solidFill>
            <a:srgbClr val="78BE21">
              <a:alpha val="87843"/>
            </a:srgbClr>
          </a:solidFill>
        </p:spPr>
        <p:txBody>
          <a:bodyPr tIns="91440" bIns="91440"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gray">
          <a:xfrm>
            <a:off x="5679058" y="3827626"/>
            <a:ext cx="2637978" cy="2637978"/>
          </a:xfrm>
          <a:prstGeom prst="ellipse">
            <a:avLst/>
          </a:prstGeom>
          <a:solidFill>
            <a:srgbClr val="000000">
              <a:alpha val="87843"/>
            </a:srgbClr>
          </a:solidFill>
        </p:spPr>
        <p:txBody>
          <a:bodyPr tIns="91440" bIns="91440"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gray">
          <a:xfrm>
            <a:off x="2299475" y="1609867"/>
            <a:ext cx="7593051" cy="3638266"/>
          </a:xfrm>
          <a:solidFill>
            <a:srgbClr val="003865">
              <a:alpha val="87843"/>
            </a:srgbClr>
          </a:solidFill>
        </p:spPr>
        <p:txBody>
          <a:bodyPr lIns="274320" tIns="274320" rIns="274320" bIns="274320">
            <a:noAutofit/>
          </a:bodyPr>
          <a:lstStyle>
            <a:lvl1pPr algn="ctr">
              <a:spcAft>
                <a:spcPts val="1000"/>
              </a:spcAft>
              <a:tabLst>
                <a:tab pos="3770313" algn="l"/>
              </a:tabLst>
              <a:defRPr sz="7000" baseline="0">
                <a:solidFill>
                  <a:schemeClr val="bg1"/>
                </a:solidFill>
              </a:defRPr>
            </a:lvl1pPr>
          </a:lstStyle>
          <a:p>
            <a:r>
              <a:rPr lang="en-US" dirty="0"/>
              <a:t>Click to add Quote or 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ue and White Overlay, Photo Background">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5" name="Title 2"/>
          <p:cNvSpPr>
            <a:spLocks noGrp="1"/>
          </p:cNvSpPr>
          <p:nvPr>
            <p:ph type="title" hasCustomPrompt="1"/>
          </p:nvPr>
        </p:nvSpPr>
        <p:spPr bwMode="gray">
          <a:xfrm>
            <a:off x="0" y="1445132"/>
            <a:ext cx="12191999" cy="2443973"/>
          </a:xfrm>
          <a:solidFill>
            <a:srgbClr val="003865">
              <a:alpha val="87843"/>
            </a:srgbClr>
          </a:solidFill>
        </p:spPr>
        <p:txBody>
          <a:bodyPr lIns="274320" tIns="274320" rIns="274320" bIns="274320">
            <a:noAutofit/>
          </a:bodyPr>
          <a:lstStyle>
            <a:lvl1pPr algn="ctr">
              <a:spcAft>
                <a:spcPts val="1000"/>
              </a:spcAft>
              <a:tabLst>
                <a:tab pos="3770313" algn="l"/>
              </a:tabLst>
              <a:defRPr sz="7000" baseline="0">
                <a:solidFill>
                  <a:schemeClr val="bg1"/>
                </a:solidFill>
              </a:defRPr>
            </a:lvl1pPr>
          </a:lstStyle>
          <a:p>
            <a:r>
              <a:rPr lang="en-US" dirty="0"/>
              <a:t>Click to edit slide title</a:t>
            </a:r>
          </a:p>
        </p:txBody>
      </p:sp>
      <p:sp>
        <p:nvSpPr>
          <p:cNvPr id="4" name="Content Placeholder 2">
            <a:extLst>
              <a:ext uri="{FF2B5EF4-FFF2-40B4-BE49-F238E27FC236}">
                <a16:creationId xmlns:a16="http://schemas.microsoft.com/office/drawing/2014/main" id="{6B0FDF79-D1A5-EC08-48ED-49790FC298A2}"/>
              </a:ext>
            </a:extLst>
          </p:cNvPr>
          <p:cNvSpPr>
            <a:spLocks noGrp="1"/>
          </p:cNvSpPr>
          <p:nvPr>
            <p:ph sz="quarter" idx="10" hasCustomPrompt="1"/>
          </p:nvPr>
        </p:nvSpPr>
        <p:spPr bwMode="gray">
          <a:xfrm>
            <a:off x="0" y="3889105"/>
            <a:ext cx="12191999" cy="1542812"/>
          </a:xfrm>
          <a:solidFill>
            <a:schemeClr val="bg1"/>
          </a:solidFill>
        </p:spPr>
        <p:txBody>
          <a:bodyPr lIns="274320" tIns="274320" rIns="274320" bIns="274320" anchor="ctr"/>
          <a:lstStyle>
            <a:lvl1pPr marL="0" indent="0" algn="ctr">
              <a:buNone/>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supporting text</a:t>
            </a:r>
          </a:p>
        </p:txBody>
      </p:sp>
    </p:spTree>
    <p:extLst>
      <p:ext uri="{BB962C8B-B14F-4D97-AF65-F5344CB8AC3E}">
        <p14:creationId xmlns:p14="http://schemas.microsoft.com/office/powerpoint/2010/main" val="185855626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hoto, No Logo)">
    <p:bg>
      <p:bgPr>
        <a:solidFill>
          <a:schemeClr val="bg1"/>
        </a:solidFill>
        <a:effectLst/>
      </p:bgPr>
    </p:bg>
    <p:spTree>
      <p:nvGrpSpPr>
        <p:cNvPr id="1" name=""/>
        <p:cNvGrpSpPr/>
        <p:nvPr/>
      </p:nvGrpSpPr>
      <p:grpSpPr>
        <a:xfrm>
          <a:off x="0" y="0"/>
          <a:ext cx="0" cy="0"/>
          <a:chOff x="0" y="0"/>
          <a:chExt cx="0" cy="0"/>
        </a:xfrm>
      </p:grpSpPr>
      <p:sp>
        <p:nvSpPr>
          <p:cNvPr id="8" name="Rectangle 1">
            <a:extLst>
              <a:ext uri="{C183D7F6-B498-43B3-948B-1728B52AA6E4}">
                <adec:decorative xmlns:adec="http://schemas.microsoft.com/office/drawing/2017/decorative" val="1"/>
              </a:ext>
            </a:extLst>
          </p:cNvPr>
          <p:cNvSpPr txBox="1">
            <a:spLocks/>
          </p:cNvSpPr>
          <p:nvPr userDrawn="1"/>
        </p:nvSpPr>
        <p:spPr bwMode="gray">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3477837"/>
            <a:ext cx="10972800" cy="1295182"/>
          </a:xfrm>
          <a:noFill/>
        </p:spPr>
        <p:txBody>
          <a:bodyPr wrap="square" lIns="0" tIns="182880" rIns="0" bIns="182880" anchor="ctr">
            <a:normAutofit/>
          </a:bodyPr>
          <a:lstStyle>
            <a:lvl1pPr algn="ctr">
              <a:defRPr sz="3600">
                <a:solidFill>
                  <a:schemeClr val="bg1"/>
                </a:solidFill>
              </a:defRPr>
            </a:lvl1pPr>
          </a:lstStyle>
          <a:p>
            <a:r>
              <a:rPr lang="en-US" dirty="0"/>
              <a:t>Click to edit presentation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9" name="Footer Placeholder 5"/>
          <p:cNvSpPr>
            <a:spLocks noGrp="1"/>
          </p:cNvSpPr>
          <p:nvPr>
            <p:ph type="ftr" sz="quarter" idx="3"/>
          </p:nvPr>
        </p:nvSpPr>
        <p:spPr bwMode="black">
          <a:xfrm>
            <a:off x="3302177" y="6138332"/>
            <a:ext cx="5587647" cy="365125"/>
          </a:xfrm>
          <a:prstGeom prst="rect">
            <a:avLst/>
          </a:prstGeom>
        </p:spPr>
        <p:txBody>
          <a:bodyPr anchor="b"/>
          <a:lstStyle>
            <a:lvl1pPr algn="r">
              <a:defRPr sz="1200">
                <a:solidFill>
                  <a:schemeClr val="tx2"/>
                </a:solidFill>
              </a:defRPr>
            </a:lvl1pPr>
          </a:lstStyle>
          <a:p>
            <a:pPr algn="ctr"/>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Picture Placeholder 6"/>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3881944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lIns="0" tIns="91440" rIns="0" bIns="91440">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lIns="0" tIns="91440" rIns="0" bIns="91440"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marL="0" marR="0" lvl="0" indent="0" algn="ctr" defTabSz="914400" rtl="0" eaLnBrk="1" fontAlgn="auto" latinLnBrk="0" hangingPunct="1">
              <a:lnSpc>
                <a:spcPct val="100000"/>
              </a:lnSpc>
              <a:spcBef>
                <a:spcPts val="0"/>
              </a:spcBef>
              <a:spcAft>
                <a:spcPts val="1000"/>
              </a:spcAft>
              <a:buClr>
                <a:schemeClr val="bg1"/>
              </a:buClr>
              <a:buSzTx/>
              <a:buFont typeface="Arial" panose="020B0604020202020204" pitchFamily="34" charset="0"/>
              <a:buNone/>
              <a:tabLst/>
              <a:defRPr/>
            </a:pPr>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2/19/2025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gray">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a:extLst>
              <a:ext uri="{C183D7F6-B498-43B3-948B-1728B52AA6E4}">
                <adec:decorative xmlns:adec="http://schemas.microsoft.com/office/drawing/2017/decorative" val="1"/>
              </a:ext>
            </a:extLst>
          </p:cNvPr>
          <p:cNvSpPr txBox="1">
            <a:spLocks/>
          </p:cNvSpPr>
          <p:nvPr userDrawn="1"/>
        </p:nvSpPr>
        <p:spPr bwMode="gray">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1389685"/>
            <a:ext cx="10515600" cy="1340989"/>
          </a:xfrm>
          <a:noFill/>
        </p:spPr>
        <p:txBody>
          <a:bodyPr lIns="0" tIns="182880" rIns="0" bIns="182880">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lIns="0" tIns="91440" rIns="0" bIns="91440"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3" name="Date Placeholder 4"/>
          <p:cNvSpPr>
            <a:spLocks noGrp="1"/>
          </p:cNvSpPr>
          <p:nvPr>
            <p:ph type="dt" sz="half" idx="10"/>
          </p:nvPr>
        </p:nvSpPr>
        <p:spPr bwMode="black"/>
        <p:txBody>
          <a:bodyPr/>
          <a:lstStyle/>
          <a:p>
            <a:fld id="{466A75E6-E45B-4C5D-981E-7C8ED0C72F5D}" type="datetime1">
              <a:rPr lang="en-US" smtClean="0"/>
              <a:t>2/19/2025</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a:t>Optional Tagline Goes Here | mn.gov/</a:t>
            </a:r>
            <a:r>
              <a:rPr lang="en-US" dirty="0" err="1"/>
              <a:t>websiteurl</a:t>
            </a:r>
            <a:endParaRPr lang="en-US" dirty="0"/>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a:solidFill>
            <a:schemeClr val="tx2">
              <a:lumMod val="65000"/>
              <a:lumOff val="35000"/>
            </a:schemeClr>
          </a:solidFill>
        </p:spPr>
        <p:txBody>
          <a:bodyPr/>
          <a:lstStyle>
            <a:lvl1pPr>
              <a:defRPr>
                <a:solidFill>
                  <a:schemeClr val="bg1"/>
                </a:solidFill>
              </a:defRPr>
            </a:lvl1pPr>
          </a:lstStyle>
          <a:p>
            <a:r>
              <a:rPr lang="en-US" dirty="0"/>
              <a:t>Click icon to add background picture. Ensure sufficient contrast exists between photo and white text.</a:t>
            </a:r>
          </a:p>
        </p:txBody>
      </p:sp>
      <p:sp>
        <p:nvSpPr>
          <p:cNvPr id="12" name="Title 2"/>
          <p:cNvSpPr>
            <a:spLocks noGrp="1"/>
          </p:cNvSpPr>
          <p:nvPr>
            <p:ph type="title" hasCustomPrompt="1"/>
          </p:nvPr>
        </p:nvSpPr>
        <p:spPr bwMode="white">
          <a:xfrm>
            <a:off x="838200" y="1389685"/>
            <a:ext cx="10515600" cy="1340989"/>
          </a:xfrm>
        </p:spPr>
        <p:txBody>
          <a:bodyPr lIns="0" tIns="91440" rIns="0" bIns="91440">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lIns="0" tIns="91440" rIns="0" bIns="91440"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2/19/2025</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1651380"/>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8" name="Text Placeholder 3"/>
          <p:cNvSpPr>
            <a:spLocks noGrp="1"/>
          </p:cNvSpPr>
          <p:nvPr>
            <p:ph type="body" sz="quarter" idx="13" hasCustomPrompt="1"/>
          </p:nvPr>
        </p:nvSpPr>
        <p:spPr bwMode="black">
          <a:xfrm>
            <a:off x="838200" y="3521123"/>
            <a:ext cx="10515600" cy="2681374"/>
          </a:xfrm>
        </p:spPr>
        <p:txBody>
          <a:bodyPr lIns="0" tIns="91440" rIns="0" bIns="91440"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4"/>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2/19/2025</a:t>
            </a:fld>
            <a:endParaRPr lang="en-US" dirty="0"/>
          </a:p>
        </p:txBody>
      </p:sp>
      <p:sp>
        <p:nvSpPr>
          <p:cNvPr id="5" name="Footer Placeholder 5"/>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6"/>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8" descr="Placeholder agency logo">
            <a:extLst>
              <a:ext uri="{FF2B5EF4-FFF2-40B4-BE49-F238E27FC236}">
                <a16:creationId xmlns:a16="http://schemas.microsoft.com/office/drawing/2014/main" id="{5A064A86-2AF7-D0B1-D3E3-157E142B69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470272" y="682636"/>
            <a:ext cx="3034525" cy="43994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hank You (Minnesota Logo)">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1651380"/>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8" name="Text Placeholder 2"/>
          <p:cNvSpPr>
            <a:spLocks noGrp="1"/>
          </p:cNvSpPr>
          <p:nvPr>
            <p:ph type="body" sz="quarter" idx="13" hasCustomPrompt="1"/>
          </p:nvPr>
        </p:nvSpPr>
        <p:spPr bwMode="black">
          <a:xfrm>
            <a:off x="838200" y="3521123"/>
            <a:ext cx="10515600" cy="2681374"/>
          </a:xfrm>
        </p:spPr>
        <p:txBody>
          <a:bodyPr lIns="0" tIns="91440" rIns="0" bIns="91440"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2/19/2025</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7" descr="State of Minnesota logo">
            <a:extLst>
              <a:ext uri="{FF2B5EF4-FFF2-40B4-BE49-F238E27FC236}">
                <a16:creationId xmlns:a16="http://schemas.microsoft.com/office/drawing/2014/main" id="{5592C70C-B546-4A40-9C26-6C857E0F9E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165472" y="705704"/>
            <a:ext cx="3256627" cy="346770"/>
          </a:xfrm>
          <a:prstGeom prst="rect">
            <a:avLst/>
          </a:prstGeom>
        </p:spPr>
      </p:pic>
    </p:spTree>
    <p:extLst>
      <p:ext uri="{BB962C8B-B14F-4D97-AF65-F5344CB8AC3E}">
        <p14:creationId xmlns:p14="http://schemas.microsoft.com/office/powerpoint/2010/main" val="15605476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hank You (No Contact Info)">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2562367"/>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2562367"/>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2/19/2025</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a:extLst>
              <a:ext uri="{C183D7F6-B498-43B3-948B-1728B52AA6E4}">
                <adec:decorative xmlns:adec="http://schemas.microsoft.com/office/drawing/2017/decorative" val="1"/>
              </a:ext>
            </a:extLst>
          </p:cNvPr>
          <p:cNvSpPr/>
          <p:nvPr userDrawn="1"/>
        </p:nvSpPr>
        <p:spPr bwMode="white">
          <a:xfrm>
            <a:off x="0" y="-1"/>
            <a:ext cx="12192000" cy="256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7" descr="Placeholder agency logo">
            <a:extLst>
              <a:ext uri="{FF2B5EF4-FFF2-40B4-BE49-F238E27FC236}">
                <a16:creationId xmlns:a16="http://schemas.microsoft.com/office/drawing/2014/main" id="{D4E76200-C1E2-2EEC-F2E6-5BBE73AF8B0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470272" y="682636"/>
            <a:ext cx="3034525" cy="439949"/>
          </a:xfrm>
          <a:prstGeom prst="rect">
            <a:avLst/>
          </a:prstGeom>
        </p:spPr>
      </p:pic>
    </p:spTree>
    <p:extLst>
      <p:ext uri="{BB962C8B-B14F-4D97-AF65-F5344CB8AC3E}">
        <p14:creationId xmlns:p14="http://schemas.microsoft.com/office/powerpoint/2010/main" val="15832798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hank You (No Contact Info, Minnesota Logo)">
    <p:bg bwMode="auto">
      <p:bgPr>
        <a:solidFill>
          <a:srgbClr val="E8E8E8"/>
        </a:solidFill>
        <a:effectLst/>
      </p:bgPr>
    </p:bg>
    <p:spTree>
      <p:nvGrpSpPr>
        <p:cNvPr id="1" name=""/>
        <p:cNvGrpSpPr/>
        <p:nvPr/>
      </p:nvGrpSpPr>
      <p:grpSpPr>
        <a:xfrm>
          <a:off x="0" y="0"/>
          <a:ext cx="0" cy="0"/>
          <a:chOff x="0" y="0"/>
          <a:chExt cx="0" cy="0"/>
        </a:xfrm>
      </p:grpSpPr>
      <p:sp>
        <p:nvSpPr>
          <p:cNvPr id="10" name="Rectangle 1">
            <a:extLst>
              <a:ext uri="{C183D7F6-B498-43B3-948B-1728B52AA6E4}">
                <adec:decorative xmlns:adec="http://schemas.microsoft.com/office/drawing/2017/decorative" val="1"/>
              </a:ext>
            </a:extLst>
          </p:cNvPr>
          <p:cNvSpPr txBox="1">
            <a:spLocks/>
          </p:cNvSpPr>
          <p:nvPr userDrawn="1"/>
        </p:nvSpPr>
        <p:spPr bwMode="gray">
          <a:xfrm>
            <a:off x="0" y="2562367"/>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838200" y="2562367"/>
            <a:ext cx="10515600" cy="1733266"/>
          </a:xfrm>
          <a:noFill/>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2/19/2025</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a:extLst>
              <a:ext uri="{C183D7F6-B498-43B3-948B-1728B52AA6E4}">
                <adec:decorative xmlns:adec="http://schemas.microsoft.com/office/drawing/2017/decorative" val="1"/>
              </a:ext>
            </a:extLst>
          </p:cNvPr>
          <p:cNvSpPr/>
          <p:nvPr userDrawn="1"/>
        </p:nvSpPr>
        <p:spPr bwMode="gray">
          <a:xfrm>
            <a:off x="0" y="-1"/>
            <a:ext cx="12192000" cy="2562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7" descr="State of Minnesota logo">
            <a:extLst>
              <a:ext uri="{FF2B5EF4-FFF2-40B4-BE49-F238E27FC236}">
                <a16:creationId xmlns:a16="http://schemas.microsoft.com/office/drawing/2014/main" id="{5592C70C-B546-4A40-9C26-6C857E0F9EC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5472" y="705704"/>
            <a:ext cx="3256627" cy="346770"/>
          </a:xfrm>
          <a:prstGeom prst="rect">
            <a:avLst/>
          </a:prstGeom>
        </p:spPr>
      </p:pic>
    </p:spTree>
    <p:extLst>
      <p:ext uri="{BB962C8B-B14F-4D97-AF65-F5344CB8AC3E}">
        <p14:creationId xmlns:p14="http://schemas.microsoft.com/office/powerpoint/2010/main" val="5975263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gray">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lIns="0" tIns="182880" rIns="0" bIns="182880">
            <a:noAutofit/>
          </a:bodyPr>
          <a:lstStyle>
            <a:lvl1pPr algn="ctr">
              <a:tabLst>
                <a:tab pos="3770313" algn="l"/>
              </a:tabLst>
              <a:defRPr sz="7000">
                <a:solidFill>
                  <a:schemeClr val="bg1"/>
                </a:solidFill>
              </a:defRPr>
            </a:lvl1pPr>
          </a:lstStyle>
          <a:p>
            <a:r>
              <a:rPr lang="en-US" dirty="0"/>
              <a:t>Add “thank you” here</a:t>
            </a:r>
          </a:p>
        </p:txBody>
      </p:sp>
      <p:sp>
        <p:nvSpPr>
          <p:cNvPr id="11" name="Text Placeholder 2"/>
          <p:cNvSpPr>
            <a:spLocks noGrp="1"/>
          </p:cNvSpPr>
          <p:nvPr>
            <p:ph type="body" sz="quarter" idx="13" hasCustomPrompt="1"/>
          </p:nvPr>
        </p:nvSpPr>
        <p:spPr bwMode="white">
          <a:xfrm>
            <a:off x="838200" y="3684897"/>
            <a:ext cx="10515600" cy="2517600"/>
          </a:xfrm>
        </p:spPr>
        <p:txBody>
          <a:bodyPr lIns="0" tIns="182880" rIns="0" bIns="182880"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2/19/2025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6">
            <a:extLst>
              <a:ext uri="{C183D7F6-B498-43B3-948B-1728B52AA6E4}">
                <adec:decorative xmlns:adec="http://schemas.microsoft.com/office/drawing/2017/decorative" val="1"/>
              </a:ext>
            </a:extLst>
          </p:cNvPr>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7" descr="State of Minnesota logo">
            <a:extLst>
              <a:ext uri="{FF2B5EF4-FFF2-40B4-BE49-F238E27FC236}">
                <a16:creationId xmlns:a16="http://schemas.microsoft.com/office/drawing/2014/main" id="{2A40E8AF-55F5-4194-AB93-9716C4257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165472" y="705704"/>
            <a:ext cx="3256627" cy="346770"/>
          </a:xfrm>
          <a:prstGeom prst="rect">
            <a:avLst/>
          </a:prstGeom>
        </p:spPr>
      </p:pic>
    </p:spTree>
    <p:extLst>
      <p:ext uri="{BB962C8B-B14F-4D97-AF65-F5344CB8AC3E}">
        <p14:creationId xmlns:p14="http://schemas.microsoft.com/office/powerpoint/2010/main" val="1888187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txBox="1">
            <a:spLocks/>
          </p:cNvSpPr>
          <p:nvPr userDrawn="1"/>
        </p:nvSpPr>
        <p:spPr bwMode="gray">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4188564"/>
            <a:ext cx="10972800" cy="1199223"/>
          </a:xfrm>
          <a:noFill/>
        </p:spPr>
        <p:txBody>
          <a:bodyPr lIns="0" tIns="182880" rIns="0" bIns="182880" anchor="ctr">
            <a:normAutofit/>
          </a:bodyPr>
          <a:lstStyle>
            <a:lvl1pPr algn="ctr">
              <a:defRPr sz="3600">
                <a:solidFill>
                  <a:schemeClr val="bg1"/>
                </a:solidFill>
              </a:defRPr>
            </a:lvl1pPr>
          </a:lstStyle>
          <a:p>
            <a:r>
              <a:rPr lang="en-US" dirty="0"/>
              <a:t>Click to edit section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2/19/2025</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5" name="Graphic 8" descr="Placeholder agency logo">
            <a:extLst>
              <a:ext uri="{FF2B5EF4-FFF2-40B4-BE49-F238E27FC236}">
                <a16:creationId xmlns:a16="http://schemas.microsoft.com/office/drawing/2014/main" id="{FD36009B-88FC-78F9-3C31-E1AC277CA8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470272" y="682636"/>
            <a:ext cx="3034525" cy="439949"/>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Tree>
    <p:extLst>
      <p:ext uri="{BB962C8B-B14F-4D97-AF65-F5344CB8AC3E}">
        <p14:creationId xmlns:p14="http://schemas.microsoft.com/office/powerpoint/2010/main" val="20822502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Minnesota Logo)">
    <p:bg>
      <p:bgPr>
        <a:solidFill>
          <a:schemeClr val="bg1"/>
        </a:solidFill>
        <a:effectLst/>
      </p:bgPr>
    </p:bg>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txBox="1">
            <a:spLocks/>
          </p:cNvSpPr>
          <p:nvPr userDrawn="1"/>
        </p:nvSpPr>
        <p:spPr bwMode="gray">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609600" y="4188564"/>
            <a:ext cx="10972800" cy="1199223"/>
          </a:xfrm>
          <a:noFill/>
        </p:spPr>
        <p:txBody>
          <a:bodyPr lIns="0" tIns="182880" rIns="0" bIns="182880" anchor="ctr">
            <a:normAutofit/>
          </a:bodyPr>
          <a:lstStyle>
            <a:lvl1pPr algn="ctr">
              <a:defRPr sz="3600">
                <a:solidFill>
                  <a:schemeClr val="bg1"/>
                </a:solidFill>
              </a:defRPr>
            </a:lvl1pPr>
          </a:lstStyle>
          <a:p>
            <a:r>
              <a:rPr lang="en-US" dirty="0"/>
              <a:t>Click to edit section title</a:t>
            </a:r>
          </a:p>
        </p:txBody>
      </p:sp>
      <p:sp>
        <p:nvSpPr>
          <p:cNvPr id="3" name="Rectangle 3">
            <a:extLst>
              <a:ext uri="{C183D7F6-B498-43B3-948B-1728B52AA6E4}">
                <adec:decorative xmlns:adec="http://schemas.microsoft.com/office/drawing/2017/decorative" val="1"/>
              </a:ext>
            </a:extLst>
          </p:cNvPr>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lIns="0" tIns="91440" rIns="0" bIns="91440">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2/19/2025</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Graphic 8" descr="State of Minnesota logo">
            <a:extLst>
              <a:ext uri="{FF2B5EF4-FFF2-40B4-BE49-F238E27FC236}">
                <a16:creationId xmlns:a16="http://schemas.microsoft.com/office/drawing/2014/main" id="{430308AB-F9FA-4CB8-AB13-ED0CD2A9F6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8165472" y="705704"/>
            <a:ext cx="3256627" cy="346770"/>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Tree>
    <p:extLst>
      <p:ext uri="{BB962C8B-B14F-4D97-AF65-F5344CB8AC3E}">
        <p14:creationId xmlns:p14="http://schemas.microsoft.com/office/powerpoint/2010/main" val="19602413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dirty="0"/>
              <a:t>Click to edit presentation title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2/19/2025</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857" r:id="rId2"/>
    <p:sldLayoutId id="2147483788" r:id="rId3"/>
    <p:sldLayoutId id="2147483858" r:id="rId4"/>
    <p:sldLayoutId id="2147483787" r:id="rId5"/>
    <p:sldLayoutId id="2147483859" r:id="rId6"/>
    <p:sldLayoutId id="2147483856" r:id="rId7"/>
    <p:sldLayoutId id="2147483711" r:id="rId8"/>
    <p:sldLayoutId id="2147483860" r:id="rId9"/>
    <p:sldLayoutId id="2147483712" r:id="rId10"/>
    <p:sldLayoutId id="2147483790" r:id="rId11"/>
    <p:sldLayoutId id="2147483789" r:id="rId12"/>
    <p:sldLayoutId id="2147483714" r:id="rId13"/>
    <p:sldLayoutId id="2147483780" r:id="rId14"/>
    <p:sldLayoutId id="2147483846" r:id="rId15"/>
    <p:sldLayoutId id="2147483847" r:id="rId16"/>
    <p:sldLayoutId id="2147483853" r:id="rId17"/>
    <p:sldLayoutId id="2147483845" r:id="rId18"/>
    <p:sldLayoutId id="2147483849" r:id="rId19"/>
    <p:sldLayoutId id="2147483854" r:id="rId20"/>
    <p:sldLayoutId id="2147483850" r:id="rId21"/>
    <p:sldLayoutId id="2147483855" r:id="rId22"/>
    <p:sldLayoutId id="2147483773" r:id="rId23"/>
    <p:sldLayoutId id="2147483800" r:id="rId24"/>
    <p:sldLayoutId id="2147483688" r:id="rId25"/>
    <p:sldLayoutId id="2147483826" r:id="rId26"/>
    <p:sldLayoutId id="2147483801" r:id="rId27"/>
    <p:sldLayoutId id="2147483802" r:id="rId28"/>
    <p:sldLayoutId id="2147483803" r:id="rId29"/>
    <p:sldLayoutId id="2147483843" r:id="rId30"/>
    <p:sldLayoutId id="2147483844" r:id="rId31"/>
    <p:sldLayoutId id="2147483767" r:id="rId32"/>
    <p:sldLayoutId id="2147483771" r:id="rId33"/>
    <p:sldLayoutId id="2147483772" r:id="rId34"/>
    <p:sldLayoutId id="2147483820" r:id="rId35"/>
    <p:sldLayoutId id="2147483769" r:id="rId36"/>
    <p:sldLayoutId id="2147483770" r:id="rId37"/>
    <p:sldLayoutId id="2147483829" r:id="rId38"/>
    <p:sldLayoutId id="2147483732" r:id="rId39"/>
    <p:sldLayoutId id="2147483794" r:id="rId40"/>
    <p:sldLayoutId id="2147483733" r:id="rId41"/>
    <p:sldLayoutId id="2147483821" r:id="rId42"/>
    <p:sldLayoutId id="2147483805" r:id="rId43"/>
    <p:sldLayoutId id="2147483806" r:id="rId44"/>
    <p:sldLayoutId id="2147483822" r:id="rId45"/>
    <p:sldLayoutId id="2147483750" r:id="rId46"/>
    <p:sldLayoutId id="2147483765" r:id="rId47"/>
    <p:sldLayoutId id="2147483823" r:id="rId48"/>
    <p:sldLayoutId id="2147483809" r:id="rId49"/>
    <p:sldLayoutId id="2147483808" r:id="rId50"/>
    <p:sldLayoutId id="2147483824" r:id="rId51"/>
    <p:sldLayoutId id="2147483781" r:id="rId52"/>
    <p:sldLayoutId id="2147483825" r:id="rId53"/>
    <p:sldLayoutId id="2147483807" r:id="rId54"/>
    <p:sldLayoutId id="2147483838" r:id="rId55"/>
    <p:sldLayoutId id="2147483832" r:id="rId56"/>
    <p:sldLayoutId id="2147483830" r:id="rId57"/>
    <p:sldLayoutId id="2147483837" r:id="rId58"/>
    <p:sldLayoutId id="2147483831" r:id="rId59"/>
    <p:sldLayoutId id="2147483836" r:id="rId60"/>
    <p:sldLayoutId id="2147483833" r:id="rId61"/>
    <p:sldLayoutId id="2147483842" r:id="rId62"/>
    <p:sldLayoutId id="2147483841" r:id="rId63"/>
    <p:sldLayoutId id="2147483738" r:id="rId64"/>
    <p:sldLayoutId id="2147483739" r:id="rId65"/>
    <p:sldLayoutId id="2147483754" r:id="rId66"/>
    <p:sldLayoutId id="2147483755" r:id="rId67"/>
    <p:sldLayoutId id="2147483759" r:id="rId68"/>
    <p:sldLayoutId id="2147483848" r:id="rId69"/>
    <p:sldLayoutId id="2147483753" r:id="rId70"/>
    <p:sldLayoutId id="2147483763" r:id="rId71"/>
    <p:sldLayoutId id="2147483762" r:id="rId72"/>
    <p:sldLayoutId id="2147483797" r:id="rId73"/>
    <p:sldLayoutId id="2147483861" r:id="rId74"/>
    <p:sldLayoutId id="2147483851" r:id="rId75"/>
    <p:sldLayoutId id="2147483862" r:id="rId76"/>
    <p:sldLayoutId id="2147483863" r:id="rId7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file:///\\MHFA_DIVISIONS\MHFA%20Central\Grants%20Management%20Policies,%20Procedures%20and%20Resources\Agency%20Policies%20and%20Procedures\08-06%20Pre-Award%20Risk%20Assessment\Related%20Documents\Risk%20Assessment%20Form--Nonprofit%20Organizations_Final_Approved.docx" TargetMode="External"/><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mailto:Laurie.Zabel@state.mn.us" TargetMode="External"/><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Layout" Target="../slideLayouts/slideLayout14.xml"/><Relationship Id="rId6" Type="http://schemas.openxmlformats.org/officeDocument/2006/relationships/hyperlink" Target="https://www.mnhousing.gov/homebuyers---homeowners/community-initiatives-programs.html" TargetMode="External"/><Relationship Id="rId5" Type="http://schemas.openxmlformats.org/officeDocument/2006/relationships/hyperlink" Target="mailto:hig.mhfa@state.mn.us" TargetMode="External"/><Relationship Id="rId4" Type="http://schemas.openxmlformats.org/officeDocument/2006/relationships/image" Target="../media/image23.svg"/></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hyperlink" Target="https://www.mnhousing.gov/homebuyers---homeowners/community-initiatives-programs.html" TargetMode="External"/><Relationship Id="rId2" Type="http://schemas.openxmlformats.org/officeDocument/2006/relationships/hyperlink" Target="mailto:hig.mhfa@state.mn.us"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www.mnhousing.gov/" TargetMode="External"/><Relationship Id="rId2" Type="http://schemas.openxmlformats.org/officeDocument/2006/relationships/image" Target="../media/image20.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9A24-AE6D-49AF-AAC9-44025F87ABE1}"/>
              </a:ext>
            </a:extLst>
          </p:cNvPr>
          <p:cNvSpPr>
            <a:spLocks noGrp="1"/>
          </p:cNvSpPr>
          <p:nvPr>
            <p:ph type="ctrTitle"/>
          </p:nvPr>
        </p:nvSpPr>
        <p:spPr>
          <a:xfrm>
            <a:off x="609600" y="4101483"/>
            <a:ext cx="10972800" cy="1260630"/>
          </a:xfrm>
        </p:spPr>
        <p:txBody>
          <a:bodyPr/>
          <a:lstStyle/>
          <a:p>
            <a:r>
              <a:rPr lang="en-US" dirty="0"/>
              <a:t>Homeownership Investment Grants</a:t>
            </a:r>
          </a:p>
        </p:txBody>
      </p:sp>
      <p:sp>
        <p:nvSpPr>
          <p:cNvPr id="3" name="Text Placeholder 2">
            <a:extLst>
              <a:ext uri="{FF2B5EF4-FFF2-40B4-BE49-F238E27FC236}">
                <a16:creationId xmlns:a16="http://schemas.microsoft.com/office/drawing/2014/main" id="{C3C785FE-DB04-4270-906F-A9C63114450B}"/>
              </a:ext>
            </a:extLst>
          </p:cNvPr>
          <p:cNvSpPr>
            <a:spLocks noGrp="1"/>
          </p:cNvSpPr>
          <p:nvPr>
            <p:ph type="body" sz="quarter" idx="17"/>
          </p:nvPr>
        </p:nvSpPr>
        <p:spPr>
          <a:xfrm>
            <a:off x="838200" y="5644883"/>
            <a:ext cx="10515600" cy="711465"/>
          </a:xfrm>
        </p:spPr>
        <p:txBody>
          <a:bodyPr>
            <a:normAutofit fontScale="40000" lnSpcReduction="20000"/>
          </a:bodyPr>
          <a:lstStyle/>
          <a:p>
            <a:r>
              <a:rPr lang="en-US" sz="7200" b="1" dirty="0"/>
              <a:t>Laurie Zabel | Business Relationship Manager</a:t>
            </a:r>
          </a:p>
          <a:p>
            <a:endParaRPr lang="en-US" dirty="0"/>
          </a:p>
          <a:p>
            <a:endParaRPr lang="en-US" dirty="0"/>
          </a:p>
          <a:p>
            <a:endParaRPr lang="en-US" dirty="0"/>
          </a:p>
        </p:txBody>
      </p:sp>
      <p:sp>
        <p:nvSpPr>
          <p:cNvPr id="7" name="Rectangle 6">
            <a:extLst>
              <a:ext uri="{FF2B5EF4-FFF2-40B4-BE49-F238E27FC236}">
                <a16:creationId xmlns:a16="http://schemas.microsoft.com/office/drawing/2014/main" id="{2FEC3BE6-6CE2-276B-B111-B423F00376E5}"/>
              </a:ext>
            </a:extLst>
          </p:cNvPr>
          <p:cNvSpPr>
            <a:spLocks noGrp="1" noRot="1" noMove="1" noResize="1" noEditPoints="1" noAdjustHandles="1" noChangeArrowheads="1" noChangeShapeType="1"/>
          </p:cNvSpPr>
          <p:nvPr/>
        </p:nvSpPr>
        <p:spPr>
          <a:xfrm>
            <a:off x="3200400" y="1752600"/>
            <a:ext cx="5834743" cy="8490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pic>
        <p:nvPicPr>
          <p:cNvPr id="4" name="Graphic 3">
            <a:extLst>
              <a:ext uri="{FF2B5EF4-FFF2-40B4-BE49-F238E27FC236}">
                <a16:creationId xmlns:a16="http://schemas.microsoft.com/office/drawing/2014/main" id="{31150218-AB45-F62B-D2BA-EB518359392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3403121" y="1742624"/>
            <a:ext cx="5429299" cy="828568"/>
          </a:xfrm>
          <a:prstGeom prst="rect">
            <a:avLst/>
          </a:prstGeom>
        </p:spPr>
      </p:pic>
    </p:spTree>
    <p:extLst>
      <p:ext uri="{BB962C8B-B14F-4D97-AF65-F5344CB8AC3E}">
        <p14:creationId xmlns:p14="http://schemas.microsoft.com/office/powerpoint/2010/main" val="193030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1" descr="Cityscape photo of Saint Paul, Minnesota">
            <a:extLst>
              <a:ext uri="{FF2B5EF4-FFF2-40B4-BE49-F238E27FC236}">
                <a16:creationId xmlns:a16="http://schemas.microsoft.com/office/drawing/2014/main" id="{00BAD5E0-0756-AF3E-46A3-4F43CA2EEF11}"/>
              </a:ext>
            </a:extLst>
          </p:cNvPr>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875" t="27782" r="15398"/>
          <a:stretch/>
        </p:blipFill>
        <p:spPr>
          <a:xfrm>
            <a:off x="0" y="0"/>
            <a:ext cx="12192000" cy="6873550"/>
          </a:xfrm>
        </p:spPr>
      </p:pic>
      <p:sp>
        <p:nvSpPr>
          <p:cNvPr id="2" name="Rectangle 2">
            <a:extLst>
              <a:ext uri="{FF2B5EF4-FFF2-40B4-BE49-F238E27FC236}">
                <a16:creationId xmlns:a16="http://schemas.microsoft.com/office/drawing/2014/main" id="{C703BC7B-D836-3B37-912E-0FA40D61CC20}"/>
              </a:ext>
              <a:ext uri="{C183D7F6-B498-43B3-948B-1728B52AA6E4}">
                <adec:decorative xmlns:adec="http://schemas.microsoft.com/office/drawing/2017/decorative" val="1"/>
              </a:ext>
            </a:extLst>
          </p:cNvPr>
          <p:cNvSpPr/>
          <p:nvPr/>
        </p:nvSpPr>
        <p:spPr>
          <a:xfrm>
            <a:off x="0" y="603981"/>
            <a:ext cx="7713785" cy="5650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0D5A961B-933D-492E-FD99-A7EA44ADE660}"/>
              </a:ext>
              <a:ext uri="{C183D7F6-B498-43B3-948B-1728B52AA6E4}">
                <adec:decorative xmlns:adec="http://schemas.microsoft.com/office/drawing/2017/decorative" val="1"/>
              </a:ext>
            </a:extLst>
          </p:cNvPr>
          <p:cNvSpPr/>
          <p:nvPr/>
        </p:nvSpPr>
        <p:spPr>
          <a:xfrm>
            <a:off x="0" y="0"/>
            <a:ext cx="7491046" cy="6873551"/>
          </a:xfrm>
          <a:prstGeom prst="rect">
            <a:avLst/>
          </a:prstGeom>
          <a:gradFill flip="none" rotWithShape="1">
            <a:gsLst>
              <a:gs pos="100000">
                <a:schemeClr val="bg1">
                  <a:alpha val="0"/>
                </a:schemeClr>
              </a:gs>
              <a:gs pos="66000">
                <a:srgbClr val="FFFFFF">
                  <a:alpha val="90000"/>
                </a:srgbClr>
              </a:gs>
              <a:gs pos="42000">
                <a:schemeClr val="bg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4">
            <a:extLst>
              <a:ext uri="{FF2B5EF4-FFF2-40B4-BE49-F238E27FC236}">
                <a16:creationId xmlns:a16="http://schemas.microsoft.com/office/drawing/2014/main" id="{8946B48B-5144-C2DE-D744-1D17ED0CBF87}"/>
              </a:ext>
            </a:extLst>
          </p:cNvPr>
          <p:cNvSpPr>
            <a:spLocks noGrp="1"/>
          </p:cNvSpPr>
          <p:nvPr>
            <p:ph type="title"/>
          </p:nvPr>
        </p:nvSpPr>
        <p:spPr>
          <a:xfrm>
            <a:off x="838200" y="603980"/>
            <a:ext cx="6652846" cy="1442534"/>
          </a:xfrm>
        </p:spPr>
        <p:txBody>
          <a:bodyPr>
            <a:normAutofit fontScale="90000"/>
          </a:bodyPr>
          <a:lstStyle/>
          <a:p>
            <a:pPr marL="0" indent="0" algn="l">
              <a:lnSpc>
                <a:spcPct val="110000"/>
              </a:lnSpc>
              <a:spcBef>
                <a:spcPct val="0"/>
              </a:spcBef>
              <a:buNone/>
            </a:pPr>
            <a:br>
              <a:rPr lang="en-US" sz="2700" b="1" u="sng" dirty="0">
                <a:latin typeface="Calibri" panose="020F0502020204030204" pitchFamily="34" charset="0"/>
                <a:ea typeface="+mn-ea"/>
                <a:cs typeface="Times New Roman" panose="02020603050405020304" pitchFamily="18" charset="0"/>
              </a:rPr>
            </a:br>
            <a:r>
              <a:rPr lang="en-US" sz="2700" b="1" u="sng" dirty="0">
                <a:latin typeface="Calibri" panose="020F0502020204030204" pitchFamily="34" charset="0"/>
                <a:ea typeface="+mn-ea"/>
                <a:cs typeface="Times New Roman" panose="02020603050405020304" pitchFamily="18" charset="0"/>
              </a:rPr>
              <a:t>RFP Walk Through:</a:t>
            </a:r>
            <a:br>
              <a:rPr lang="en-US" sz="2700" b="1" u="sng" dirty="0">
                <a:latin typeface="Calibri" panose="020F0502020204030204" pitchFamily="34" charset="0"/>
                <a:ea typeface="+mn-ea"/>
                <a:cs typeface="Times New Roman" panose="02020603050405020304" pitchFamily="18" charset="0"/>
              </a:rPr>
            </a:br>
            <a:r>
              <a:rPr lang="en-US" sz="2700" b="1" u="sng" dirty="0">
                <a:latin typeface="Calibri" panose="020F0502020204030204" pitchFamily="34" charset="0"/>
                <a:ea typeface="+mn-ea"/>
                <a:cs typeface="Times New Roman" panose="02020603050405020304" pitchFamily="18" charset="0"/>
              </a:rPr>
              <a:t>Application Checklist </a:t>
            </a:r>
            <a:br>
              <a:rPr lang="en-US" sz="3600" b="1" u="sng" dirty="0">
                <a:solidFill>
                  <a:schemeClr val="tx1"/>
                </a:solidFill>
                <a:latin typeface="+mj-lt"/>
                <a:ea typeface="+mj-ea"/>
                <a:cs typeface="+mj-cs"/>
              </a:rPr>
            </a:br>
            <a:br>
              <a:rPr lang="en-US" sz="3600" b="1" u="sng" dirty="0">
                <a:solidFill>
                  <a:schemeClr val="tx1"/>
                </a:solidFill>
                <a:latin typeface="+mj-lt"/>
                <a:ea typeface="+mj-ea"/>
                <a:cs typeface="+mj-cs"/>
              </a:rPr>
            </a:br>
            <a:endParaRPr lang="en-US" sz="2400" b="1" u="sng" dirty="0">
              <a:solidFill>
                <a:schemeClr val="tx1"/>
              </a:solidFill>
              <a:latin typeface="+mj-lt"/>
              <a:ea typeface="+mj-ea"/>
              <a:cs typeface="+mj-cs"/>
            </a:endParaRPr>
          </a:p>
        </p:txBody>
      </p:sp>
      <p:sp>
        <p:nvSpPr>
          <p:cNvPr id="29" name="Content Placeholder 5">
            <a:extLst>
              <a:ext uri="{FF2B5EF4-FFF2-40B4-BE49-F238E27FC236}">
                <a16:creationId xmlns:a16="http://schemas.microsoft.com/office/drawing/2014/main" id="{F1A14B23-9CF9-8E74-63A0-3D08A429FD29}"/>
              </a:ext>
            </a:extLst>
          </p:cNvPr>
          <p:cNvSpPr>
            <a:spLocks noGrp="1"/>
          </p:cNvSpPr>
          <p:nvPr>
            <p:ph sz="quarter" idx="10"/>
          </p:nvPr>
        </p:nvSpPr>
        <p:spPr>
          <a:xfrm>
            <a:off x="607379" y="1642370"/>
            <a:ext cx="6761086" cy="3710865"/>
          </a:xfrm>
        </p:spPr>
        <p:txBody>
          <a:bodyPr anchor="ctr">
            <a:norm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mj-lt"/>
                <a:ea typeface="Calibri" panose="020F0502020204030204" pitchFamily="34" charset="0"/>
                <a:cs typeface="Book Antiqua" panose="02040602050305030304" pitchFamily="18" charset="0"/>
              </a:rPr>
              <a:t> One Page</a:t>
            </a:r>
            <a:r>
              <a:rPr kumimoji="0" lang="en-US" altLang="en-US" sz="1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Narrative Outlining the Proposed Program</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800" dirty="0">
                <a:solidFill>
                  <a:srgbClr val="000000"/>
                </a:solidFill>
                <a:latin typeface="+mj-lt"/>
                <a:cs typeface="Times New Roman" panose="02020603050405020304" pitchFamily="18" charset="0"/>
              </a:rPr>
              <a:t> Application and Signature Page</a:t>
            </a:r>
            <a:endParaRPr kumimoji="0" lang="en-US" altLang="en-US" sz="1800" b="0"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mj-lt"/>
                <a:ea typeface="Calibri" panose="020F0502020204030204" pitchFamily="34" charset="0"/>
                <a:cs typeface="Book Antiqua" panose="02040602050305030304" pitchFamily="18" charset="0"/>
              </a:rPr>
              <a:t> Application Workbook </a:t>
            </a:r>
            <a:r>
              <a:rPr kumimoji="0" lang="en-US" altLang="en-US" sz="1800" b="0" i="0" u="none" strike="noStrike" cap="none" normalizeH="0" baseline="0" dirty="0">
                <a:ln>
                  <a:noFill/>
                </a:ln>
                <a:solidFill>
                  <a:srgbClr val="000000"/>
                </a:solidFill>
                <a:effectLst/>
                <a:latin typeface="+mj-lt"/>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bmk="_Hlk160279950">
                <a:ln>
                  <a:noFill/>
                </a:ln>
                <a:solidFill>
                  <a:srgbClr val="000000"/>
                </a:solidFill>
                <a:effectLst/>
                <a:latin typeface="+mj-lt"/>
                <a:ea typeface="Calibri" panose="020F0502020204030204" pitchFamily="34" charset="0"/>
                <a:cs typeface="Book Antiqua" panose="02040602050305030304" pitchFamily="18" charset="0"/>
              </a:rPr>
              <a:t> Pre-Award Risk Assessment Form and Accompanying Documents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mj-lt"/>
                <a:ea typeface="Calibri" panose="020F0502020204030204" pitchFamily="34" charset="0"/>
                <a:cs typeface="Book Antiqua" panose="02040602050305030304" pitchFamily="18" charset="0"/>
              </a:rPr>
              <a:t> Budget </a:t>
            </a:r>
            <a:r>
              <a:rPr lang="en-US" altLang="en-US" sz="1800" dirty="0">
                <a:solidFill>
                  <a:srgbClr val="000000"/>
                </a:solidFill>
                <a:latin typeface="+mj-lt"/>
                <a:ea typeface="Calibri" panose="020F0502020204030204" pitchFamily="34" charset="0"/>
                <a:cs typeface="Book Antiqua" panose="02040602050305030304" pitchFamily="18" charset="0"/>
              </a:rPr>
              <a:t>W</a:t>
            </a:r>
            <a:r>
              <a:rPr kumimoji="0" lang="en-US" altLang="en-US" sz="1800" b="0" i="0" u="none" strike="noStrike" cap="none" normalizeH="0" baseline="0" dirty="0">
                <a:ln>
                  <a:noFill/>
                </a:ln>
                <a:solidFill>
                  <a:srgbClr val="000000"/>
                </a:solidFill>
                <a:effectLst/>
                <a:latin typeface="+mj-lt"/>
                <a:ea typeface="Calibri" panose="020F0502020204030204" pitchFamily="34" charset="0"/>
                <a:cs typeface="Book Antiqua" panose="02040602050305030304" pitchFamily="18" charset="0"/>
              </a:rPr>
              <a:t>orkbook</a:t>
            </a:r>
            <a:endParaRPr kumimoji="0" lang="en-US" altLang="en-US" sz="1800" b="0"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mj-lt"/>
                <a:ea typeface="Calibri" panose="020F0502020204030204" pitchFamily="34" charset="0"/>
                <a:cs typeface="Book Antiqua" panose="02040602050305030304" pitchFamily="18" charset="0"/>
              </a:rPr>
              <a:t> Community Development Financial Institution Treasury Certification</a:t>
            </a:r>
            <a:endParaRPr kumimoji="0" lang="en-US" altLang="en-US" sz="1800" b="0" i="0" u="none" strike="noStrike" cap="none" normalizeH="0" baseline="0" dirty="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mj-lt"/>
                <a:ea typeface="Calibri" panose="020F0502020204030204" pitchFamily="34" charset="0"/>
                <a:cs typeface="Book Antiqua" panose="02040602050305030304" pitchFamily="18" charset="0"/>
              </a:rPr>
              <a:t> 501(c)(3) Certification</a:t>
            </a:r>
            <a:endParaRPr kumimoji="0" lang="en-US" altLang="en-US" sz="1800" b="0" i="0" u="none" strike="noStrike" cap="none" normalizeH="0" baseline="0" dirty="0">
              <a:ln>
                <a:noFill/>
              </a:ln>
              <a:solidFill>
                <a:srgbClr val="000000"/>
              </a:solidFill>
              <a:effectLst/>
              <a:latin typeface="+mj-lt"/>
            </a:endParaRPr>
          </a:p>
          <a:p>
            <a:pPr marL="0" indent="0">
              <a:buNone/>
            </a:pPr>
            <a:endParaRPr lang="en-US" sz="1800" dirty="0"/>
          </a:p>
        </p:txBody>
      </p:sp>
      <p:sp>
        <p:nvSpPr>
          <p:cNvPr id="6" name="Slide Number Placeholder 6">
            <a:extLst>
              <a:ext uri="{FF2B5EF4-FFF2-40B4-BE49-F238E27FC236}">
                <a16:creationId xmlns:a16="http://schemas.microsoft.com/office/drawing/2014/main" id="{080FC4C6-F7CD-4207-A795-9C448AF9961F}"/>
              </a:ext>
            </a:extLst>
          </p:cNvPr>
          <p:cNvSpPr>
            <a:spLocks noGrp="1"/>
          </p:cNvSpPr>
          <p:nvPr>
            <p:ph type="sldNum" sz="quarter" idx="12"/>
          </p:nvPr>
        </p:nvSpPr>
        <p:spPr/>
        <p:txBody>
          <a:bodyPr/>
          <a:lstStyle/>
          <a:p>
            <a:fld id="{48F63A3B-78C7-47BE-AE5E-E10140E04643}" type="slidenum">
              <a:rPr lang="en-US" smtClean="0">
                <a:solidFill>
                  <a:schemeClr val="bg1"/>
                </a:solidFill>
              </a:rPr>
              <a:t>10</a:t>
            </a:fld>
            <a:endParaRPr lang="en-US" dirty="0">
              <a:solidFill>
                <a:schemeClr val="bg1"/>
              </a:solidFill>
            </a:endParaRPr>
          </a:p>
        </p:txBody>
      </p:sp>
    </p:spTree>
    <p:extLst>
      <p:ext uri="{BB962C8B-B14F-4D97-AF65-F5344CB8AC3E}">
        <p14:creationId xmlns:p14="http://schemas.microsoft.com/office/powerpoint/2010/main" val="1706948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1" descr="Cityscape photo of Saint Paul, Minnesota">
            <a:extLst>
              <a:ext uri="{FF2B5EF4-FFF2-40B4-BE49-F238E27FC236}">
                <a16:creationId xmlns:a16="http://schemas.microsoft.com/office/drawing/2014/main" id="{00BAD5E0-0756-AF3E-46A3-4F43CA2EEF11}"/>
              </a:ext>
            </a:extLst>
          </p:cNvPr>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875" t="27782" r="15398"/>
          <a:stretch/>
        </p:blipFill>
        <p:spPr>
          <a:xfrm>
            <a:off x="0" y="0"/>
            <a:ext cx="12192000" cy="6873550"/>
          </a:xfrm>
        </p:spPr>
      </p:pic>
      <p:sp>
        <p:nvSpPr>
          <p:cNvPr id="2" name="Rectangle 2">
            <a:extLst>
              <a:ext uri="{FF2B5EF4-FFF2-40B4-BE49-F238E27FC236}">
                <a16:creationId xmlns:a16="http://schemas.microsoft.com/office/drawing/2014/main" id="{C703BC7B-D836-3B37-912E-0FA40D61CC20}"/>
              </a:ext>
              <a:ext uri="{C183D7F6-B498-43B3-948B-1728B52AA6E4}">
                <adec:decorative xmlns:adec="http://schemas.microsoft.com/office/drawing/2017/decorative" val="1"/>
              </a:ext>
            </a:extLst>
          </p:cNvPr>
          <p:cNvSpPr/>
          <p:nvPr/>
        </p:nvSpPr>
        <p:spPr>
          <a:xfrm>
            <a:off x="0" y="603981"/>
            <a:ext cx="7713785" cy="5650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0D5A961B-933D-492E-FD99-A7EA44ADE660}"/>
              </a:ext>
              <a:ext uri="{C183D7F6-B498-43B3-948B-1728B52AA6E4}">
                <adec:decorative xmlns:adec="http://schemas.microsoft.com/office/drawing/2017/decorative" val="1"/>
              </a:ext>
            </a:extLst>
          </p:cNvPr>
          <p:cNvSpPr/>
          <p:nvPr/>
        </p:nvSpPr>
        <p:spPr>
          <a:xfrm>
            <a:off x="0" y="0"/>
            <a:ext cx="7491046" cy="6873551"/>
          </a:xfrm>
          <a:prstGeom prst="rect">
            <a:avLst/>
          </a:prstGeom>
          <a:gradFill flip="none" rotWithShape="1">
            <a:gsLst>
              <a:gs pos="100000">
                <a:schemeClr val="bg1">
                  <a:alpha val="0"/>
                </a:schemeClr>
              </a:gs>
              <a:gs pos="66000">
                <a:srgbClr val="FFFFFF">
                  <a:alpha val="90000"/>
                </a:srgbClr>
              </a:gs>
              <a:gs pos="42000">
                <a:schemeClr val="bg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4">
            <a:extLst>
              <a:ext uri="{FF2B5EF4-FFF2-40B4-BE49-F238E27FC236}">
                <a16:creationId xmlns:a16="http://schemas.microsoft.com/office/drawing/2014/main" id="{8946B48B-5144-C2DE-D744-1D17ED0CBF87}"/>
              </a:ext>
            </a:extLst>
          </p:cNvPr>
          <p:cNvSpPr>
            <a:spLocks noGrp="1"/>
          </p:cNvSpPr>
          <p:nvPr>
            <p:ph type="title"/>
          </p:nvPr>
        </p:nvSpPr>
        <p:spPr>
          <a:xfrm>
            <a:off x="838200" y="603980"/>
            <a:ext cx="6652846" cy="1442534"/>
          </a:xfrm>
        </p:spPr>
        <p:txBody>
          <a:bodyPr>
            <a:normAutofit fontScale="90000"/>
          </a:bodyPr>
          <a:lstStyle/>
          <a:p>
            <a:pPr marL="0" indent="0" algn="l">
              <a:lnSpc>
                <a:spcPct val="110000"/>
              </a:lnSpc>
              <a:spcBef>
                <a:spcPct val="0"/>
              </a:spcBef>
              <a:buNone/>
            </a:pPr>
            <a:br>
              <a:rPr lang="en-US" sz="2700" b="1" u="sng" dirty="0">
                <a:latin typeface="Calibri" panose="020F0502020204030204" pitchFamily="34" charset="0"/>
                <a:ea typeface="+mn-ea"/>
                <a:cs typeface="Times New Roman" panose="02020603050405020304" pitchFamily="18" charset="0"/>
              </a:rPr>
            </a:br>
            <a:r>
              <a:rPr lang="en-US" sz="2700" b="1" u="sng" dirty="0">
                <a:latin typeface="Calibri" panose="020F0502020204030204" pitchFamily="34" charset="0"/>
                <a:ea typeface="+mn-ea"/>
                <a:cs typeface="Times New Roman" panose="02020603050405020304" pitchFamily="18" charset="0"/>
              </a:rPr>
              <a:t>RFP Walk Through:</a:t>
            </a:r>
            <a:br>
              <a:rPr lang="en-US" sz="2700" b="1" u="sng" dirty="0">
                <a:latin typeface="Calibri" panose="020F0502020204030204" pitchFamily="34" charset="0"/>
                <a:ea typeface="+mn-ea"/>
                <a:cs typeface="Times New Roman" panose="02020603050405020304" pitchFamily="18" charset="0"/>
              </a:rPr>
            </a:br>
            <a:r>
              <a:rPr lang="en-US" sz="2700" b="1" u="sng" dirty="0">
                <a:latin typeface="Calibri" panose="020F0502020204030204" pitchFamily="34" charset="0"/>
                <a:ea typeface="+mn-ea"/>
                <a:cs typeface="Times New Roman" panose="02020603050405020304" pitchFamily="18" charset="0"/>
              </a:rPr>
              <a:t>One Page Narrative </a:t>
            </a:r>
            <a:br>
              <a:rPr lang="en-US" sz="3600" b="1" u="sng" dirty="0">
                <a:solidFill>
                  <a:schemeClr val="tx1"/>
                </a:solidFill>
                <a:latin typeface="+mj-lt"/>
                <a:ea typeface="+mj-ea"/>
                <a:cs typeface="+mj-cs"/>
              </a:rPr>
            </a:br>
            <a:br>
              <a:rPr lang="en-US" sz="3600" b="1" u="sng" dirty="0">
                <a:solidFill>
                  <a:schemeClr val="tx1"/>
                </a:solidFill>
                <a:latin typeface="+mj-lt"/>
                <a:ea typeface="+mj-ea"/>
                <a:cs typeface="+mj-cs"/>
              </a:rPr>
            </a:br>
            <a:endParaRPr lang="en-US" sz="2400" b="1" u="sng" dirty="0">
              <a:solidFill>
                <a:schemeClr val="tx1"/>
              </a:solidFill>
              <a:latin typeface="+mj-lt"/>
              <a:ea typeface="+mj-ea"/>
              <a:cs typeface="+mj-cs"/>
            </a:endParaRPr>
          </a:p>
        </p:txBody>
      </p:sp>
      <p:sp>
        <p:nvSpPr>
          <p:cNvPr id="29" name="Content Placeholder 5">
            <a:extLst>
              <a:ext uri="{FF2B5EF4-FFF2-40B4-BE49-F238E27FC236}">
                <a16:creationId xmlns:a16="http://schemas.microsoft.com/office/drawing/2014/main" id="{F1A14B23-9CF9-8E74-63A0-3D08A429FD29}"/>
              </a:ext>
            </a:extLst>
          </p:cNvPr>
          <p:cNvSpPr>
            <a:spLocks noGrp="1"/>
          </p:cNvSpPr>
          <p:nvPr>
            <p:ph sz="quarter" idx="10"/>
          </p:nvPr>
        </p:nvSpPr>
        <p:spPr>
          <a:xfrm>
            <a:off x="607379" y="1642370"/>
            <a:ext cx="6761086" cy="3710865"/>
          </a:xfrm>
        </p:spPr>
        <p:txBody>
          <a:bodyPr anchor="ctr">
            <a:normAutofit/>
          </a:bodyPr>
          <a:lstStyle/>
          <a:p>
            <a:r>
              <a:rPr lang="en-US" sz="1800" dirty="0"/>
              <a:t>Explain the program or program concept in detail</a:t>
            </a:r>
          </a:p>
          <a:p>
            <a:r>
              <a:rPr lang="en-US" sz="1800" dirty="0"/>
              <a:t>High level overview</a:t>
            </a:r>
          </a:p>
          <a:p>
            <a:r>
              <a:rPr lang="en-US" sz="1800" dirty="0"/>
              <a:t>Please complete a narrative for each activity</a:t>
            </a:r>
          </a:p>
          <a:p>
            <a:pPr marL="0" marR="0" lvl="0" indent="0" algn="l" defTabSz="914400" rtl="0" eaLnBrk="0" fontAlgn="base" latinLnBrk="0" hangingPunct="0">
              <a:lnSpc>
                <a:spcPct val="100000"/>
              </a:lnSpc>
              <a:spcBef>
                <a:spcPct val="0"/>
              </a:spcBef>
              <a:spcAft>
                <a:spcPct val="0"/>
              </a:spcAft>
              <a:buClrTx/>
              <a:buSzTx/>
              <a:buNone/>
              <a:tabLst/>
            </a:pPr>
            <a:endParaRPr lang="en-US" sz="1800" dirty="0"/>
          </a:p>
        </p:txBody>
      </p:sp>
      <p:sp>
        <p:nvSpPr>
          <p:cNvPr id="6" name="Slide Number Placeholder 6">
            <a:extLst>
              <a:ext uri="{FF2B5EF4-FFF2-40B4-BE49-F238E27FC236}">
                <a16:creationId xmlns:a16="http://schemas.microsoft.com/office/drawing/2014/main" id="{080FC4C6-F7CD-4207-A795-9C448AF9961F}"/>
              </a:ext>
            </a:extLst>
          </p:cNvPr>
          <p:cNvSpPr>
            <a:spLocks noGrp="1"/>
          </p:cNvSpPr>
          <p:nvPr>
            <p:ph type="sldNum" sz="quarter" idx="12"/>
          </p:nvPr>
        </p:nvSpPr>
        <p:spPr/>
        <p:txBody>
          <a:bodyPr/>
          <a:lstStyle/>
          <a:p>
            <a:fld id="{48F63A3B-78C7-47BE-AE5E-E10140E04643}" type="slidenum">
              <a:rPr lang="en-US" smtClean="0">
                <a:solidFill>
                  <a:schemeClr val="bg1"/>
                </a:solidFill>
              </a:rPr>
              <a:t>11</a:t>
            </a:fld>
            <a:endParaRPr lang="en-US" dirty="0">
              <a:solidFill>
                <a:schemeClr val="bg1"/>
              </a:solidFill>
            </a:endParaRPr>
          </a:p>
        </p:txBody>
      </p:sp>
    </p:spTree>
    <p:extLst>
      <p:ext uri="{BB962C8B-B14F-4D97-AF65-F5344CB8AC3E}">
        <p14:creationId xmlns:p14="http://schemas.microsoft.com/office/powerpoint/2010/main" val="891265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1" descr="Cityscape photo of Saint Paul, Minnesota">
            <a:extLst>
              <a:ext uri="{FF2B5EF4-FFF2-40B4-BE49-F238E27FC236}">
                <a16:creationId xmlns:a16="http://schemas.microsoft.com/office/drawing/2014/main" id="{00BAD5E0-0756-AF3E-46A3-4F43CA2EEF11}"/>
              </a:ext>
            </a:extLst>
          </p:cNvPr>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875" t="27782" r="15398"/>
          <a:stretch/>
        </p:blipFill>
        <p:spPr>
          <a:xfrm>
            <a:off x="0" y="0"/>
            <a:ext cx="12192000" cy="6873550"/>
          </a:xfrm>
        </p:spPr>
      </p:pic>
      <p:sp>
        <p:nvSpPr>
          <p:cNvPr id="2" name="Rectangle 2">
            <a:extLst>
              <a:ext uri="{FF2B5EF4-FFF2-40B4-BE49-F238E27FC236}">
                <a16:creationId xmlns:a16="http://schemas.microsoft.com/office/drawing/2014/main" id="{C703BC7B-D836-3B37-912E-0FA40D61CC20}"/>
              </a:ext>
              <a:ext uri="{C183D7F6-B498-43B3-948B-1728B52AA6E4}">
                <adec:decorative xmlns:adec="http://schemas.microsoft.com/office/drawing/2017/decorative" val="1"/>
              </a:ext>
            </a:extLst>
          </p:cNvPr>
          <p:cNvSpPr/>
          <p:nvPr/>
        </p:nvSpPr>
        <p:spPr>
          <a:xfrm>
            <a:off x="0" y="603981"/>
            <a:ext cx="7713785" cy="5650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0D5A961B-933D-492E-FD99-A7EA44ADE660}"/>
              </a:ext>
              <a:ext uri="{C183D7F6-B498-43B3-948B-1728B52AA6E4}">
                <adec:decorative xmlns:adec="http://schemas.microsoft.com/office/drawing/2017/decorative" val="1"/>
              </a:ext>
            </a:extLst>
          </p:cNvPr>
          <p:cNvSpPr/>
          <p:nvPr/>
        </p:nvSpPr>
        <p:spPr>
          <a:xfrm>
            <a:off x="0" y="0"/>
            <a:ext cx="7491046" cy="6873551"/>
          </a:xfrm>
          <a:prstGeom prst="rect">
            <a:avLst/>
          </a:prstGeom>
          <a:gradFill flip="none" rotWithShape="1">
            <a:gsLst>
              <a:gs pos="100000">
                <a:schemeClr val="bg1">
                  <a:alpha val="0"/>
                </a:schemeClr>
              </a:gs>
              <a:gs pos="66000">
                <a:srgbClr val="FFFFFF">
                  <a:alpha val="90000"/>
                </a:srgbClr>
              </a:gs>
              <a:gs pos="42000">
                <a:schemeClr val="bg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4">
            <a:extLst>
              <a:ext uri="{FF2B5EF4-FFF2-40B4-BE49-F238E27FC236}">
                <a16:creationId xmlns:a16="http://schemas.microsoft.com/office/drawing/2014/main" id="{8946B48B-5144-C2DE-D744-1D17ED0CBF87}"/>
              </a:ext>
            </a:extLst>
          </p:cNvPr>
          <p:cNvSpPr>
            <a:spLocks noGrp="1"/>
          </p:cNvSpPr>
          <p:nvPr>
            <p:ph type="title"/>
          </p:nvPr>
        </p:nvSpPr>
        <p:spPr>
          <a:xfrm>
            <a:off x="838200" y="603980"/>
            <a:ext cx="6652846" cy="1442534"/>
          </a:xfrm>
        </p:spPr>
        <p:txBody>
          <a:bodyPr>
            <a:normAutofit fontScale="90000"/>
          </a:bodyPr>
          <a:lstStyle/>
          <a:p>
            <a:pPr algn="l">
              <a:lnSpc>
                <a:spcPct val="110000"/>
              </a:lnSpc>
            </a:pPr>
            <a:br>
              <a:rPr lang="en-US" sz="2700" b="1" u="sng" dirty="0">
                <a:latin typeface="Calibri" panose="020F0502020204030204" pitchFamily="34" charset="0"/>
                <a:ea typeface="+mn-ea"/>
                <a:cs typeface="Times New Roman" panose="02020603050405020304" pitchFamily="18" charset="0"/>
              </a:rPr>
            </a:br>
            <a:r>
              <a:rPr lang="en-US" sz="2700" b="1" u="sng" dirty="0">
                <a:latin typeface="Calibri" panose="020F0502020204030204" pitchFamily="34" charset="0"/>
                <a:ea typeface="+mn-ea"/>
                <a:cs typeface="Times New Roman" panose="02020603050405020304" pitchFamily="18" charset="0"/>
              </a:rPr>
              <a:t>RFP Walk Through:</a:t>
            </a:r>
            <a:br>
              <a:rPr lang="en-US" sz="2700" b="1" u="sng" dirty="0">
                <a:latin typeface="Calibri" panose="020F0502020204030204" pitchFamily="34" charset="0"/>
                <a:ea typeface="+mn-ea"/>
                <a:cs typeface="Times New Roman" panose="02020603050405020304" pitchFamily="18" charset="0"/>
              </a:rPr>
            </a:br>
            <a:r>
              <a:rPr lang="en-US" sz="2700" b="1" u="sng" dirty="0">
                <a:latin typeface="Calibri" panose="020F0502020204030204" pitchFamily="34" charset="0"/>
                <a:ea typeface="+mn-ea"/>
                <a:cs typeface="Times New Roman" panose="02020603050405020304" pitchFamily="18" charset="0"/>
              </a:rPr>
              <a:t>Application and Signature Page</a:t>
            </a:r>
            <a:br>
              <a:rPr lang="en-US" sz="2000" dirty="0">
                <a:solidFill>
                  <a:srgbClr val="002060"/>
                </a:solidFill>
              </a:rPr>
            </a:br>
            <a:br>
              <a:rPr lang="en-US" sz="3600" b="1" u="sng" dirty="0">
                <a:solidFill>
                  <a:schemeClr val="tx1"/>
                </a:solidFill>
                <a:latin typeface="+mj-lt"/>
                <a:ea typeface="+mj-ea"/>
                <a:cs typeface="+mj-cs"/>
              </a:rPr>
            </a:br>
            <a:br>
              <a:rPr lang="en-US" sz="3600" b="1" u="sng" dirty="0">
                <a:solidFill>
                  <a:schemeClr val="tx1"/>
                </a:solidFill>
                <a:latin typeface="+mj-lt"/>
                <a:ea typeface="+mj-ea"/>
                <a:cs typeface="+mj-cs"/>
              </a:rPr>
            </a:br>
            <a:endParaRPr lang="en-US" sz="2400" b="1" u="sng" dirty="0">
              <a:solidFill>
                <a:schemeClr val="tx1"/>
              </a:solidFill>
              <a:latin typeface="+mj-lt"/>
              <a:ea typeface="+mj-ea"/>
              <a:cs typeface="+mj-cs"/>
            </a:endParaRPr>
          </a:p>
        </p:txBody>
      </p:sp>
      <p:sp>
        <p:nvSpPr>
          <p:cNvPr id="29" name="Content Placeholder 5">
            <a:extLst>
              <a:ext uri="{FF2B5EF4-FFF2-40B4-BE49-F238E27FC236}">
                <a16:creationId xmlns:a16="http://schemas.microsoft.com/office/drawing/2014/main" id="{F1A14B23-9CF9-8E74-63A0-3D08A429FD29}"/>
              </a:ext>
            </a:extLst>
          </p:cNvPr>
          <p:cNvSpPr>
            <a:spLocks noGrp="1"/>
          </p:cNvSpPr>
          <p:nvPr>
            <p:ph sz="quarter" idx="10"/>
          </p:nvPr>
        </p:nvSpPr>
        <p:spPr>
          <a:xfrm>
            <a:off x="607379" y="1642370"/>
            <a:ext cx="6761086" cy="3710865"/>
          </a:xfrm>
        </p:spPr>
        <p:txBody>
          <a:bodyPr anchor="ctr">
            <a:normAutofit/>
          </a:bodyPr>
          <a:lstStyle/>
          <a:p>
            <a:r>
              <a:rPr lang="en-US" sz="1800" dirty="0"/>
              <a:t>Name of Applicant</a:t>
            </a:r>
          </a:p>
          <a:p>
            <a:r>
              <a:rPr lang="en-US" sz="1800" dirty="0"/>
              <a:t>Eligibility status</a:t>
            </a:r>
          </a:p>
          <a:p>
            <a:r>
              <a:rPr lang="en-US" sz="1800" dirty="0"/>
              <a:t>Amount of funding</a:t>
            </a:r>
            <a:endParaRPr lang="en-US" sz="1800" dirty="0">
              <a:solidFill>
                <a:srgbClr val="FF0000"/>
              </a:solidFill>
            </a:endParaRPr>
          </a:p>
          <a:p>
            <a:r>
              <a:rPr lang="en-US" sz="1800" dirty="0">
                <a:solidFill>
                  <a:schemeClr val="tx2">
                    <a:lumMod val="95000"/>
                    <a:lumOff val="5000"/>
                  </a:schemeClr>
                </a:solidFill>
              </a:rPr>
              <a:t>Geographic area serving</a:t>
            </a:r>
          </a:p>
          <a:p>
            <a:r>
              <a:rPr lang="en-US" sz="1800" dirty="0">
                <a:solidFill>
                  <a:schemeClr val="tx2">
                    <a:lumMod val="95000"/>
                    <a:lumOff val="5000"/>
                  </a:schemeClr>
                </a:solidFill>
              </a:rPr>
              <a:t>Signature</a:t>
            </a:r>
          </a:p>
          <a:p>
            <a:pPr marL="0" marR="0" lvl="0" indent="0" algn="l" defTabSz="914400" rtl="0" eaLnBrk="0" fontAlgn="base" latinLnBrk="0" hangingPunct="0">
              <a:lnSpc>
                <a:spcPct val="100000"/>
              </a:lnSpc>
              <a:spcBef>
                <a:spcPct val="0"/>
              </a:spcBef>
              <a:spcAft>
                <a:spcPct val="0"/>
              </a:spcAft>
              <a:buClrTx/>
              <a:buSzTx/>
              <a:buNone/>
              <a:tabLst/>
            </a:pPr>
            <a:endParaRPr lang="en-US" sz="1800" dirty="0"/>
          </a:p>
        </p:txBody>
      </p:sp>
      <p:sp>
        <p:nvSpPr>
          <p:cNvPr id="6" name="Slide Number Placeholder 6">
            <a:extLst>
              <a:ext uri="{FF2B5EF4-FFF2-40B4-BE49-F238E27FC236}">
                <a16:creationId xmlns:a16="http://schemas.microsoft.com/office/drawing/2014/main" id="{080FC4C6-F7CD-4207-A795-9C448AF9961F}"/>
              </a:ext>
            </a:extLst>
          </p:cNvPr>
          <p:cNvSpPr>
            <a:spLocks noGrp="1"/>
          </p:cNvSpPr>
          <p:nvPr>
            <p:ph type="sldNum" sz="quarter" idx="12"/>
          </p:nvPr>
        </p:nvSpPr>
        <p:spPr/>
        <p:txBody>
          <a:bodyPr/>
          <a:lstStyle/>
          <a:p>
            <a:fld id="{48F63A3B-78C7-47BE-AE5E-E10140E04643}" type="slidenum">
              <a:rPr lang="en-US" smtClean="0">
                <a:solidFill>
                  <a:schemeClr val="bg1"/>
                </a:solidFill>
              </a:rPr>
              <a:t>12</a:t>
            </a:fld>
            <a:endParaRPr lang="en-US" dirty="0">
              <a:solidFill>
                <a:schemeClr val="bg1"/>
              </a:solidFill>
            </a:endParaRPr>
          </a:p>
        </p:txBody>
      </p:sp>
    </p:spTree>
    <p:extLst>
      <p:ext uri="{BB962C8B-B14F-4D97-AF65-F5344CB8AC3E}">
        <p14:creationId xmlns:p14="http://schemas.microsoft.com/office/powerpoint/2010/main" val="1432965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1" descr="Cityscape photo of Saint Paul, Minnesota">
            <a:extLst>
              <a:ext uri="{FF2B5EF4-FFF2-40B4-BE49-F238E27FC236}">
                <a16:creationId xmlns:a16="http://schemas.microsoft.com/office/drawing/2014/main" id="{00BAD5E0-0756-AF3E-46A3-4F43CA2EEF11}"/>
              </a:ext>
            </a:extLst>
          </p:cNvPr>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875" t="27782" r="15398"/>
          <a:stretch/>
        </p:blipFill>
        <p:spPr>
          <a:xfrm>
            <a:off x="0" y="0"/>
            <a:ext cx="12192000" cy="6873550"/>
          </a:xfrm>
        </p:spPr>
      </p:pic>
      <p:sp>
        <p:nvSpPr>
          <p:cNvPr id="2" name="Rectangle 2">
            <a:extLst>
              <a:ext uri="{FF2B5EF4-FFF2-40B4-BE49-F238E27FC236}">
                <a16:creationId xmlns:a16="http://schemas.microsoft.com/office/drawing/2014/main" id="{C703BC7B-D836-3B37-912E-0FA40D61CC20}"/>
              </a:ext>
              <a:ext uri="{C183D7F6-B498-43B3-948B-1728B52AA6E4}">
                <adec:decorative xmlns:adec="http://schemas.microsoft.com/office/drawing/2017/decorative" val="1"/>
              </a:ext>
            </a:extLst>
          </p:cNvPr>
          <p:cNvSpPr/>
          <p:nvPr/>
        </p:nvSpPr>
        <p:spPr>
          <a:xfrm>
            <a:off x="0" y="603981"/>
            <a:ext cx="7713785" cy="5650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0D5A961B-933D-492E-FD99-A7EA44ADE660}"/>
              </a:ext>
              <a:ext uri="{C183D7F6-B498-43B3-948B-1728B52AA6E4}">
                <adec:decorative xmlns:adec="http://schemas.microsoft.com/office/drawing/2017/decorative" val="1"/>
              </a:ext>
            </a:extLst>
          </p:cNvPr>
          <p:cNvSpPr/>
          <p:nvPr/>
        </p:nvSpPr>
        <p:spPr>
          <a:xfrm>
            <a:off x="0" y="0"/>
            <a:ext cx="7491046" cy="6873551"/>
          </a:xfrm>
          <a:prstGeom prst="rect">
            <a:avLst/>
          </a:prstGeom>
          <a:gradFill flip="none" rotWithShape="1">
            <a:gsLst>
              <a:gs pos="100000">
                <a:schemeClr val="bg1">
                  <a:alpha val="0"/>
                </a:schemeClr>
              </a:gs>
              <a:gs pos="66000">
                <a:srgbClr val="FFFFFF">
                  <a:alpha val="90000"/>
                </a:srgbClr>
              </a:gs>
              <a:gs pos="42000">
                <a:schemeClr val="bg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4">
            <a:extLst>
              <a:ext uri="{FF2B5EF4-FFF2-40B4-BE49-F238E27FC236}">
                <a16:creationId xmlns:a16="http://schemas.microsoft.com/office/drawing/2014/main" id="{8946B48B-5144-C2DE-D744-1D17ED0CBF87}"/>
              </a:ext>
            </a:extLst>
          </p:cNvPr>
          <p:cNvSpPr>
            <a:spLocks noGrp="1"/>
          </p:cNvSpPr>
          <p:nvPr>
            <p:ph type="title"/>
          </p:nvPr>
        </p:nvSpPr>
        <p:spPr>
          <a:xfrm>
            <a:off x="838200" y="603980"/>
            <a:ext cx="6652846" cy="1442534"/>
          </a:xfrm>
        </p:spPr>
        <p:txBody>
          <a:bodyPr>
            <a:normAutofit fontScale="90000"/>
          </a:bodyPr>
          <a:lstStyle/>
          <a:p>
            <a:pPr algn="l">
              <a:lnSpc>
                <a:spcPct val="110000"/>
              </a:lnSpc>
            </a:pPr>
            <a:br>
              <a:rPr lang="en-US" sz="2700" b="1" u="sng" dirty="0">
                <a:latin typeface="Calibri" panose="020F0502020204030204" pitchFamily="34" charset="0"/>
                <a:ea typeface="+mn-ea"/>
                <a:cs typeface="Times New Roman" panose="02020603050405020304" pitchFamily="18" charset="0"/>
              </a:rPr>
            </a:br>
            <a:r>
              <a:rPr lang="en-US" sz="2700" b="1" u="sng" dirty="0">
                <a:latin typeface="Calibri" panose="020F0502020204030204" pitchFamily="34" charset="0"/>
                <a:ea typeface="+mn-ea"/>
                <a:cs typeface="Times New Roman" panose="02020603050405020304" pitchFamily="18" charset="0"/>
              </a:rPr>
              <a:t>RFP Walk Through:</a:t>
            </a:r>
            <a:br>
              <a:rPr lang="en-US" sz="2700" b="1" u="sng" dirty="0">
                <a:latin typeface="Calibri" panose="020F0502020204030204" pitchFamily="34" charset="0"/>
                <a:ea typeface="+mn-ea"/>
                <a:cs typeface="Times New Roman" panose="02020603050405020304" pitchFamily="18" charset="0"/>
              </a:rPr>
            </a:br>
            <a:r>
              <a:rPr lang="en-US" sz="2700" b="1" u="sng" dirty="0">
                <a:latin typeface="Calibri" panose="020F0502020204030204" pitchFamily="34" charset="0"/>
                <a:ea typeface="+mn-ea"/>
                <a:cs typeface="Times New Roman" panose="02020603050405020304" pitchFamily="18" charset="0"/>
              </a:rPr>
              <a:t>Application and Budget Workbook</a:t>
            </a:r>
            <a:br>
              <a:rPr lang="en-US" sz="2000" dirty="0">
                <a:solidFill>
                  <a:srgbClr val="002060"/>
                </a:solidFill>
              </a:rPr>
            </a:br>
            <a:br>
              <a:rPr lang="en-US" sz="3600" b="1" u="sng" dirty="0">
                <a:solidFill>
                  <a:schemeClr val="tx1"/>
                </a:solidFill>
                <a:latin typeface="+mj-lt"/>
                <a:ea typeface="+mj-ea"/>
                <a:cs typeface="+mj-cs"/>
              </a:rPr>
            </a:br>
            <a:br>
              <a:rPr lang="en-US" sz="3600" b="1" u="sng" dirty="0">
                <a:solidFill>
                  <a:schemeClr val="tx1"/>
                </a:solidFill>
                <a:latin typeface="+mj-lt"/>
                <a:ea typeface="+mj-ea"/>
                <a:cs typeface="+mj-cs"/>
              </a:rPr>
            </a:br>
            <a:endParaRPr lang="en-US" sz="2400" b="1" u="sng" dirty="0">
              <a:solidFill>
                <a:schemeClr val="tx1"/>
              </a:solidFill>
              <a:latin typeface="+mj-lt"/>
              <a:ea typeface="+mj-ea"/>
              <a:cs typeface="+mj-cs"/>
            </a:endParaRPr>
          </a:p>
        </p:txBody>
      </p:sp>
      <p:sp>
        <p:nvSpPr>
          <p:cNvPr id="29" name="Content Placeholder 5">
            <a:extLst>
              <a:ext uri="{FF2B5EF4-FFF2-40B4-BE49-F238E27FC236}">
                <a16:creationId xmlns:a16="http://schemas.microsoft.com/office/drawing/2014/main" id="{F1A14B23-9CF9-8E74-63A0-3D08A429FD29}"/>
              </a:ext>
            </a:extLst>
          </p:cNvPr>
          <p:cNvSpPr>
            <a:spLocks noGrp="1"/>
          </p:cNvSpPr>
          <p:nvPr>
            <p:ph sz="quarter" idx="10"/>
          </p:nvPr>
        </p:nvSpPr>
        <p:spPr>
          <a:xfrm>
            <a:off x="607379" y="1438182"/>
            <a:ext cx="6761086" cy="3915053"/>
          </a:xfrm>
        </p:spPr>
        <p:txBody>
          <a:bodyPr anchor="ctr">
            <a:normAutofit/>
          </a:bodyPr>
          <a:lstStyle/>
          <a:p>
            <a:r>
              <a:rPr lang="en-US" sz="1800" dirty="0"/>
              <a:t>Tabs at the bottom of the Excel Workbook for each activity.</a:t>
            </a:r>
          </a:p>
          <a:p>
            <a:r>
              <a:rPr lang="en-US" sz="1800" dirty="0"/>
              <a:t>Select the correct tab for your activity and answer each of the questions fully. If you feel that the question does not apply, please describe why in your response. </a:t>
            </a:r>
          </a:p>
          <a:p>
            <a:r>
              <a:rPr lang="en-US" sz="1800" dirty="0"/>
              <a:t>Complete the Budget Workbook</a:t>
            </a:r>
          </a:p>
          <a:p>
            <a:pPr marL="0" marR="0" lvl="0" indent="0" algn="l" defTabSz="914400" rtl="0" eaLnBrk="0" fontAlgn="base" latinLnBrk="0" hangingPunct="0">
              <a:lnSpc>
                <a:spcPct val="100000"/>
              </a:lnSpc>
              <a:spcBef>
                <a:spcPct val="0"/>
              </a:spcBef>
              <a:spcAft>
                <a:spcPct val="0"/>
              </a:spcAft>
              <a:buClrTx/>
              <a:buSzTx/>
              <a:buNone/>
              <a:tabLst/>
            </a:pPr>
            <a:endParaRPr lang="en-US" sz="1800" dirty="0"/>
          </a:p>
        </p:txBody>
      </p:sp>
      <p:sp>
        <p:nvSpPr>
          <p:cNvPr id="6" name="Slide Number Placeholder 6">
            <a:extLst>
              <a:ext uri="{FF2B5EF4-FFF2-40B4-BE49-F238E27FC236}">
                <a16:creationId xmlns:a16="http://schemas.microsoft.com/office/drawing/2014/main" id="{080FC4C6-F7CD-4207-A795-9C448AF9961F}"/>
              </a:ext>
            </a:extLst>
          </p:cNvPr>
          <p:cNvSpPr>
            <a:spLocks noGrp="1"/>
          </p:cNvSpPr>
          <p:nvPr>
            <p:ph type="sldNum" sz="quarter" idx="12"/>
          </p:nvPr>
        </p:nvSpPr>
        <p:spPr/>
        <p:txBody>
          <a:bodyPr/>
          <a:lstStyle/>
          <a:p>
            <a:fld id="{48F63A3B-78C7-47BE-AE5E-E10140E04643}" type="slidenum">
              <a:rPr lang="en-US" smtClean="0">
                <a:solidFill>
                  <a:schemeClr val="bg1"/>
                </a:solidFill>
              </a:rPr>
              <a:t>13</a:t>
            </a:fld>
            <a:endParaRPr lang="en-US" dirty="0">
              <a:solidFill>
                <a:schemeClr val="bg1"/>
              </a:solidFill>
            </a:endParaRPr>
          </a:p>
        </p:txBody>
      </p:sp>
    </p:spTree>
    <p:extLst>
      <p:ext uri="{BB962C8B-B14F-4D97-AF65-F5344CB8AC3E}">
        <p14:creationId xmlns:p14="http://schemas.microsoft.com/office/powerpoint/2010/main" val="2545274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1" descr="Cityscape photo of Saint Paul, Minnesota">
            <a:extLst>
              <a:ext uri="{FF2B5EF4-FFF2-40B4-BE49-F238E27FC236}">
                <a16:creationId xmlns:a16="http://schemas.microsoft.com/office/drawing/2014/main" id="{00BAD5E0-0756-AF3E-46A3-4F43CA2EEF11}"/>
              </a:ext>
            </a:extLst>
          </p:cNvPr>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875" t="27782" r="15398"/>
          <a:stretch/>
        </p:blipFill>
        <p:spPr>
          <a:xfrm>
            <a:off x="0" y="0"/>
            <a:ext cx="12192000" cy="6873550"/>
          </a:xfrm>
        </p:spPr>
      </p:pic>
      <p:sp>
        <p:nvSpPr>
          <p:cNvPr id="2" name="Rectangle 2">
            <a:extLst>
              <a:ext uri="{FF2B5EF4-FFF2-40B4-BE49-F238E27FC236}">
                <a16:creationId xmlns:a16="http://schemas.microsoft.com/office/drawing/2014/main" id="{C703BC7B-D836-3B37-912E-0FA40D61CC20}"/>
              </a:ext>
              <a:ext uri="{C183D7F6-B498-43B3-948B-1728B52AA6E4}">
                <adec:decorative xmlns:adec="http://schemas.microsoft.com/office/drawing/2017/decorative" val="1"/>
              </a:ext>
            </a:extLst>
          </p:cNvPr>
          <p:cNvSpPr/>
          <p:nvPr/>
        </p:nvSpPr>
        <p:spPr>
          <a:xfrm>
            <a:off x="0" y="603981"/>
            <a:ext cx="7713785" cy="5650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0D5A961B-933D-492E-FD99-A7EA44ADE660}"/>
              </a:ext>
              <a:ext uri="{C183D7F6-B498-43B3-948B-1728B52AA6E4}">
                <adec:decorative xmlns:adec="http://schemas.microsoft.com/office/drawing/2017/decorative" val="1"/>
              </a:ext>
            </a:extLst>
          </p:cNvPr>
          <p:cNvSpPr/>
          <p:nvPr/>
        </p:nvSpPr>
        <p:spPr>
          <a:xfrm>
            <a:off x="0" y="0"/>
            <a:ext cx="7491046" cy="6873551"/>
          </a:xfrm>
          <a:prstGeom prst="rect">
            <a:avLst/>
          </a:prstGeom>
          <a:gradFill flip="none" rotWithShape="1">
            <a:gsLst>
              <a:gs pos="100000">
                <a:schemeClr val="bg1">
                  <a:alpha val="0"/>
                </a:schemeClr>
              </a:gs>
              <a:gs pos="66000">
                <a:srgbClr val="FFFFFF">
                  <a:alpha val="90000"/>
                </a:srgbClr>
              </a:gs>
              <a:gs pos="42000">
                <a:schemeClr val="bg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4">
            <a:extLst>
              <a:ext uri="{FF2B5EF4-FFF2-40B4-BE49-F238E27FC236}">
                <a16:creationId xmlns:a16="http://schemas.microsoft.com/office/drawing/2014/main" id="{8946B48B-5144-C2DE-D744-1D17ED0CBF87}"/>
              </a:ext>
            </a:extLst>
          </p:cNvPr>
          <p:cNvSpPr>
            <a:spLocks noGrp="1"/>
          </p:cNvSpPr>
          <p:nvPr>
            <p:ph type="title"/>
          </p:nvPr>
        </p:nvSpPr>
        <p:spPr>
          <a:xfrm>
            <a:off x="838200" y="603980"/>
            <a:ext cx="6652846" cy="1442534"/>
          </a:xfrm>
        </p:spPr>
        <p:txBody>
          <a:bodyPr>
            <a:normAutofit fontScale="90000"/>
          </a:bodyPr>
          <a:lstStyle/>
          <a:p>
            <a:pPr algn="l">
              <a:lnSpc>
                <a:spcPct val="110000"/>
              </a:lnSpc>
            </a:pPr>
            <a:br>
              <a:rPr lang="en-US" sz="2700" b="1" u="sng" dirty="0">
                <a:latin typeface="Calibri" panose="020F0502020204030204" pitchFamily="34" charset="0"/>
                <a:ea typeface="+mn-ea"/>
                <a:cs typeface="Times New Roman" panose="02020603050405020304" pitchFamily="18" charset="0"/>
              </a:rPr>
            </a:br>
            <a:r>
              <a:rPr lang="en-US" sz="2700" b="1" u="sng" dirty="0">
                <a:latin typeface="Calibri" panose="020F0502020204030204" pitchFamily="34" charset="0"/>
                <a:ea typeface="+mn-ea"/>
                <a:cs typeface="Times New Roman" panose="02020603050405020304" pitchFamily="18" charset="0"/>
              </a:rPr>
              <a:t>RFP Walk Through:</a:t>
            </a:r>
            <a:br>
              <a:rPr lang="en-US" sz="2700" b="1" u="sng" dirty="0">
                <a:latin typeface="Calibri" panose="020F0502020204030204" pitchFamily="34" charset="0"/>
                <a:ea typeface="+mn-ea"/>
                <a:cs typeface="Times New Roman" panose="02020603050405020304" pitchFamily="18" charset="0"/>
              </a:rPr>
            </a:br>
            <a:r>
              <a:rPr lang="en-US" sz="2700" b="1" u="sng" dirty="0">
                <a:latin typeface="Calibri" panose="020F0502020204030204" pitchFamily="34" charset="0"/>
                <a:ea typeface="+mn-ea"/>
                <a:cs typeface="Times New Roman" panose="02020603050405020304" pitchFamily="18" charset="0"/>
              </a:rPr>
              <a:t>Pre-Award Risk Assessment</a:t>
            </a:r>
            <a:br>
              <a:rPr lang="en-US" sz="2000" dirty="0">
                <a:solidFill>
                  <a:schemeClr val="accent1">
                    <a:lumMod val="90000"/>
                    <a:lumOff val="10000"/>
                  </a:schemeClr>
                </a:solidFill>
              </a:rPr>
            </a:br>
            <a:br>
              <a:rPr lang="en-US" sz="2000" dirty="0">
                <a:solidFill>
                  <a:srgbClr val="002060"/>
                </a:solidFill>
              </a:rPr>
            </a:br>
            <a:br>
              <a:rPr lang="en-US" sz="3600" b="1" u="sng" dirty="0">
                <a:solidFill>
                  <a:schemeClr val="tx1"/>
                </a:solidFill>
                <a:latin typeface="+mj-lt"/>
                <a:ea typeface="+mj-ea"/>
                <a:cs typeface="+mj-cs"/>
              </a:rPr>
            </a:br>
            <a:br>
              <a:rPr lang="en-US" sz="3600" b="1" u="sng" dirty="0">
                <a:solidFill>
                  <a:schemeClr val="tx1"/>
                </a:solidFill>
                <a:latin typeface="+mj-lt"/>
                <a:ea typeface="+mj-ea"/>
                <a:cs typeface="+mj-cs"/>
              </a:rPr>
            </a:br>
            <a:endParaRPr lang="en-US" sz="2400" b="1" u="sng" dirty="0">
              <a:solidFill>
                <a:schemeClr val="tx1"/>
              </a:solidFill>
              <a:latin typeface="+mj-lt"/>
              <a:ea typeface="+mj-ea"/>
              <a:cs typeface="+mj-cs"/>
            </a:endParaRPr>
          </a:p>
        </p:txBody>
      </p:sp>
      <p:sp>
        <p:nvSpPr>
          <p:cNvPr id="29" name="Content Placeholder 5">
            <a:extLst>
              <a:ext uri="{FF2B5EF4-FFF2-40B4-BE49-F238E27FC236}">
                <a16:creationId xmlns:a16="http://schemas.microsoft.com/office/drawing/2014/main" id="{F1A14B23-9CF9-8E74-63A0-3D08A429FD29}"/>
              </a:ext>
            </a:extLst>
          </p:cNvPr>
          <p:cNvSpPr>
            <a:spLocks noGrp="1"/>
          </p:cNvSpPr>
          <p:nvPr>
            <p:ph sz="quarter" idx="10"/>
          </p:nvPr>
        </p:nvSpPr>
        <p:spPr>
          <a:xfrm>
            <a:off x="607379" y="1269506"/>
            <a:ext cx="6761086" cy="4296793"/>
          </a:xfrm>
        </p:spPr>
        <p:txBody>
          <a:bodyPr anchor="ctr">
            <a:normAutofit fontScale="85000" lnSpcReduction="20000"/>
          </a:bodyPr>
          <a:lstStyle/>
          <a:p>
            <a:pPr marR="0" lvl="0" fontAlgn="base">
              <a:lnSpc>
                <a:spcPct val="120000"/>
              </a:lnSpc>
              <a:buSzTx/>
              <a:tabLst/>
            </a:pPr>
            <a:r>
              <a:rPr lang="en-US" altLang="en-US" sz="1900" dirty="0" bmk="_Hlk160279950"/>
              <a:t>Pre-Award Risk Assessment Form and accompanying documents detailed in the form </a:t>
            </a:r>
          </a:p>
          <a:p>
            <a:pPr marL="228600" marR="0" lvl="1" fontAlgn="base">
              <a:lnSpc>
                <a:spcPct val="120000"/>
              </a:lnSpc>
              <a:spcBef>
                <a:spcPts val="1000"/>
              </a:spcBef>
              <a:buSzTx/>
              <a:tabLst/>
            </a:pPr>
            <a:r>
              <a:rPr lang="en-US" altLang="en-US" sz="1900" dirty="0" bmk="_Hlk160279950">
                <a:hlinkClick r:id="rId3">
                  <a:extLst>
                    <a:ext uri="{A12FA001-AC4F-418D-AE19-62706E023703}">
                      <ahyp:hlinkClr xmlns:ahyp="http://schemas.microsoft.com/office/drawing/2018/hyperlinkcolor" val="tx"/>
                    </a:ext>
                  </a:extLst>
                </a:hlinkClick>
              </a:rPr>
              <a:t>Risk Assessment Form—Nonprofit Organizations</a:t>
            </a:r>
            <a:endParaRPr lang="en-US" altLang="en-US" sz="1900" dirty="0" bmk="_Hlk160279950"/>
          </a:p>
          <a:p>
            <a:pPr marL="228600" marR="0" lvl="1" fontAlgn="base">
              <a:lnSpc>
                <a:spcPct val="120000"/>
              </a:lnSpc>
              <a:spcBef>
                <a:spcPts val="1000"/>
              </a:spcBef>
              <a:buSzTx/>
              <a:tabLst/>
            </a:pPr>
            <a:r>
              <a:rPr lang="en-US" altLang="en-US" sz="1900" dirty="0" bmk="_Hlk160279950"/>
              <a:t>Accompanying Documentation:</a:t>
            </a:r>
          </a:p>
          <a:p>
            <a:pPr marL="228600" marR="0" lvl="2" fontAlgn="base">
              <a:lnSpc>
                <a:spcPct val="120000"/>
              </a:lnSpc>
              <a:spcBef>
                <a:spcPts val="1000"/>
              </a:spcBef>
              <a:buSzTx/>
              <a:tabLst/>
            </a:pPr>
            <a:r>
              <a:rPr lang="en-US" altLang="en-US" sz="1900" dirty="0" bmk="_Hlk160279950"/>
              <a:t>Financial Documents related to the applicant organization and detailed on the Risk Assessment Form (outlined on following slide) </a:t>
            </a:r>
          </a:p>
          <a:p>
            <a:pPr marL="228600" marR="0" lvl="3" fontAlgn="base">
              <a:lnSpc>
                <a:spcPct val="120000"/>
              </a:lnSpc>
              <a:spcBef>
                <a:spcPts val="1000"/>
              </a:spcBef>
              <a:buSzTx/>
              <a:tabLst/>
            </a:pPr>
            <a:r>
              <a:rPr lang="en-US" altLang="en-US" sz="1900" dirty="0" bmk="_Hlk160279950"/>
              <a:t>Internal Controls Certification—Nonprofits Organizations, if applicable</a:t>
            </a:r>
          </a:p>
          <a:p>
            <a:pPr marL="228600" marR="0" lvl="2" fontAlgn="base">
              <a:lnSpc>
                <a:spcPct val="120000"/>
              </a:lnSpc>
              <a:spcBef>
                <a:spcPts val="1000"/>
              </a:spcBef>
              <a:buSzTx/>
              <a:tabLst/>
            </a:pPr>
            <a:r>
              <a:rPr lang="en-US" altLang="en-US" sz="1900" dirty="0" bmk="_Hlk160279950"/>
              <a:t>Evidence of good standing with the Minnesota Secretary of State </a:t>
            </a:r>
          </a:p>
          <a:p>
            <a:pPr marL="228600" marR="0" lvl="2" fontAlgn="base">
              <a:lnSpc>
                <a:spcPct val="120000"/>
              </a:lnSpc>
              <a:spcBef>
                <a:spcPts val="1000"/>
              </a:spcBef>
              <a:buSzTx/>
              <a:tabLst/>
            </a:pPr>
            <a:r>
              <a:rPr lang="en-US" altLang="en-US" sz="1900" dirty="0" bmk="_Hlk160279950"/>
              <a:t>Certification of no convictions of felony financial crimes by a principal, along with a list of principals being certified.</a:t>
            </a:r>
            <a:endParaRPr lang="en-US" altLang="en-US" sz="1900" dirty="0"/>
          </a:p>
          <a:p>
            <a:pPr marL="0" marR="0" lvl="0" indent="0" algn="l" defTabSz="914400" rtl="0" eaLnBrk="0" fontAlgn="base" latinLnBrk="0" hangingPunct="0">
              <a:lnSpc>
                <a:spcPct val="100000"/>
              </a:lnSpc>
              <a:spcBef>
                <a:spcPct val="0"/>
              </a:spcBef>
              <a:spcAft>
                <a:spcPct val="0"/>
              </a:spcAft>
              <a:buClrTx/>
              <a:buSzTx/>
              <a:buNone/>
              <a:tabLst/>
            </a:pPr>
            <a:endParaRPr lang="en-US" sz="1800" dirty="0"/>
          </a:p>
        </p:txBody>
      </p:sp>
      <p:sp>
        <p:nvSpPr>
          <p:cNvPr id="6" name="Slide Number Placeholder 6">
            <a:extLst>
              <a:ext uri="{FF2B5EF4-FFF2-40B4-BE49-F238E27FC236}">
                <a16:creationId xmlns:a16="http://schemas.microsoft.com/office/drawing/2014/main" id="{080FC4C6-F7CD-4207-A795-9C448AF9961F}"/>
              </a:ext>
            </a:extLst>
          </p:cNvPr>
          <p:cNvSpPr>
            <a:spLocks noGrp="1"/>
          </p:cNvSpPr>
          <p:nvPr>
            <p:ph type="sldNum" sz="quarter" idx="12"/>
          </p:nvPr>
        </p:nvSpPr>
        <p:spPr/>
        <p:txBody>
          <a:bodyPr/>
          <a:lstStyle/>
          <a:p>
            <a:fld id="{48F63A3B-78C7-47BE-AE5E-E10140E04643}" type="slidenum">
              <a:rPr lang="en-US" smtClean="0">
                <a:solidFill>
                  <a:schemeClr val="bg1"/>
                </a:solidFill>
              </a:rPr>
              <a:t>14</a:t>
            </a:fld>
            <a:endParaRPr lang="en-US" dirty="0">
              <a:solidFill>
                <a:schemeClr val="bg1"/>
              </a:solidFill>
            </a:endParaRPr>
          </a:p>
        </p:txBody>
      </p:sp>
    </p:spTree>
    <p:extLst>
      <p:ext uri="{BB962C8B-B14F-4D97-AF65-F5344CB8AC3E}">
        <p14:creationId xmlns:p14="http://schemas.microsoft.com/office/powerpoint/2010/main" val="1235436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1" descr="Cityscape photo of Saint Paul, Minnesota">
            <a:extLst>
              <a:ext uri="{FF2B5EF4-FFF2-40B4-BE49-F238E27FC236}">
                <a16:creationId xmlns:a16="http://schemas.microsoft.com/office/drawing/2014/main" id="{00BAD5E0-0756-AF3E-46A3-4F43CA2EEF11}"/>
              </a:ext>
            </a:extLst>
          </p:cNvPr>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875" t="27782" r="15398"/>
          <a:stretch/>
        </p:blipFill>
        <p:spPr>
          <a:xfrm>
            <a:off x="0" y="0"/>
            <a:ext cx="12192000" cy="6873550"/>
          </a:xfrm>
        </p:spPr>
      </p:pic>
      <p:sp>
        <p:nvSpPr>
          <p:cNvPr id="2" name="Rectangle 2">
            <a:extLst>
              <a:ext uri="{FF2B5EF4-FFF2-40B4-BE49-F238E27FC236}">
                <a16:creationId xmlns:a16="http://schemas.microsoft.com/office/drawing/2014/main" id="{C703BC7B-D836-3B37-912E-0FA40D61CC20}"/>
              </a:ext>
              <a:ext uri="{C183D7F6-B498-43B3-948B-1728B52AA6E4}">
                <adec:decorative xmlns:adec="http://schemas.microsoft.com/office/drawing/2017/decorative" val="1"/>
              </a:ext>
            </a:extLst>
          </p:cNvPr>
          <p:cNvSpPr/>
          <p:nvPr/>
        </p:nvSpPr>
        <p:spPr>
          <a:xfrm>
            <a:off x="0" y="603981"/>
            <a:ext cx="7713785" cy="5650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0D5A961B-933D-492E-FD99-A7EA44ADE660}"/>
              </a:ext>
              <a:ext uri="{C183D7F6-B498-43B3-948B-1728B52AA6E4}">
                <adec:decorative xmlns:adec="http://schemas.microsoft.com/office/drawing/2017/decorative" val="1"/>
              </a:ext>
            </a:extLst>
          </p:cNvPr>
          <p:cNvSpPr/>
          <p:nvPr/>
        </p:nvSpPr>
        <p:spPr>
          <a:xfrm>
            <a:off x="0" y="0"/>
            <a:ext cx="7491046" cy="6873551"/>
          </a:xfrm>
          <a:prstGeom prst="rect">
            <a:avLst/>
          </a:prstGeom>
          <a:gradFill flip="none" rotWithShape="1">
            <a:gsLst>
              <a:gs pos="100000">
                <a:schemeClr val="bg1">
                  <a:alpha val="0"/>
                </a:schemeClr>
              </a:gs>
              <a:gs pos="66000">
                <a:srgbClr val="FFFFFF">
                  <a:alpha val="90000"/>
                </a:srgbClr>
              </a:gs>
              <a:gs pos="42000">
                <a:schemeClr val="bg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4">
            <a:extLst>
              <a:ext uri="{FF2B5EF4-FFF2-40B4-BE49-F238E27FC236}">
                <a16:creationId xmlns:a16="http://schemas.microsoft.com/office/drawing/2014/main" id="{8946B48B-5144-C2DE-D744-1D17ED0CBF87}"/>
              </a:ext>
            </a:extLst>
          </p:cNvPr>
          <p:cNvSpPr>
            <a:spLocks noGrp="1"/>
          </p:cNvSpPr>
          <p:nvPr>
            <p:ph type="title"/>
          </p:nvPr>
        </p:nvSpPr>
        <p:spPr>
          <a:xfrm>
            <a:off x="838200" y="603980"/>
            <a:ext cx="6652846" cy="1442534"/>
          </a:xfrm>
        </p:spPr>
        <p:txBody>
          <a:bodyPr>
            <a:normAutofit fontScale="90000"/>
          </a:bodyPr>
          <a:lstStyle/>
          <a:p>
            <a:pPr algn="l">
              <a:lnSpc>
                <a:spcPct val="110000"/>
              </a:lnSpc>
            </a:pPr>
            <a:br>
              <a:rPr lang="en-US" sz="2700" b="1" u="sng" dirty="0">
                <a:latin typeface="Calibri" panose="020F0502020204030204" pitchFamily="34" charset="0"/>
                <a:ea typeface="+mn-ea"/>
                <a:cs typeface="Times New Roman" panose="02020603050405020304" pitchFamily="18" charset="0"/>
              </a:rPr>
            </a:br>
            <a:r>
              <a:rPr lang="en-US" sz="2700" b="1" u="sng" dirty="0">
                <a:latin typeface="Calibri" panose="020F0502020204030204" pitchFamily="34" charset="0"/>
                <a:ea typeface="+mn-ea"/>
                <a:cs typeface="Times New Roman" panose="02020603050405020304" pitchFamily="18" charset="0"/>
              </a:rPr>
              <a:t>RFP Walk Through:</a:t>
            </a:r>
            <a:br>
              <a:rPr lang="en-US" sz="2700" b="1" u="sng" dirty="0">
                <a:latin typeface="Calibri" panose="020F0502020204030204" pitchFamily="34" charset="0"/>
                <a:ea typeface="+mn-ea"/>
                <a:cs typeface="Times New Roman" panose="02020603050405020304" pitchFamily="18" charset="0"/>
              </a:rPr>
            </a:br>
            <a:r>
              <a:rPr lang="en-US" sz="2700" b="1" u="sng" dirty="0">
                <a:latin typeface="Calibri" panose="020F0502020204030204" pitchFamily="34" charset="0"/>
                <a:ea typeface="+mn-ea"/>
                <a:cs typeface="Times New Roman" panose="02020603050405020304" pitchFamily="18" charset="0"/>
              </a:rPr>
              <a:t>Pre-Award Risk Assessment Additional Documents</a:t>
            </a:r>
            <a:br>
              <a:rPr lang="en-US" sz="2000" dirty="0">
                <a:solidFill>
                  <a:schemeClr val="accent1">
                    <a:lumMod val="90000"/>
                    <a:lumOff val="10000"/>
                  </a:schemeClr>
                </a:solidFill>
              </a:rPr>
            </a:br>
            <a:br>
              <a:rPr lang="en-US" sz="2000" dirty="0">
                <a:solidFill>
                  <a:srgbClr val="002060"/>
                </a:solidFill>
              </a:rPr>
            </a:br>
            <a:br>
              <a:rPr lang="en-US" sz="3600" b="1" u="sng" dirty="0">
                <a:solidFill>
                  <a:schemeClr val="tx1"/>
                </a:solidFill>
                <a:latin typeface="+mj-lt"/>
                <a:ea typeface="+mj-ea"/>
                <a:cs typeface="+mj-cs"/>
              </a:rPr>
            </a:br>
            <a:br>
              <a:rPr lang="en-US" sz="3600" b="1" u="sng" dirty="0">
                <a:solidFill>
                  <a:schemeClr val="tx1"/>
                </a:solidFill>
                <a:latin typeface="+mj-lt"/>
                <a:ea typeface="+mj-ea"/>
                <a:cs typeface="+mj-cs"/>
              </a:rPr>
            </a:br>
            <a:endParaRPr lang="en-US" sz="2400" b="1" u="sng" dirty="0">
              <a:solidFill>
                <a:schemeClr val="tx1"/>
              </a:solidFill>
              <a:latin typeface="+mj-lt"/>
              <a:ea typeface="+mj-ea"/>
              <a:cs typeface="+mj-cs"/>
            </a:endParaRPr>
          </a:p>
        </p:txBody>
      </p:sp>
      <p:sp>
        <p:nvSpPr>
          <p:cNvPr id="6" name="Slide Number Placeholder 6">
            <a:extLst>
              <a:ext uri="{FF2B5EF4-FFF2-40B4-BE49-F238E27FC236}">
                <a16:creationId xmlns:a16="http://schemas.microsoft.com/office/drawing/2014/main" id="{080FC4C6-F7CD-4207-A795-9C448AF9961F}"/>
              </a:ext>
            </a:extLst>
          </p:cNvPr>
          <p:cNvSpPr>
            <a:spLocks noGrp="1"/>
          </p:cNvSpPr>
          <p:nvPr>
            <p:ph type="sldNum" sz="quarter" idx="12"/>
          </p:nvPr>
        </p:nvSpPr>
        <p:spPr/>
        <p:txBody>
          <a:bodyPr/>
          <a:lstStyle/>
          <a:p>
            <a:fld id="{48F63A3B-78C7-47BE-AE5E-E10140E04643}" type="slidenum">
              <a:rPr lang="en-US" smtClean="0">
                <a:solidFill>
                  <a:schemeClr val="bg1"/>
                </a:solidFill>
              </a:rPr>
              <a:t>15</a:t>
            </a:fld>
            <a:endParaRPr lang="en-US" dirty="0">
              <a:solidFill>
                <a:schemeClr val="bg1"/>
              </a:solidFill>
            </a:endParaRPr>
          </a:p>
        </p:txBody>
      </p:sp>
      <p:pic>
        <p:nvPicPr>
          <p:cNvPr id="4" name="Content Placeholder 7">
            <a:extLst>
              <a:ext uri="{FF2B5EF4-FFF2-40B4-BE49-F238E27FC236}">
                <a16:creationId xmlns:a16="http://schemas.microsoft.com/office/drawing/2014/main" id="{114121AA-1841-5C05-4598-A4F014D71D9F}"/>
              </a:ext>
            </a:extLst>
          </p:cNvPr>
          <p:cNvPicPr>
            <a:picLocks noGrp="1" noChangeAspect="1"/>
          </p:cNvPicPr>
          <p:nvPr>
            <p:ph sz="quarter" idx="10"/>
          </p:nvPr>
        </p:nvPicPr>
        <p:blipFill>
          <a:blip r:embed="rId3"/>
          <a:stretch>
            <a:fillRect/>
          </a:stretch>
        </p:blipFill>
        <p:spPr>
          <a:xfrm>
            <a:off x="608013" y="2147173"/>
            <a:ext cx="6761162" cy="2541429"/>
          </a:xfrm>
        </p:spPr>
      </p:pic>
    </p:spTree>
    <p:extLst>
      <p:ext uri="{BB962C8B-B14F-4D97-AF65-F5344CB8AC3E}">
        <p14:creationId xmlns:p14="http://schemas.microsoft.com/office/powerpoint/2010/main" val="204926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1" descr="Cityscape photo of Saint Paul, Minnesota">
            <a:extLst>
              <a:ext uri="{FF2B5EF4-FFF2-40B4-BE49-F238E27FC236}">
                <a16:creationId xmlns:a16="http://schemas.microsoft.com/office/drawing/2014/main" id="{00BAD5E0-0756-AF3E-46A3-4F43CA2EEF11}"/>
              </a:ext>
            </a:extLst>
          </p:cNvPr>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875" t="27782" r="15398"/>
          <a:stretch/>
        </p:blipFill>
        <p:spPr>
          <a:xfrm>
            <a:off x="0" y="0"/>
            <a:ext cx="12192000" cy="6873550"/>
          </a:xfrm>
        </p:spPr>
      </p:pic>
      <p:sp>
        <p:nvSpPr>
          <p:cNvPr id="2" name="Rectangle 2">
            <a:extLst>
              <a:ext uri="{FF2B5EF4-FFF2-40B4-BE49-F238E27FC236}">
                <a16:creationId xmlns:a16="http://schemas.microsoft.com/office/drawing/2014/main" id="{C703BC7B-D836-3B37-912E-0FA40D61CC20}"/>
              </a:ext>
              <a:ext uri="{C183D7F6-B498-43B3-948B-1728B52AA6E4}">
                <adec:decorative xmlns:adec="http://schemas.microsoft.com/office/drawing/2017/decorative" val="1"/>
              </a:ext>
            </a:extLst>
          </p:cNvPr>
          <p:cNvSpPr/>
          <p:nvPr/>
        </p:nvSpPr>
        <p:spPr>
          <a:xfrm>
            <a:off x="0" y="603981"/>
            <a:ext cx="7713785" cy="5650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0D5A961B-933D-492E-FD99-A7EA44ADE660}"/>
              </a:ext>
              <a:ext uri="{C183D7F6-B498-43B3-948B-1728B52AA6E4}">
                <adec:decorative xmlns:adec="http://schemas.microsoft.com/office/drawing/2017/decorative" val="1"/>
              </a:ext>
            </a:extLst>
          </p:cNvPr>
          <p:cNvSpPr/>
          <p:nvPr/>
        </p:nvSpPr>
        <p:spPr>
          <a:xfrm>
            <a:off x="0" y="0"/>
            <a:ext cx="7491046" cy="6873551"/>
          </a:xfrm>
          <a:prstGeom prst="rect">
            <a:avLst/>
          </a:prstGeom>
          <a:gradFill flip="none" rotWithShape="1">
            <a:gsLst>
              <a:gs pos="100000">
                <a:schemeClr val="bg1">
                  <a:alpha val="0"/>
                </a:schemeClr>
              </a:gs>
              <a:gs pos="66000">
                <a:srgbClr val="FFFFFF">
                  <a:alpha val="90000"/>
                </a:srgbClr>
              </a:gs>
              <a:gs pos="42000">
                <a:schemeClr val="bg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4">
            <a:extLst>
              <a:ext uri="{FF2B5EF4-FFF2-40B4-BE49-F238E27FC236}">
                <a16:creationId xmlns:a16="http://schemas.microsoft.com/office/drawing/2014/main" id="{8946B48B-5144-C2DE-D744-1D17ED0CBF87}"/>
              </a:ext>
            </a:extLst>
          </p:cNvPr>
          <p:cNvSpPr>
            <a:spLocks noGrp="1"/>
          </p:cNvSpPr>
          <p:nvPr>
            <p:ph type="title"/>
          </p:nvPr>
        </p:nvSpPr>
        <p:spPr>
          <a:xfrm>
            <a:off x="838200" y="603980"/>
            <a:ext cx="6652846" cy="1442534"/>
          </a:xfrm>
        </p:spPr>
        <p:txBody>
          <a:bodyPr>
            <a:normAutofit/>
          </a:bodyPr>
          <a:lstStyle/>
          <a:p>
            <a:pPr algn="l">
              <a:lnSpc>
                <a:spcPct val="110000"/>
              </a:lnSpc>
            </a:pPr>
            <a:r>
              <a:rPr lang="en-US" sz="2700" b="1" u="sng" dirty="0">
                <a:latin typeface="Calibri" panose="020F0502020204030204" pitchFamily="34" charset="0"/>
                <a:ea typeface="+mn-ea"/>
                <a:cs typeface="Times New Roman" panose="02020603050405020304" pitchFamily="18" charset="0"/>
              </a:rPr>
              <a:t>RFP Walk Through: </a:t>
            </a:r>
            <a:br>
              <a:rPr lang="en-US" sz="2700" b="1" u="sng" dirty="0">
                <a:latin typeface="Calibri" panose="020F0502020204030204" pitchFamily="34" charset="0"/>
                <a:ea typeface="+mn-ea"/>
                <a:cs typeface="Times New Roman" panose="02020603050405020304" pitchFamily="18" charset="0"/>
              </a:rPr>
            </a:br>
            <a:r>
              <a:rPr lang="en-US" sz="2700" b="1" u="sng" dirty="0">
                <a:solidFill>
                  <a:schemeClr val="tx1"/>
                </a:solidFill>
                <a:latin typeface="Calibri" panose="020F0502020204030204" pitchFamily="34" charset="0"/>
                <a:ea typeface="+mn-ea"/>
                <a:cs typeface="Times New Roman" panose="02020603050405020304" pitchFamily="18" charset="0"/>
              </a:rPr>
              <a:t>Additional Required Documents</a:t>
            </a:r>
            <a:endParaRPr lang="en-US" sz="2400" b="1" u="sng" dirty="0">
              <a:solidFill>
                <a:schemeClr val="tx1"/>
              </a:solidFill>
              <a:latin typeface="+mj-lt"/>
              <a:ea typeface="+mj-ea"/>
              <a:cs typeface="+mj-cs"/>
            </a:endParaRPr>
          </a:p>
        </p:txBody>
      </p:sp>
      <p:sp>
        <p:nvSpPr>
          <p:cNvPr id="6" name="Slide Number Placeholder 6">
            <a:extLst>
              <a:ext uri="{FF2B5EF4-FFF2-40B4-BE49-F238E27FC236}">
                <a16:creationId xmlns:a16="http://schemas.microsoft.com/office/drawing/2014/main" id="{080FC4C6-F7CD-4207-A795-9C448AF9961F}"/>
              </a:ext>
            </a:extLst>
          </p:cNvPr>
          <p:cNvSpPr>
            <a:spLocks noGrp="1"/>
          </p:cNvSpPr>
          <p:nvPr>
            <p:ph type="sldNum" sz="quarter" idx="12"/>
          </p:nvPr>
        </p:nvSpPr>
        <p:spPr/>
        <p:txBody>
          <a:bodyPr/>
          <a:lstStyle/>
          <a:p>
            <a:fld id="{48F63A3B-78C7-47BE-AE5E-E10140E04643}" type="slidenum">
              <a:rPr lang="en-US" smtClean="0">
                <a:solidFill>
                  <a:schemeClr val="bg1"/>
                </a:solidFill>
              </a:rPr>
              <a:t>16</a:t>
            </a:fld>
            <a:endParaRPr lang="en-US" dirty="0">
              <a:solidFill>
                <a:schemeClr val="bg1"/>
              </a:solidFill>
            </a:endParaRPr>
          </a:p>
        </p:txBody>
      </p:sp>
      <p:sp>
        <p:nvSpPr>
          <p:cNvPr id="7" name="Content Placeholder 6">
            <a:extLst>
              <a:ext uri="{FF2B5EF4-FFF2-40B4-BE49-F238E27FC236}">
                <a16:creationId xmlns:a16="http://schemas.microsoft.com/office/drawing/2014/main" id="{43F41FDE-FD82-C129-9018-57E247F1F56E}"/>
              </a:ext>
            </a:extLst>
          </p:cNvPr>
          <p:cNvSpPr>
            <a:spLocks noGrp="1"/>
          </p:cNvSpPr>
          <p:nvPr>
            <p:ph sz="quarter" idx="10"/>
          </p:nvPr>
        </p:nvSpPr>
        <p:spPr>
          <a:xfrm>
            <a:off x="838200" y="2388092"/>
            <a:ext cx="6263936" cy="2583403"/>
          </a:xfrm>
        </p:spPr>
        <p:txBody>
          <a:bodyPr/>
          <a:lstStyle/>
          <a:p>
            <a:pPr marL="228600" lvl="1" fontAlgn="base">
              <a:spcBef>
                <a:spcPts val="1000"/>
              </a:spcBef>
            </a:pPr>
            <a:r>
              <a:rPr lang="en-US" sz="2000" dirty="0" bmk="_Hlk160279950"/>
              <a:t>Community Development Financial Institution Treasury Certification</a:t>
            </a:r>
          </a:p>
          <a:p>
            <a:pPr marL="228600" lvl="1" fontAlgn="base">
              <a:spcBef>
                <a:spcPts val="1000"/>
              </a:spcBef>
            </a:pPr>
            <a:r>
              <a:rPr lang="en-US" sz="2000" dirty="0" bmk="_Hlk160279950"/>
              <a:t>501 (c) (3) Certification (990 or IRS Print off)</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47982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1" descr="Cityscape photo of Saint Paul, Minnesota">
            <a:extLst>
              <a:ext uri="{FF2B5EF4-FFF2-40B4-BE49-F238E27FC236}">
                <a16:creationId xmlns:a16="http://schemas.microsoft.com/office/drawing/2014/main" id="{00BAD5E0-0756-AF3E-46A3-4F43CA2EEF11}"/>
              </a:ext>
            </a:extLst>
          </p:cNvPr>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875" t="27782" r="15398"/>
          <a:stretch/>
        </p:blipFill>
        <p:spPr>
          <a:xfrm>
            <a:off x="0" y="0"/>
            <a:ext cx="12192000" cy="6873550"/>
          </a:xfrm>
        </p:spPr>
      </p:pic>
      <p:sp>
        <p:nvSpPr>
          <p:cNvPr id="2" name="Rectangle 2">
            <a:extLst>
              <a:ext uri="{FF2B5EF4-FFF2-40B4-BE49-F238E27FC236}">
                <a16:creationId xmlns:a16="http://schemas.microsoft.com/office/drawing/2014/main" id="{C703BC7B-D836-3B37-912E-0FA40D61CC20}"/>
              </a:ext>
              <a:ext uri="{C183D7F6-B498-43B3-948B-1728B52AA6E4}">
                <adec:decorative xmlns:adec="http://schemas.microsoft.com/office/drawing/2017/decorative" val="1"/>
              </a:ext>
            </a:extLst>
          </p:cNvPr>
          <p:cNvSpPr/>
          <p:nvPr/>
        </p:nvSpPr>
        <p:spPr>
          <a:xfrm>
            <a:off x="0" y="603981"/>
            <a:ext cx="7713785" cy="5650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0D5A961B-933D-492E-FD99-A7EA44ADE660}"/>
              </a:ext>
              <a:ext uri="{C183D7F6-B498-43B3-948B-1728B52AA6E4}">
                <adec:decorative xmlns:adec="http://schemas.microsoft.com/office/drawing/2017/decorative" val="1"/>
              </a:ext>
            </a:extLst>
          </p:cNvPr>
          <p:cNvSpPr/>
          <p:nvPr/>
        </p:nvSpPr>
        <p:spPr>
          <a:xfrm>
            <a:off x="0" y="431165"/>
            <a:ext cx="7491046" cy="5650039"/>
          </a:xfrm>
          <a:prstGeom prst="rect">
            <a:avLst/>
          </a:prstGeom>
          <a:gradFill flip="none" rotWithShape="1">
            <a:gsLst>
              <a:gs pos="100000">
                <a:schemeClr val="bg1">
                  <a:alpha val="0"/>
                </a:schemeClr>
              </a:gs>
              <a:gs pos="66000">
                <a:srgbClr val="FFFFFF">
                  <a:alpha val="90000"/>
                </a:srgbClr>
              </a:gs>
              <a:gs pos="42000">
                <a:schemeClr val="bg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200000"/>
              </a:lnSpc>
              <a:buFont typeface="Arial" panose="020B0604020202020204" pitchFamily="34" charset="0"/>
              <a:buChar char="•"/>
            </a:pPr>
            <a:r>
              <a:rPr lang="en-US" dirty="0" bmk="_Hlk160279950">
                <a:solidFill>
                  <a:schemeClr val="tx2"/>
                </a:solidFill>
              </a:rPr>
              <a:t>Overall Proposal and Strategy to Maximize Impact</a:t>
            </a:r>
          </a:p>
          <a:p>
            <a:pPr marL="285750" indent="-285750">
              <a:lnSpc>
                <a:spcPct val="200000"/>
              </a:lnSpc>
              <a:buFont typeface="Arial" panose="020B0604020202020204" pitchFamily="34" charset="0"/>
              <a:buChar char="•"/>
            </a:pPr>
            <a:r>
              <a:rPr lang="en-US" dirty="0" bmk="_Hlk160279950">
                <a:solidFill>
                  <a:schemeClr val="tx2"/>
                </a:solidFill>
              </a:rPr>
              <a:t>Organizational Capacity</a:t>
            </a:r>
          </a:p>
          <a:p>
            <a:pPr marL="285750" indent="-285750">
              <a:lnSpc>
                <a:spcPct val="200000"/>
              </a:lnSpc>
              <a:buFont typeface="Arial" panose="020B0604020202020204" pitchFamily="34" charset="0"/>
              <a:buChar char="•"/>
            </a:pPr>
            <a:r>
              <a:rPr lang="en-US" dirty="0" bmk="_Hlk160279950">
                <a:solidFill>
                  <a:schemeClr val="tx2"/>
                </a:solidFill>
              </a:rPr>
              <a:t>Equity/ Diversity</a:t>
            </a:r>
          </a:p>
          <a:p>
            <a:pPr marL="285750" indent="-285750">
              <a:lnSpc>
                <a:spcPct val="200000"/>
              </a:lnSpc>
              <a:buFont typeface="Arial" panose="020B0604020202020204" pitchFamily="34" charset="0"/>
              <a:buChar char="•"/>
            </a:pPr>
            <a:r>
              <a:rPr lang="en-US" dirty="0" bmk="_Hlk160279950">
                <a:solidFill>
                  <a:schemeClr val="tx2"/>
                </a:solidFill>
              </a:rPr>
              <a:t>Populations and Homebuyers to be Served</a:t>
            </a:r>
          </a:p>
          <a:p>
            <a:pPr marL="285750" indent="-285750">
              <a:lnSpc>
                <a:spcPct val="200000"/>
              </a:lnSpc>
              <a:buFont typeface="Arial" panose="020B0604020202020204" pitchFamily="34" charset="0"/>
              <a:buChar char="•"/>
            </a:pPr>
            <a:r>
              <a:rPr lang="en-US" dirty="0" bmk="_Hlk160279950">
                <a:solidFill>
                  <a:schemeClr val="tx2"/>
                </a:solidFill>
              </a:rPr>
              <a:t>Targeted Service Area</a:t>
            </a:r>
          </a:p>
          <a:p>
            <a:pPr marL="285750" indent="-285750">
              <a:lnSpc>
                <a:spcPct val="200000"/>
              </a:lnSpc>
              <a:buFont typeface="Arial" panose="020B0604020202020204" pitchFamily="34" charset="0"/>
              <a:buChar char="•"/>
            </a:pPr>
            <a:r>
              <a:rPr lang="en-US" dirty="0" bmk="_Hlk160279950">
                <a:solidFill>
                  <a:schemeClr val="tx2"/>
                </a:solidFill>
              </a:rPr>
              <a:t>Budget</a:t>
            </a:r>
          </a:p>
          <a:p>
            <a:pPr marL="285750" indent="-285750">
              <a:buFont typeface="Arial" panose="020B0604020202020204" pitchFamily="34" charset="0"/>
              <a:buChar char="•"/>
            </a:pPr>
            <a:endParaRPr lang="en-US" dirty="0" bmk="_Hlk160279950">
              <a:solidFill>
                <a:schemeClr val="tx2"/>
              </a:solidFill>
            </a:endParaRPr>
          </a:p>
          <a:p>
            <a:pPr marL="285750" indent="-285750">
              <a:buFont typeface="Arial" panose="020B0604020202020204" pitchFamily="34" charset="0"/>
              <a:buChar char="•"/>
            </a:pPr>
            <a:r>
              <a:rPr lang="en-US" dirty="0" bmk="_Hlk160279950">
                <a:solidFill>
                  <a:schemeClr val="tx2"/>
                </a:solidFill>
              </a:rPr>
              <a:t>3 points each for a total of 18 points. Additional scoring information is found in the RFP instructions. </a:t>
            </a:r>
          </a:p>
        </p:txBody>
      </p:sp>
      <p:sp>
        <p:nvSpPr>
          <p:cNvPr id="27" name="Title 4">
            <a:extLst>
              <a:ext uri="{FF2B5EF4-FFF2-40B4-BE49-F238E27FC236}">
                <a16:creationId xmlns:a16="http://schemas.microsoft.com/office/drawing/2014/main" id="{8946B48B-5144-C2DE-D744-1D17ED0CBF87}"/>
              </a:ext>
            </a:extLst>
          </p:cNvPr>
          <p:cNvSpPr>
            <a:spLocks noGrp="1"/>
          </p:cNvSpPr>
          <p:nvPr>
            <p:ph type="title"/>
          </p:nvPr>
        </p:nvSpPr>
        <p:spPr>
          <a:xfrm>
            <a:off x="838200" y="603980"/>
            <a:ext cx="6652846" cy="718793"/>
          </a:xfrm>
        </p:spPr>
        <p:txBody>
          <a:bodyPr>
            <a:normAutofit fontScale="90000"/>
          </a:bodyPr>
          <a:lstStyle/>
          <a:p>
            <a:pPr algn="l">
              <a:lnSpc>
                <a:spcPct val="110000"/>
              </a:lnSpc>
            </a:pPr>
            <a:r>
              <a:rPr lang="en-US" sz="3100" b="1" u="sng" dirty="0">
                <a:latin typeface="Calibri" panose="020F0502020204030204" pitchFamily="34" charset="0"/>
                <a:ea typeface="+mn-ea"/>
                <a:cs typeface="Times New Roman" panose="02020603050405020304" pitchFamily="18" charset="0"/>
              </a:rPr>
              <a:t>Scoring: </a:t>
            </a:r>
            <a:br>
              <a:rPr lang="en-US" sz="2700" b="1" u="sng" dirty="0">
                <a:latin typeface="Calibri" panose="020F0502020204030204" pitchFamily="34" charset="0"/>
                <a:ea typeface="+mn-ea"/>
                <a:cs typeface="Times New Roman" panose="02020603050405020304" pitchFamily="18" charset="0"/>
              </a:rPr>
            </a:br>
            <a:endParaRPr lang="en-US" sz="2400" b="1" u="sng" dirty="0">
              <a:solidFill>
                <a:schemeClr val="tx1"/>
              </a:solidFill>
              <a:latin typeface="+mj-lt"/>
              <a:ea typeface="+mj-ea"/>
              <a:cs typeface="+mj-cs"/>
            </a:endParaRPr>
          </a:p>
        </p:txBody>
      </p:sp>
      <p:sp>
        <p:nvSpPr>
          <p:cNvPr id="6" name="Slide Number Placeholder 6">
            <a:extLst>
              <a:ext uri="{FF2B5EF4-FFF2-40B4-BE49-F238E27FC236}">
                <a16:creationId xmlns:a16="http://schemas.microsoft.com/office/drawing/2014/main" id="{080FC4C6-F7CD-4207-A795-9C448AF9961F}"/>
              </a:ext>
            </a:extLst>
          </p:cNvPr>
          <p:cNvSpPr>
            <a:spLocks noGrp="1"/>
          </p:cNvSpPr>
          <p:nvPr>
            <p:ph type="sldNum" sz="quarter" idx="12"/>
          </p:nvPr>
        </p:nvSpPr>
        <p:spPr/>
        <p:txBody>
          <a:bodyPr/>
          <a:lstStyle/>
          <a:p>
            <a:fld id="{48F63A3B-78C7-47BE-AE5E-E10140E04643}" type="slidenum">
              <a:rPr lang="en-US" smtClean="0">
                <a:solidFill>
                  <a:schemeClr val="bg1"/>
                </a:solidFill>
              </a:rPr>
              <a:t>17</a:t>
            </a:fld>
            <a:endParaRPr lang="en-US" dirty="0">
              <a:solidFill>
                <a:schemeClr val="bg1"/>
              </a:solidFill>
            </a:endParaRPr>
          </a:p>
        </p:txBody>
      </p:sp>
      <p:sp>
        <p:nvSpPr>
          <p:cNvPr id="7" name="Content Placeholder 6">
            <a:extLst>
              <a:ext uri="{FF2B5EF4-FFF2-40B4-BE49-F238E27FC236}">
                <a16:creationId xmlns:a16="http://schemas.microsoft.com/office/drawing/2014/main" id="{43F41FDE-FD82-C129-9018-57E247F1F56E}"/>
              </a:ext>
            </a:extLst>
          </p:cNvPr>
          <p:cNvSpPr>
            <a:spLocks noGrp="1"/>
          </p:cNvSpPr>
          <p:nvPr>
            <p:ph sz="quarter" idx="10"/>
          </p:nvPr>
        </p:nvSpPr>
        <p:spPr>
          <a:xfrm>
            <a:off x="838200" y="2388092"/>
            <a:ext cx="6263936" cy="2583403"/>
          </a:xfrm>
        </p:spPr>
        <p:txBody>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1048479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1" descr="Cityscape photo of Saint Paul, Minnesota">
            <a:extLst>
              <a:ext uri="{FF2B5EF4-FFF2-40B4-BE49-F238E27FC236}">
                <a16:creationId xmlns:a16="http://schemas.microsoft.com/office/drawing/2014/main" id="{00BAD5E0-0756-AF3E-46A3-4F43CA2EEF11}"/>
              </a:ext>
            </a:extLst>
          </p:cNvPr>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875" t="27782" r="15398"/>
          <a:stretch/>
        </p:blipFill>
        <p:spPr>
          <a:xfrm>
            <a:off x="0" y="0"/>
            <a:ext cx="12192000" cy="6873550"/>
          </a:xfrm>
        </p:spPr>
      </p:pic>
      <p:sp>
        <p:nvSpPr>
          <p:cNvPr id="2" name="Rectangle 2">
            <a:extLst>
              <a:ext uri="{FF2B5EF4-FFF2-40B4-BE49-F238E27FC236}">
                <a16:creationId xmlns:a16="http://schemas.microsoft.com/office/drawing/2014/main" id="{C703BC7B-D836-3B37-912E-0FA40D61CC20}"/>
              </a:ext>
              <a:ext uri="{C183D7F6-B498-43B3-948B-1728B52AA6E4}">
                <adec:decorative xmlns:adec="http://schemas.microsoft.com/office/drawing/2017/decorative" val="1"/>
              </a:ext>
            </a:extLst>
          </p:cNvPr>
          <p:cNvSpPr/>
          <p:nvPr/>
        </p:nvSpPr>
        <p:spPr>
          <a:xfrm>
            <a:off x="0" y="603981"/>
            <a:ext cx="7713785" cy="5650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0D5A961B-933D-492E-FD99-A7EA44ADE660}"/>
              </a:ext>
              <a:ext uri="{C183D7F6-B498-43B3-948B-1728B52AA6E4}">
                <adec:decorative xmlns:adec="http://schemas.microsoft.com/office/drawing/2017/decorative" val="1"/>
              </a:ext>
            </a:extLst>
          </p:cNvPr>
          <p:cNvSpPr/>
          <p:nvPr/>
        </p:nvSpPr>
        <p:spPr>
          <a:xfrm>
            <a:off x="0" y="431165"/>
            <a:ext cx="7491046" cy="5650039"/>
          </a:xfrm>
          <a:prstGeom prst="rect">
            <a:avLst/>
          </a:prstGeom>
          <a:gradFill flip="none" rotWithShape="1">
            <a:gsLst>
              <a:gs pos="100000">
                <a:schemeClr val="bg1">
                  <a:alpha val="0"/>
                </a:schemeClr>
              </a:gs>
              <a:gs pos="66000">
                <a:srgbClr val="FFFFFF">
                  <a:alpha val="90000"/>
                </a:srgbClr>
              </a:gs>
              <a:gs pos="42000">
                <a:schemeClr val="bg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200000"/>
              </a:lnSpc>
            </a:pPr>
            <a:endParaRPr lang="en-US" sz="1600" dirty="0" bmk="_Hlk160279950">
              <a:solidFill>
                <a:schemeClr val="tx2"/>
              </a:solidFill>
            </a:endParaRPr>
          </a:p>
          <a:p>
            <a:pPr>
              <a:lnSpc>
                <a:spcPct val="200000"/>
              </a:lnSpc>
            </a:pPr>
            <a:endParaRPr lang="en-US" sz="1600" dirty="0" bmk="_Hlk160279950">
              <a:solidFill>
                <a:schemeClr val="tx2"/>
              </a:solidFill>
            </a:endParaRPr>
          </a:p>
        </p:txBody>
      </p:sp>
      <p:sp>
        <p:nvSpPr>
          <p:cNvPr id="27" name="Title 4">
            <a:extLst>
              <a:ext uri="{FF2B5EF4-FFF2-40B4-BE49-F238E27FC236}">
                <a16:creationId xmlns:a16="http://schemas.microsoft.com/office/drawing/2014/main" id="{8946B48B-5144-C2DE-D744-1D17ED0CBF87}"/>
              </a:ext>
            </a:extLst>
          </p:cNvPr>
          <p:cNvSpPr>
            <a:spLocks noGrp="1"/>
          </p:cNvSpPr>
          <p:nvPr>
            <p:ph type="title"/>
          </p:nvPr>
        </p:nvSpPr>
        <p:spPr>
          <a:xfrm>
            <a:off x="838200" y="603980"/>
            <a:ext cx="6652846" cy="718793"/>
          </a:xfrm>
        </p:spPr>
        <p:txBody>
          <a:bodyPr>
            <a:normAutofit fontScale="90000"/>
          </a:bodyPr>
          <a:lstStyle/>
          <a:p>
            <a:pPr algn="l">
              <a:lnSpc>
                <a:spcPct val="110000"/>
              </a:lnSpc>
            </a:pPr>
            <a:r>
              <a:rPr lang="en-US" sz="3100" b="1" u="sng" dirty="0">
                <a:latin typeface="Calibri" panose="020F0502020204030204" pitchFamily="34" charset="0"/>
                <a:ea typeface="+mn-ea"/>
                <a:cs typeface="Times New Roman" panose="02020603050405020304" pitchFamily="18" charset="0"/>
              </a:rPr>
              <a:t>Scoring: </a:t>
            </a:r>
            <a:br>
              <a:rPr lang="en-US" sz="2700" b="1" u="sng" dirty="0">
                <a:latin typeface="Calibri" panose="020F0502020204030204" pitchFamily="34" charset="0"/>
                <a:ea typeface="+mn-ea"/>
                <a:cs typeface="Times New Roman" panose="02020603050405020304" pitchFamily="18" charset="0"/>
              </a:rPr>
            </a:br>
            <a:endParaRPr lang="en-US" sz="2400" b="1" u="sng" dirty="0">
              <a:solidFill>
                <a:schemeClr val="tx1"/>
              </a:solidFill>
              <a:latin typeface="+mj-lt"/>
              <a:ea typeface="+mj-ea"/>
              <a:cs typeface="+mj-cs"/>
            </a:endParaRPr>
          </a:p>
        </p:txBody>
      </p:sp>
      <p:sp>
        <p:nvSpPr>
          <p:cNvPr id="6" name="Slide Number Placeholder 6">
            <a:extLst>
              <a:ext uri="{FF2B5EF4-FFF2-40B4-BE49-F238E27FC236}">
                <a16:creationId xmlns:a16="http://schemas.microsoft.com/office/drawing/2014/main" id="{080FC4C6-F7CD-4207-A795-9C448AF9961F}"/>
              </a:ext>
            </a:extLst>
          </p:cNvPr>
          <p:cNvSpPr>
            <a:spLocks noGrp="1"/>
          </p:cNvSpPr>
          <p:nvPr>
            <p:ph type="sldNum" sz="quarter" idx="12"/>
          </p:nvPr>
        </p:nvSpPr>
        <p:spPr/>
        <p:txBody>
          <a:bodyPr/>
          <a:lstStyle/>
          <a:p>
            <a:fld id="{48F63A3B-78C7-47BE-AE5E-E10140E04643}" type="slidenum">
              <a:rPr lang="en-US" smtClean="0">
                <a:solidFill>
                  <a:schemeClr val="bg1"/>
                </a:solidFill>
              </a:rPr>
              <a:t>18</a:t>
            </a:fld>
            <a:endParaRPr lang="en-US" dirty="0">
              <a:solidFill>
                <a:schemeClr val="bg1"/>
              </a:solidFill>
            </a:endParaRPr>
          </a:p>
        </p:txBody>
      </p:sp>
      <p:sp>
        <p:nvSpPr>
          <p:cNvPr id="7" name="Content Placeholder 6">
            <a:extLst>
              <a:ext uri="{FF2B5EF4-FFF2-40B4-BE49-F238E27FC236}">
                <a16:creationId xmlns:a16="http://schemas.microsoft.com/office/drawing/2014/main" id="{43F41FDE-FD82-C129-9018-57E247F1F56E}"/>
              </a:ext>
            </a:extLst>
          </p:cNvPr>
          <p:cNvSpPr>
            <a:spLocks noGrp="1"/>
          </p:cNvSpPr>
          <p:nvPr>
            <p:ph sz="quarter" idx="10"/>
          </p:nvPr>
        </p:nvSpPr>
        <p:spPr>
          <a:xfrm>
            <a:off x="523783" y="1322774"/>
            <a:ext cx="6578353" cy="3648722"/>
          </a:xfrm>
        </p:spPr>
        <p:txBody>
          <a:bodyPr/>
          <a:lstStyle/>
          <a:p>
            <a:pPr marL="457200" indent="-457200">
              <a:buAutoNum type="arabicPeriod"/>
            </a:pPr>
            <a:r>
              <a:rPr lang="en-US" dirty="0"/>
              <a:t>Reviewed and Scored by Staff</a:t>
            </a:r>
          </a:p>
          <a:p>
            <a:pPr marL="457200" indent="-457200">
              <a:buAutoNum type="arabicPeriod"/>
            </a:pPr>
            <a:r>
              <a:rPr lang="en-US" dirty="0"/>
              <a:t>Reviewed and Prioritized by Selections Committee</a:t>
            </a:r>
          </a:p>
          <a:p>
            <a:pPr marL="457200" indent="-457200">
              <a:buAutoNum type="arabicPeriod"/>
            </a:pPr>
            <a:r>
              <a:rPr lang="en-US" dirty="0"/>
              <a:t>Reviewed and Voted on by Minnesota Housing Board of Directors</a:t>
            </a:r>
          </a:p>
          <a:p>
            <a:pPr marL="0" indent="0">
              <a:buNone/>
            </a:pPr>
            <a:endParaRPr lang="en-US" dirty="0"/>
          </a:p>
        </p:txBody>
      </p:sp>
    </p:spTree>
    <p:extLst>
      <p:ext uri="{BB962C8B-B14F-4D97-AF65-F5344CB8AC3E}">
        <p14:creationId xmlns:p14="http://schemas.microsoft.com/office/powerpoint/2010/main" val="1312724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1" descr="Cityscape photo of Saint Paul, Minnesota">
            <a:extLst>
              <a:ext uri="{FF2B5EF4-FFF2-40B4-BE49-F238E27FC236}">
                <a16:creationId xmlns:a16="http://schemas.microsoft.com/office/drawing/2014/main" id="{00BAD5E0-0756-AF3E-46A3-4F43CA2EEF11}"/>
              </a:ext>
            </a:extLst>
          </p:cNvPr>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875" t="27782" r="15398"/>
          <a:stretch/>
        </p:blipFill>
        <p:spPr>
          <a:xfrm>
            <a:off x="0" y="0"/>
            <a:ext cx="12192000" cy="6873550"/>
          </a:xfrm>
        </p:spPr>
      </p:pic>
      <p:sp>
        <p:nvSpPr>
          <p:cNvPr id="2" name="Rectangle 2">
            <a:extLst>
              <a:ext uri="{FF2B5EF4-FFF2-40B4-BE49-F238E27FC236}">
                <a16:creationId xmlns:a16="http://schemas.microsoft.com/office/drawing/2014/main" id="{C703BC7B-D836-3B37-912E-0FA40D61CC20}"/>
              </a:ext>
              <a:ext uri="{C183D7F6-B498-43B3-948B-1728B52AA6E4}">
                <adec:decorative xmlns:adec="http://schemas.microsoft.com/office/drawing/2017/decorative" val="1"/>
              </a:ext>
            </a:extLst>
          </p:cNvPr>
          <p:cNvSpPr/>
          <p:nvPr/>
        </p:nvSpPr>
        <p:spPr>
          <a:xfrm>
            <a:off x="0" y="603981"/>
            <a:ext cx="7713785" cy="5650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0D5A961B-933D-492E-FD99-A7EA44ADE660}"/>
              </a:ext>
              <a:ext uri="{C183D7F6-B498-43B3-948B-1728B52AA6E4}">
                <adec:decorative xmlns:adec="http://schemas.microsoft.com/office/drawing/2017/decorative" val="1"/>
              </a:ext>
            </a:extLst>
          </p:cNvPr>
          <p:cNvSpPr/>
          <p:nvPr/>
        </p:nvSpPr>
        <p:spPr>
          <a:xfrm>
            <a:off x="0" y="431165"/>
            <a:ext cx="7491046" cy="5650039"/>
          </a:xfrm>
          <a:prstGeom prst="rect">
            <a:avLst/>
          </a:prstGeom>
          <a:gradFill flip="none" rotWithShape="1">
            <a:gsLst>
              <a:gs pos="100000">
                <a:schemeClr val="bg1">
                  <a:alpha val="0"/>
                </a:schemeClr>
              </a:gs>
              <a:gs pos="66000">
                <a:srgbClr val="FFFFFF">
                  <a:alpha val="90000"/>
                </a:srgbClr>
              </a:gs>
              <a:gs pos="42000">
                <a:schemeClr val="bg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200000"/>
              </a:lnSpc>
            </a:pPr>
            <a:endParaRPr lang="en-US" sz="1600" dirty="0" bmk="_Hlk160279950">
              <a:solidFill>
                <a:schemeClr val="tx2"/>
              </a:solidFill>
            </a:endParaRPr>
          </a:p>
          <a:p>
            <a:pPr>
              <a:lnSpc>
                <a:spcPct val="200000"/>
              </a:lnSpc>
            </a:pPr>
            <a:endParaRPr lang="en-US" sz="1600" dirty="0" bmk="_Hlk160279950">
              <a:solidFill>
                <a:schemeClr val="tx2"/>
              </a:solidFill>
            </a:endParaRPr>
          </a:p>
        </p:txBody>
      </p:sp>
      <p:sp>
        <p:nvSpPr>
          <p:cNvPr id="27" name="Title 4">
            <a:extLst>
              <a:ext uri="{FF2B5EF4-FFF2-40B4-BE49-F238E27FC236}">
                <a16:creationId xmlns:a16="http://schemas.microsoft.com/office/drawing/2014/main" id="{8946B48B-5144-C2DE-D744-1D17ED0CBF87}"/>
              </a:ext>
            </a:extLst>
          </p:cNvPr>
          <p:cNvSpPr>
            <a:spLocks noGrp="1"/>
          </p:cNvSpPr>
          <p:nvPr>
            <p:ph type="title"/>
          </p:nvPr>
        </p:nvSpPr>
        <p:spPr>
          <a:xfrm>
            <a:off x="838200" y="603980"/>
            <a:ext cx="6652846" cy="718793"/>
          </a:xfrm>
        </p:spPr>
        <p:txBody>
          <a:bodyPr>
            <a:normAutofit fontScale="90000"/>
          </a:bodyPr>
          <a:lstStyle/>
          <a:p>
            <a:pPr algn="l">
              <a:lnSpc>
                <a:spcPct val="110000"/>
              </a:lnSpc>
            </a:pPr>
            <a:r>
              <a:rPr lang="en-US" sz="3100" b="1" u="sng" dirty="0">
                <a:latin typeface="Calibri" panose="020F0502020204030204" pitchFamily="34" charset="0"/>
                <a:ea typeface="+mn-ea"/>
                <a:cs typeface="Times New Roman" panose="02020603050405020304" pitchFamily="18" charset="0"/>
              </a:rPr>
              <a:t>Selections: </a:t>
            </a:r>
            <a:br>
              <a:rPr lang="en-US" sz="2700" b="1" u="sng" dirty="0">
                <a:latin typeface="Calibri" panose="020F0502020204030204" pitchFamily="34" charset="0"/>
                <a:ea typeface="+mn-ea"/>
                <a:cs typeface="Times New Roman" panose="02020603050405020304" pitchFamily="18" charset="0"/>
              </a:rPr>
            </a:br>
            <a:endParaRPr lang="en-US" sz="2400" b="1" u="sng" dirty="0">
              <a:solidFill>
                <a:schemeClr val="tx1"/>
              </a:solidFill>
              <a:latin typeface="+mj-lt"/>
              <a:ea typeface="+mj-ea"/>
              <a:cs typeface="+mj-cs"/>
            </a:endParaRPr>
          </a:p>
        </p:txBody>
      </p:sp>
      <p:sp>
        <p:nvSpPr>
          <p:cNvPr id="6" name="Slide Number Placeholder 6">
            <a:extLst>
              <a:ext uri="{FF2B5EF4-FFF2-40B4-BE49-F238E27FC236}">
                <a16:creationId xmlns:a16="http://schemas.microsoft.com/office/drawing/2014/main" id="{080FC4C6-F7CD-4207-A795-9C448AF9961F}"/>
              </a:ext>
            </a:extLst>
          </p:cNvPr>
          <p:cNvSpPr>
            <a:spLocks noGrp="1"/>
          </p:cNvSpPr>
          <p:nvPr>
            <p:ph type="sldNum" sz="quarter" idx="12"/>
          </p:nvPr>
        </p:nvSpPr>
        <p:spPr/>
        <p:txBody>
          <a:bodyPr/>
          <a:lstStyle/>
          <a:p>
            <a:fld id="{48F63A3B-78C7-47BE-AE5E-E10140E04643}" type="slidenum">
              <a:rPr lang="en-US" smtClean="0">
                <a:solidFill>
                  <a:schemeClr val="bg1"/>
                </a:solidFill>
              </a:rPr>
              <a:t>19</a:t>
            </a:fld>
            <a:endParaRPr lang="en-US" dirty="0">
              <a:solidFill>
                <a:schemeClr val="bg1"/>
              </a:solidFill>
            </a:endParaRPr>
          </a:p>
        </p:txBody>
      </p:sp>
      <p:sp>
        <p:nvSpPr>
          <p:cNvPr id="7" name="Content Placeholder 6">
            <a:extLst>
              <a:ext uri="{FF2B5EF4-FFF2-40B4-BE49-F238E27FC236}">
                <a16:creationId xmlns:a16="http://schemas.microsoft.com/office/drawing/2014/main" id="{43F41FDE-FD82-C129-9018-57E247F1F56E}"/>
              </a:ext>
            </a:extLst>
          </p:cNvPr>
          <p:cNvSpPr>
            <a:spLocks noGrp="1"/>
          </p:cNvSpPr>
          <p:nvPr>
            <p:ph sz="quarter" idx="10"/>
          </p:nvPr>
        </p:nvSpPr>
        <p:spPr>
          <a:xfrm>
            <a:off x="523783" y="1322774"/>
            <a:ext cx="6578353" cy="3648722"/>
          </a:xfrm>
        </p:spPr>
        <p:txBody>
          <a:bodyPr/>
          <a:lstStyle/>
          <a:p>
            <a:pPr marL="0" indent="0">
              <a:buNone/>
            </a:pPr>
            <a:r>
              <a:rPr lang="en-US" dirty="0"/>
              <a:t>If an organization is selected, they will be notified within 10 working days of Board approval. </a:t>
            </a:r>
          </a:p>
          <a:p>
            <a:pPr marL="0" indent="0">
              <a:buNone/>
            </a:pPr>
            <a:r>
              <a:rPr lang="en-US" dirty="0"/>
              <a:t>The selected applicants will be invited to launch meetings. </a:t>
            </a:r>
          </a:p>
          <a:p>
            <a:pPr marL="0" indent="0">
              <a:buNone/>
            </a:pPr>
            <a:endParaRPr lang="en-US" dirty="0"/>
          </a:p>
        </p:txBody>
      </p:sp>
    </p:spTree>
    <p:extLst>
      <p:ext uri="{BB962C8B-B14F-4D97-AF65-F5344CB8AC3E}">
        <p14:creationId xmlns:p14="http://schemas.microsoft.com/office/powerpoint/2010/main" val="170722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D587DC8-887D-4D2C-97A9-E37B9CD5F7DA}"/>
              </a:ext>
            </a:extLst>
          </p:cNvPr>
          <p:cNvSpPr>
            <a:spLocks noGrp="1"/>
          </p:cNvSpPr>
          <p:nvPr>
            <p:ph type="title"/>
          </p:nvPr>
        </p:nvSpPr>
        <p:spPr/>
        <p:txBody>
          <a:bodyPr/>
          <a:lstStyle/>
          <a:p>
            <a:r>
              <a:rPr lang="en-US" dirty="0"/>
              <a:t>This Presentation is Being Recorded </a:t>
            </a:r>
          </a:p>
        </p:txBody>
      </p:sp>
      <p:sp>
        <p:nvSpPr>
          <p:cNvPr id="10" name="Content Placeholder 2">
            <a:extLst>
              <a:ext uri="{FF2B5EF4-FFF2-40B4-BE49-F238E27FC236}">
                <a16:creationId xmlns:a16="http://schemas.microsoft.com/office/drawing/2014/main" id="{D211D839-8A60-4987-9F9F-8D28CC5C059C}"/>
              </a:ext>
            </a:extLst>
          </p:cNvPr>
          <p:cNvSpPr>
            <a:spLocks noGrp="1"/>
          </p:cNvSpPr>
          <p:nvPr>
            <p:ph idx="1"/>
          </p:nvPr>
        </p:nvSpPr>
        <p:spPr/>
        <p:txBody>
          <a:bodyPr lIns="274320" tIns="274320" rIns="274320" bIns="274320" anchor="ctr"/>
          <a:lstStyle/>
          <a:p>
            <a:pPr marL="0" indent="0">
              <a:buNone/>
              <a:tabLst>
                <a:tab pos="2852738" algn="l"/>
              </a:tabLst>
            </a:pPr>
            <a:r>
              <a:rPr lang="en-US" sz="2000" dirty="0">
                <a:solidFill>
                  <a:srgbClr val="000000"/>
                </a:solidFill>
                <a:effectLst/>
                <a:latin typeface="Aptos" panose="020B0004020202020204" pitchFamily="34" charset="0"/>
                <a:ea typeface="Calibri" panose="020F0502020204030204" pitchFamily="34" charset="0"/>
              </a:rPr>
              <a:t>“Minnesota Housing does not consent to the collection or use of its data by programs or systems that utilize artificial intelligence or large language models. If meeting attendees wish to have the meeting transcribed, please let the meeting organizer know and Minnesota Housing staff will provide a Teams transcription. If Teams transcription is used, any portion of the transcript containing public data under the Minnesota Government Data Practices Act must be provided to the person requesting the data."</a:t>
            </a:r>
            <a:endParaRPr lang="en-US" sz="2000" dirty="0">
              <a:effectLst/>
              <a:latin typeface="Calibri" panose="020F0502020204030204" pitchFamily="34" charset="0"/>
              <a:ea typeface="Calibri" panose="020F0502020204030204" pitchFamily="34" charset="0"/>
            </a:endParaRPr>
          </a:p>
          <a:p>
            <a:pPr marL="0" indent="0">
              <a:buNone/>
              <a:tabLst>
                <a:tab pos="2852738" algn="l"/>
              </a:tabLst>
            </a:pPr>
            <a:endParaRPr lang="en-US" dirty="0"/>
          </a:p>
        </p:txBody>
      </p:sp>
      <p:sp>
        <p:nvSpPr>
          <p:cNvPr id="6" name="Slide Number Placeholder 3">
            <a:extLst>
              <a:ext uri="{FF2B5EF4-FFF2-40B4-BE49-F238E27FC236}">
                <a16:creationId xmlns:a16="http://schemas.microsoft.com/office/drawing/2014/main" id="{64D11908-7802-4804-AF30-66F9FAD5083C}"/>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1791044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1" descr="Cityscape photo of Saint Paul, Minnesota">
            <a:extLst>
              <a:ext uri="{FF2B5EF4-FFF2-40B4-BE49-F238E27FC236}">
                <a16:creationId xmlns:a16="http://schemas.microsoft.com/office/drawing/2014/main" id="{00BAD5E0-0756-AF3E-46A3-4F43CA2EEF11}"/>
              </a:ext>
            </a:extLst>
          </p:cNvPr>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875" t="27782" r="15398"/>
          <a:stretch/>
        </p:blipFill>
        <p:spPr>
          <a:xfrm>
            <a:off x="0" y="-29166"/>
            <a:ext cx="12192000" cy="6873550"/>
          </a:xfrm>
        </p:spPr>
      </p:pic>
      <p:sp>
        <p:nvSpPr>
          <p:cNvPr id="2" name="Rectangle 2">
            <a:extLst>
              <a:ext uri="{FF2B5EF4-FFF2-40B4-BE49-F238E27FC236}">
                <a16:creationId xmlns:a16="http://schemas.microsoft.com/office/drawing/2014/main" id="{C703BC7B-D836-3B37-912E-0FA40D61CC20}"/>
              </a:ext>
              <a:ext uri="{C183D7F6-B498-43B3-948B-1728B52AA6E4}">
                <adec:decorative xmlns:adec="http://schemas.microsoft.com/office/drawing/2017/decorative" val="1"/>
              </a:ext>
            </a:extLst>
          </p:cNvPr>
          <p:cNvSpPr/>
          <p:nvPr/>
        </p:nvSpPr>
        <p:spPr>
          <a:xfrm>
            <a:off x="0" y="603981"/>
            <a:ext cx="7713785" cy="5650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0D5A961B-933D-492E-FD99-A7EA44ADE660}"/>
              </a:ext>
              <a:ext uri="{C183D7F6-B498-43B3-948B-1728B52AA6E4}">
                <adec:decorative xmlns:adec="http://schemas.microsoft.com/office/drawing/2017/decorative" val="1"/>
              </a:ext>
            </a:extLst>
          </p:cNvPr>
          <p:cNvSpPr/>
          <p:nvPr/>
        </p:nvSpPr>
        <p:spPr>
          <a:xfrm>
            <a:off x="0" y="431165"/>
            <a:ext cx="7491046" cy="5650039"/>
          </a:xfrm>
          <a:prstGeom prst="rect">
            <a:avLst/>
          </a:prstGeom>
          <a:gradFill flip="none" rotWithShape="1">
            <a:gsLst>
              <a:gs pos="100000">
                <a:schemeClr val="bg1">
                  <a:alpha val="0"/>
                </a:schemeClr>
              </a:gs>
              <a:gs pos="66000">
                <a:srgbClr val="FFFFFF">
                  <a:alpha val="90000"/>
                </a:srgbClr>
              </a:gs>
              <a:gs pos="42000">
                <a:schemeClr val="bg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Submit </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No other staff are authorized to respond to questions from potential applicants related to this RFP. All questions and answers will be posted to Minnesota Housing’s website </a:t>
            </a:r>
            <a:endParaRPr lang="en-US" sz="1100" dirty="0"/>
          </a:p>
        </p:txBody>
      </p:sp>
      <p:sp>
        <p:nvSpPr>
          <p:cNvPr id="27" name="Title 4">
            <a:extLst>
              <a:ext uri="{FF2B5EF4-FFF2-40B4-BE49-F238E27FC236}">
                <a16:creationId xmlns:a16="http://schemas.microsoft.com/office/drawing/2014/main" id="{8946B48B-5144-C2DE-D744-1D17ED0CBF87}"/>
              </a:ext>
            </a:extLst>
          </p:cNvPr>
          <p:cNvSpPr>
            <a:spLocks noGrp="1"/>
          </p:cNvSpPr>
          <p:nvPr>
            <p:ph type="title"/>
          </p:nvPr>
        </p:nvSpPr>
        <p:spPr>
          <a:xfrm>
            <a:off x="221942" y="603980"/>
            <a:ext cx="7269104" cy="718793"/>
          </a:xfrm>
        </p:spPr>
        <p:txBody>
          <a:bodyPr>
            <a:normAutofit fontScale="90000"/>
          </a:bodyPr>
          <a:lstStyle/>
          <a:p>
            <a:pPr algn="l">
              <a:lnSpc>
                <a:spcPct val="110000"/>
              </a:lnSpc>
            </a:pPr>
            <a:r>
              <a:rPr lang="en-US" sz="2700" b="1" u="sng" dirty="0">
                <a:latin typeface="Calibri" panose="020F0502020204030204" pitchFamily="34" charset="0"/>
                <a:ea typeface="+mn-ea"/>
                <a:cs typeface="Times New Roman" panose="02020603050405020304" pitchFamily="18" charset="0"/>
              </a:rPr>
              <a:t>Application Deadline</a:t>
            </a:r>
            <a:br>
              <a:rPr lang="en-US" sz="2700" b="1" u="sng" dirty="0">
                <a:latin typeface="Calibri" panose="020F0502020204030204" pitchFamily="34" charset="0"/>
                <a:ea typeface="+mn-ea"/>
                <a:cs typeface="Times New Roman" panose="02020603050405020304" pitchFamily="18" charset="0"/>
              </a:rPr>
            </a:br>
            <a:endParaRPr lang="en-US" sz="2400" b="1" u="sng" dirty="0">
              <a:solidFill>
                <a:schemeClr val="tx1"/>
              </a:solidFill>
              <a:latin typeface="+mj-lt"/>
              <a:ea typeface="+mj-ea"/>
              <a:cs typeface="+mj-cs"/>
            </a:endParaRPr>
          </a:p>
        </p:txBody>
      </p:sp>
      <p:sp>
        <p:nvSpPr>
          <p:cNvPr id="6" name="Slide Number Placeholder 6">
            <a:extLst>
              <a:ext uri="{FF2B5EF4-FFF2-40B4-BE49-F238E27FC236}">
                <a16:creationId xmlns:a16="http://schemas.microsoft.com/office/drawing/2014/main" id="{080FC4C6-F7CD-4207-A795-9C448AF9961F}"/>
              </a:ext>
            </a:extLst>
          </p:cNvPr>
          <p:cNvSpPr>
            <a:spLocks noGrp="1"/>
          </p:cNvSpPr>
          <p:nvPr>
            <p:ph type="sldNum" sz="quarter" idx="12"/>
          </p:nvPr>
        </p:nvSpPr>
        <p:spPr/>
        <p:txBody>
          <a:bodyPr/>
          <a:lstStyle/>
          <a:p>
            <a:fld id="{48F63A3B-78C7-47BE-AE5E-E10140E04643}" type="slidenum">
              <a:rPr lang="en-US" smtClean="0">
                <a:solidFill>
                  <a:schemeClr val="bg1"/>
                </a:solidFill>
              </a:rPr>
              <a:t>20</a:t>
            </a:fld>
            <a:endParaRPr lang="en-US" dirty="0">
              <a:solidFill>
                <a:schemeClr val="bg1"/>
              </a:solidFill>
            </a:endParaRPr>
          </a:p>
        </p:txBody>
      </p:sp>
      <p:sp>
        <p:nvSpPr>
          <p:cNvPr id="7" name="Content Placeholder 6">
            <a:extLst>
              <a:ext uri="{FF2B5EF4-FFF2-40B4-BE49-F238E27FC236}">
                <a16:creationId xmlns:a16="http://schemas.microsoft.com/office/drawing/2014/main" id="{43F41FDE-FD82-C129-9018-57E247F1F56E}"/>
              </a:ext>
            </a:extLst>
          </p:cNvPr>
          <p:cNvSpPr>
            <a:spLocks noGrp="1"/>
          </p:cNvSpPr>
          <p:nvPr>
            <p:ph sz="quarter" idx="10"/>
          </p:nvPr>
        </p:nvSpPr>
        <p:spPr>
          <a:xfrm>
            <a:off x="221942" y="985421"/>
            <a:ext cx="6880194" cy="4891595"/>
          </a:xfrm>
        </p:spPr>
        <p:txBody>
          <a:bodyPr>
            <a:normAutofit/>
          </a:bodyPr>
          <a:lstStyle/>
          <a:p>
            <a:pPr marL="285750" indent="-285750"/>
            <a:endParaRPr lang="en-US" sz="1800" dirty="0" bmk="_Hlk160279950"/>
          </a:p>
          <a:p>
            <a:r>
              <a:rPr lang="en-US" sz="1800" dirty="0" bmk="_Hlk160279950"/>
              <a:t> Submit via </a:t>
            </a:r>
            <a:r>
              <a:rPr lang="en-US" sz="1800" dirty="0" err="1" bmk="_Hlk160279950"/>
              <a:t>leapfile</a:t>
            </a:r>
            <a:r>
              <a:rPr lang="en-US" sz="1800" dirty="0" bmk="_Hlk160279950"/>
              <a:t> by noon on March 12th. There are no exceptions.       Files cannot be submitted any other way.</a:t>
            </a:r>
          </a:p>
          <a:p>
            <a:pPr marL="285750" indent="-285750"/>
            <a:r>
              <a:rPr lang="en-US" sz="1800" dirty="0" bmk="_Hlk160279950"/>
              <a:t> </a:t>
            </a:r>
            <a:r>
              <a:rPr lang="en-US" sz="1800" dirty="0" bmk="_Hlk160279950">
                <a:hlinkClick r:id="rId3">
                  <a:extLst>
                    <a:ext uri="{A12FA001-AC4F-418D-AE19-62706E023703}">
                      <ahyp:hlinkClr xmlns:ahyp="http://schemas.microsoft.com/office/drawing/2018/hyperlinkcolor" val="tx"/>
                    </a:ext>
                  </a:extLst>
                </a:hlinkClick>
              </a:rPr>
              <a:t>Laurie.Zabel@state.mn.us</a:t>
            </a:r>
            <a:r>
              <a:rPr lang="en-US" sz="1800" dirty="0" bmk="_Hlk160279950"/>
              <a:t> is the submission email in the secure file exchange. </a:t>
            </a:r>
          </a:p>
          <a:p>
            <a:pPr marL="285750" indent="-285750"/>
            <a:r>
              <a:rPr lang="en-US" sz="1800" dirty="0" bmk="_Hlk160279950"/>
              <a:t>Incomplete applications will result in your application not being considered.  </a:t>
            </a:r>
          </a:p>
          <a:p>
            <a:pPr marL="285750" indent="-285750"/>
            <a:r>
              <a:rPr lang="en-US" sz="1800" dirty="0" bmk="_Hlk160279950"/>
              <a:t>Minnesota Housing does not inform applicants when applications are incomplete. </a:t>
            </a:r>
          </a:p>
          <a:p>
            <a:pPr marL="0" indent="0">
              <a:buNone/>
            </a:pPr>
            <a:endParaRPr lang="en-US" sz="1600" dirty="0"/>
          </a:p>
          <a:p>
            <a:pPr marL="0" indent="0">
              <a:buNone/>
            </a:pPr>
            <a:endParaRPr lang="en-US" dirty="0">
              <a:solidFill>
                <a:srgbClr val="0D0D0D"/>
              </a:solidFill>
            </a:endParaRPr>
          </a:p>
          <a:p>
            <a:pPr marL="0" indent="0">
              <a:buNone/>
            </a:pPr>
            <a:endParaRPr lang="en-US" dirty="0">
              <a:solidFill>
                <a:srgbClr val="0D0D0D"/>
              </a:solidFill>
            </a:endParaRPr>
          </a:p>
        </p:txBody>
      </p:sp>
    </p:spTree>
    <p:extLst>
      <p:ext uri="{BB962C8B-B14F-4D97-AF65-F5344CB8AC3E}">
        <p14:creationId xmlns:p14="http://schemas.microsoft.com/office/powerpoint/2010/main" val="1965887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1" descr="Cityscape photo of Saint Paul, Minnesota">
            <a:extLst>
              <a:ext uri="{FF2B5EF4-FFF2-40B4-BE49-F238E27FC236}">
                <a16:creationId xmlns:a16="http://schemas.microsoft.com/office/drawing/2014/main" id="{00BAD5E0-0756-AF3E-46A3-4F43CA2EEF11}"/>
              </a:ext>
            </a:extLst>
          </p:cNvPr>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875" t="27782" r="15398"/>
          <a:stretch/>
        </p:blipFill>
        <p:spPr>
          <a:xfrm>
            <a:off x="0" y="0"/>
            <a:ext cx="12192000" cy="6873550"/>
          </a:xfrm>
        </p:spPr>
      </p:pic>
      <p:sp>
        <p:nvSpPr>
          <p:cNvPr id="2" name="Rectangle 2">
            <a:extLst>
              <a:ext uri="{FF2B5EF4-FFF2-40B4-BE49-F238E27FC236}">
                <a16:creationId xmlns:a16="http://schemas.microsoft.com/office/drawing/2014/main" id="{C703BC7B-D836-3B37-912E-0FA40D61CC20}"/>
              </a:ext>
              <a:ext uri="{C183D7F6-B498-43B3-948B-1728B52AA6E4}">
                <adec:decorative xmlns:adec="http://schemas.microsoft.com/office/drawing/2017/decorative" val="1"/>
              </a:ext>
            </a:extLst>
          </p:cNvPr>
          <p:cNvSpPr/>
          <p:nvPr/>
        </p:nvSpPr>
        <p:spPr>
          <a:xfrm>
            <a:off x="0" y="603981"/>
            <a:ext cx="7713785" cy="5650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0D5A961B-933D-492E-FD99-A7EA44ADE660}"/>
              </a:ext>
              <a:ext uri="{C183D7F6-B498-43B3-948B-1728B52AA6E4}">
                <adec:decorative xmlns:adec="http://schemas.microsoft.com/office/drawing/2017/decorative" val="1"/>
              </a:ext>
            </a:extLst>
          </p:cNvPr>
          <p:cNvSpPr/>
          <p:nvPr/>
        </p:nvSpPr>
        <p:spPr>
          <a:xfrm>
            <a:off x="0" y="431165"/>
            <a:ext cx="7491046" cy="5650039"/>
          </a:xfrm>
          <a:prstGeom prst="rect">
            <a:avLst/>
          </a:prstGeom>
          <a:gradFill flip="none" rotWithShape="1">
            <a:gsLst>
              <a:gs pos="100000">
                <a:schemeClr val="bg1">
                  <a:alpha val="0"/>
                </a:schemeClr>
              </a:gs>
              <a:gs pos="66000">
                <a:srgbClr val="FFFFFF">
                  <a:alpha val="90000"/>
                </a:srgbClr>
              </a:gs>
              <a:gs pos="42000">
                <a:schemeClr val="bg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Submit </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No other staff are authorized to respond to questions from potential applicants related to this RFP. All questions and answers will be posted to Minnesota Housing’s website </a:t>
            </a:r>
            <a:endParaRPr lang="en-US" sz="1100" dirty="0"/>
          </a:p>
        </p:txBody>
      </p:sp>
      <p:sp>
        <p:nvSpPr>
          <p:cNvPr id="27" name="Title 4">
            <a:extLst>
              <a:ext uri="{FF2B5EF4-FFF2-40B4-BE49-F238E27FC236}">
                <a16:creationId xmlns:a16="http://schemas.microsoft.com/office/drawing/2014/main" id="{8946B48B-5144-C2DE-D744-1D17ED0CBF87}"/>
              </a:ext>
            </a:extLst>
          </p:cNvPr>
          <p:cNvSpPr>
            <a:spLocks noGrp="1"/>
          </p:cNvSpPr>
          <p:nvPr>
            <p:ph type="title"/>
          </p:nvPr>
        </p:nvSpPr>
        <p:spPr>
          <a:xfrm>
            <a:off x="221942" y="603980"/>
            <a:ext cx="7269104" cy="718793"/>
          </a:xfrm>
        </p:spPr>
        <p:txBody>
          <a:bodyPr>
            <a:normAutofit fontScale="90000"/>
          </a:bodyPr>
          <a:lstStyle/>
          <a:p>
            <a:pPr algn="l">
              <a:lnSpc>
                <a:spcPct val="110000"/>
              </a:lnSpc>
            </a:pPr>
            <a:r>
              <a:rPr lang="en-US" sz="2700" b="1" u="sng" dirty="0">
                <a:latin typeface="Calibri" panose="020F0502020204030204" pitchFamily="34" charset="0"/>
                <a:ea typeface="+mn-ea"/>
                <a:cs typeface="Times New Roman" panose="02020603050405020304" pitchFamily="18" charset="0"/>
              </a:rPr>
              <a:t>RFP Contact: </a:t>
            </a:r>
            <a:br>
              <a:rPr lang="en-US" sz="2700" b="1" u="sng" dirty="0">
                <a:latin typeface="Calibri" panose="020F0502020204030204" pitchFamily="34" charset="0"/>
                <a:ea typeface="+mn-ea"/>
                <a:cs typeface="Times New Roman" panose="02020603050405020304" pitchFamily="18" charset="0"/>
              </a:rPr>
            </a:br>
            <a:endParaRPr lang="en-US" sz="2400" b="1" u="sng" dirty="0">
              <a:solidFill>
                <a:schemeClr val="tx1"/>
              </a:solidFill>
              <a:latin typeface="+mj-lt"/>
              <a:ea typeface="+mj-ea"/>
              <a:cs typeface="+mj-cs"/>
            </a:endParaRPr>
          </a:p>
        </p:txBody>
      </p:sp>
      <p:sp>
        <p:nvSpPr>
          <p:cNvPr id="6" name="Slide Number Placeholder 6">
            <a:extLst>
              <a:ext uri="{FF2B5EF4-FFF2-40B4-BE49-F238E27FC236}">
                <a16:creationId xmlns:a16="http://schemas.microsoft.com/office/drawing/2014/main" id="{080FC4C6-F7CD-4207-A795-9C448AF9961F}"/>
              </a:ext>
            </a:extLst>
          </p:cNvPr>
          <p:cNvSpPr>
            <a:spLocks noGrp="1"/>
          </p:cNvSpPr>
          <p:nvPr>
            <p:ph type="sldNum" sz="quarter" idx="12"/>
          </p:nvPr>
        </p:nvSpPr>
        <p:spPr/>
        <p:txBody>
          <a:bodyPr/>
          <a:lstStyle/>
          <a:p>
            <a:fld id="{48F63A3B-78C7-47BE-AE5E-E10140E04643}" type="slidenum">
              <a:rPr lang="en-US" smtClean="0">
                <a:solidFill>
                  <a:schemeClr val="bg1"/>
                </a:solidFill>
              </a:rPr>
              <a:t>21</a:t>
            </a:fld>
            <a:endParaRPr lang="en-US" dirty="0">
              <a:solidFill>
                <a:schemeClr val="bg1"/>
              </a:solidFill>
            </a:endParaRPr>
          </a:p>
        </p:txBody>
      </p:sp>
      <p:sp>
        <p:nvSpPr>
          <p:cNvPr id="7" name="Content Placeholder 6">
            <a:extLst>
              <a:ext uri="{FF2B5EF4-FFF2-40B4-BE49-F238E27FC236}">
                <a16:creationId xmlns:a16="http://schemas.microsoft.com/office/drawing/2014/main" id="{43F41FDE-FD82-C129-9018-57E247F1F56E}"/>
              </a:ext>
            </a:extLst>
          </p:cNvPr>
          <p:cNvSpPr>
            <a:spLocks noGrp="1"/>
          </p:cNvSpPr>
          <p:nvPr>
            <p:ph sz="quarter" idx="10"/>
          </p:nvPr>
        </p:nvSpPr>
        <p:spPr>
          <a:xfrm>
            <a:off x="221942" y="1198485"/>
            <a:ext cx="6880194" cy="4678531"/>
          </a:xfrm>
        </p:spPr>
        <p:txBody>
          <a:bodyPr>
            <a:normAutofit/>
          </a:bodyPr>
          <a:lstStyle/>
          <a:p>
            <a:pPr marL="228600" lvl="1" fontAlgn="base">
              <a:spcBef>
                <a:spcPts val="1000"/>
              </a:spcBef>
            </a:pPr>
            <a:r>
              <a:rPr lang="en-US" sz="2000" dirty="0" bmk="_Hlk160279950"/>
              <a:t>Questions can be directed to the designated point of contact:</a:t>
            </a:r>
          </a:p>
          <a:p>
            <a:pPr marL="0" marR="0" lvl="1" indent="0" fontAlgn="base">
              <a:spcBef>
                <a:spcPts val="0"/>
              </a:spcBef>
              <a:spcAft>
                <a:spcPts val="0"/>
              </a:spcAft>
              <a:buNone/>
            </a:pPr>
            <a:r>
              <a:rPr lang="en-US" sz="2000" dirty="0" bmk="_Hlk160279950"/>
              <a:t>	Laurie Zabel, Business Relations Manager</a:t>
            </a:r>
          </a:p>
          <a:p>
            <a:pPr marL="0" marR="0" lvl="1" indent="0" fontAlgn="base">
              <a:spcBef>
                <a:spcPts val="0"/>
              </a:spcBef>
              <a:spcAft>
                <a:spcPts val="0"/>
              </a:spcAft>
              <a:buNone/>
            </a:pPr>
            <a:r>
              <a:rPr lang="en-US" sz="2000" dirty="0" bmk="_Hlk160279950"/>
              <a:t>	651-227-2003  </a:t>
            </a:r>
          </a:p>
          <a:p>
            <a:pPr marL="0" marR="0" lvl="1" indent="0" fontAlgn="base">
              <a:spcBef>
                <a:spcPts val="0"/>
              </a:spcBef>
              <a:spcAft>
                <a:spcPts val="0"/>
              </a:spcAft>
              <a:buNone/>
            </a:pPr>
            <a:r>
              <a:rPr lang="en-US" sz="2000" dirty="0" bmk="_Hlk160279950"/>
              <a:t>	Hig.mhfa@state.mn.us </a:t>
            </a:r>
          </a:p>
          <a:p>
            <a:pPr marL="495300" marR="0" indent="0">
              <a:spcBef>
                <a:spcPts val="1000"/>
              </a:spcBef>
              <a:spcAft>
                <a:spcPts val="0"/>
              </a:spcAft>
              <a:buNone/>
            </a:pPr>
            <a:endParaRPr lang="en-US" sz="2400" dirty="0">
              <a:solidFill>
                <a:schemeClr val="tx2">
                  <a:lumMod val="95000"/>
                  <a:lumOff val="5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495300" marR="0" indent="0">
              <a:spcBef>
                <a:spcPts val="1000"/>
              </a:spcBef>
              <a:spcAft>
                <a:spcPts val="0"/>
              </a:spcAft>
              <a:buNone/>
            </a:pPr>
            <a:endParaRPr lang="en-US" sz="2400" dirty="0">
              <a:solidFill>
                <a:schemeClr val="tx2">
                  <a:lumMod val="95000"/>
                  <a:lumOff val="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r>
              <a:rPr lang="en-US" sz="1600" dirty="0">
                <a:effectLst/>
                <a:latin typeface="Calibri" panose="020F0502020204030204" pitchFamily="34" charset="0"/>
                <a:ea typeface="Times New Roman" panose="02020603050405020304" pitchFamily="18" charset="0"/>
                <a:cs typeface="Times New Roman" panose="02020603050405020304" pitchFamily="18" charset="0"/>
              </a:rPr>
              <a:t>No other staff are authorized to respond to questions from potential applicants related to this RFP. All questions and answers will be posted to Minnesota Housing’s websit</a:t>
            </a:r>
            <a:r>
              <a:rPr lang="en-US" sz="1600" dirty="0">
                <a:latin typeface="Calibri" panose="020F0502020204030204" pitchFamily="34" charset="0"/>
                <a:ea typeface="Times New Roman" panose="02020603050405020304" pitchFamily="18" charset="0"/>
                <a:cs typeface="Times New Roman" panose="02020603050405020304" pitchFamily="18" charset="0"/>
              </a:rPr>
              <a:t>e.</a:t>
            </a:r>
          </a:p>
          <a:p>
            <a:pPr marL="0" indent="0">
              <a:buNone/>
            </a:pPr>
            <a:endParaRPr lang="en-US" sz="2400" dirty="0"/>
          </a:p>
          <a:p>
            <a:pPr marL="0" indent="0">
              <a:buNone/>
            </a:pPr>
            <a:endParaRPr lang="en-US" sz="1600" dirty="0"/>
          </a:p>
          <a:p>
            <a:pPr marL="0" indent="0">
              <a:buNone/>
            </a:pPr>
            <a:endParaRPr lang="en-US" dirty="0">
              <a:solidFill>
                <a:srgbClr val="0D0D0D"/>
              </a:solidFill>
            </a:endParaRPr>
          </a:p>
          <a:p>
            <a:pPr marL="0" indent="0">
              <a:buNone/>
            </a:pPr>
            <a:endParaRPr lang="en-US" dirty="0">
              <a:solidFill>
                <a:srgbClr val="0D0D0D"/>
              </a:solidFill>
            </a:endParaRPr>
          </a:p>
        </p:txBody>
      </p:sp>
    </p:spTree>
    <p:extLst>
      <p:ext uri="{BB962C8B-B14F-4D97-AF65-F5344CB8AC3E}">
        <p14:creationId xmlns:p14="http://schemas.microsoft.com/office/powerpoint/2010/main" val="214841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1" descr="Cityscape photo of Saint Paul, Minnesota">
            <a:extLst>
              <a:ext uri="{FF2B5EF4-FFF2-40B4-BE49-F238E27FC236}">
                <a16:creationId xmlns:a16="http://schemas.microsoft.com/office/drawing/2014/main" id="{00BAD5E0-0756-AF3E-46A3-4F43CA2EEF11}"/>
              </a:ext>
            </a:extLst>
          </p:cNvPr>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875" t="27782" r="15398"/>
          <a:stretch/>
        </p:blipFill>
        <p:spPr>
          <a:xfrm>
            <a:off x="0" y="0"/>
            <a:ext cx="12192000" cy="6873550"/>
          </a:xfrm>
        </p:spPr>
      </p:pic>
      <p:sp>
        <p:nvSpPr>
          <p:cNvPr id="2" name="Rectangle 2">
            <a:extLst>
              <a:ext uri="{FF2B5EF4-FFF2-40B4-BE49-F238E27FC236}">
                <a16:creationId xmlns:a16="http://schemas.microsoft.com/office/drawing/2014/main" id="{C703BC7B-D836-3B37-912E-0FA40D61CC20}"/>
              </a:ext>
              <a:ext uri="{C183D7F6-B498-43B3-948B-1728B52AA6E4}">
                <adec:decorative xmlns:adec="http://schemas.microsoft.com/office/drawing/2017/decorative" val="1"/>
              </a:ext>
            </a:extLst>
          </p:cNvPr>
          <p:cNvSpPr/>
          <p:nvPr/>
        </p:nvSpPr>
        <p:spPr>
          <a:xfrm>
            <a:off x="0" y="603981"/>
            <a:ext cx="7713785" cy="5650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0D5A961B-933D-492E-FD99-A7EA44ADE660}"/>
              </a:ext>
              <a:ext uri="{C183D7F6-B498-43B3-948B-1728B52AA6E4}">
                <adec:decorative xmlns:adec="http://schemas.microsoft.com/office/drawing/2017/decorative" val="1"/>
              </a:ext>
            </a:extLst>
          </p:cNvPr>
          <p:cNvSpPr/>
          <p:nvPr/>
        </p:nvSpPr>
        <p:spPr>
          <a:xfrm>
            <a:off x="0" y="0"/>
            <a:ext cx="7918882" cy="6873551"/>
          </a:xfrm>
          <a:prstGeom prst="rect">
            <a:avLst/>
          </a:prstGeom>
          <a:gradFill flip="none" rotWithShape="1">
            <a:gsLst>
              <a:gs pos="100000">
                <a:schemeClr val="bg1">
                  <a:alpha val="0"/>
                </a:schemeClr>
              </a:gs>
              <a:gs pos="66000">
                <a:srgbClr val="FFFFFF">
                  <a:alpha val="90000"/>
                </a:srgbClr>
              </a:gs>
              <a:gs pos="42000">
                <a:schemeClr val="bg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All</a:t>
            </a:r>
          </a:p>
        </p:txBody>
      </p:sp>
      <p:pic>
        <p:nvPicPr>
          <p:cNvPr id="8" name="Content Placeholder 7" descr="Badge Question Mark with solid fill">
            <a:extLst>
              <a:ext uri="{FF2B5EF4-FFF2-40B4-BE49-F238E27FC236}">
                <a16:creationId xmlns:a16="http://schemas.microsoft.com/office/drawing/2014/main" id="{99015FE2-2358-5DC6-3BD7-F907B80B7304}"/>
              </a:ext>
            </a:extLst>
          </p:cNvPr>
          <p:cNvPicPr>
            <a:picLocks noGrp="1" noChangeAspect="1"/>
          </p:cNvPicPr>
          <p:nvPr>
            <p:ph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8782" y="1831759"/>
            <a:ext cx="3816220" cy="3004457"/>
          </a:xfrm>
        </p:spPr>
      </p:pic>
      <p:sp>
        <p:nvSpPr>
          <p:cNvPr id="6" name="Slide Number Placeholder 6">
            <a:extLst>
              <a:ext uri="{FF2B5EF4-FFF2-40B4-BE49-F238E27FC236}">
                <a16:creationId xmlns:a16="http://schemas.microsoft.com/office/drawing/2014/main" id="{080FC4C6-F7CD-4207-A795-9C448AF9961F}"/>
              </a:ext>
            </a:extLst>
          </p:cNvPr>
          <p:cNvSpPr>
            <a:spLocks noGrp="1"/>
          </p:cNvSpPr>
          <p:nvPr>
            <p:ph type="sldNum" sz="quarter" idx="12"/>
          </p:nvPr>
        </p:nvSpPr>
        <p:spPr/>
        <p:txBody>
          <a:bodyPr/>
          <a:lstStyle/>
          <a:p>
            <a:fld id="{48F63A3B-78C7-47BE-AE5E-E10140E04643}" type="slidenum">
              <a:rPr lang="en-US" smtClean="0">
                <a:solidFill>
                  <a:schemeClr val="bg1"/>
                </a:solidFill>
              </a:rPr>
              <a:t>22</a:t>
            </a:fld>
            <a:endParaRPr lang="en-US" dirty="0">
              <a:solidFill>
                <a:schemeClr val="bg1"/>
              </a:solidFill>
            </a:endParaRPr>
          </a:p>
        </p:txBody>
      </p:sp>
      <p:sp>
        <p:nvSpPr>
          <p:cNvPr id="10" name="Title 9">
            <a:extLst>
              <a:ext uri="{FF2B5EF4-FFF2-40B4-BE49-F238E27FC236}">
                <a16:creationId xmlns:a16="http://schemas.microsoft.com/office/drawing/2014/main" id="{4BA90252-739C-CECC-73F2-0E7579FA8823}"/>
              </a:ext>
            </a:extLst>
          </p:cNvPr>
          <p:cNvSpPr txBox="1">
            <a:spLocks noGrp="1"/>
          </p:cNvSpPr>
          <p:nvPr>
            <p:ph type="title"/>
          </p:nvPr>
        </p:nvSpPr>
        <p:spPr>
          <a:xfrm flipH="1">
            <a:off x="838200" y="714530"/>
            <a:ext cx="6653213" cy="1366528"/>
          </a:xfrm>
          <a:prstGeom prst="rect">
            <a:avLst/>
          </a:prstGeom>
          <a:noFill/>
        </p:spPr>
        <p:txBody>
          <a:bodyPr wrap="square" rtlCol="0">
            <a:spAutoFit/>
          </a:bodyPr>
          <a:lstStyle/>
          <a:p>
            <a:pPr algn="l"/>
            <a:r>
              <a:rPr lang="en-US" dirty="0"/>
              <a:t>Questions- Submit all questions in writing to </a:t>
            </a:r>
            <a:r>
              <a:rPr lang="en-US" dirty="0">
                <a:hlinkClick r:id="rId5"/>
              </a:rPr>
              <a:t>hig.mhfa@state.mn.us</a:t>
            </a:r>
            <a:r>
              <a:rPr lang="en-US" dirty="0"/>
              <a:t>. </a:t>
            </a:r>
          </a:p>
        </p:txBody>
      </p:sp>
      <p:sp>
        <p:nvSpPr>
          <p:cNvPr id="11" name="TextBox 10">
            <a:extLst>
              <a:ext uri="{FF2B5EF4-FFF2-40B4-BE49-F238E27FC236}">
                <a16:creationId xmlns:a16="http://schemas.microsoft.com/office/drawing/2014/main" id="{BC65FC2D-B6E2-3033-DAFA-EB17BD0EC050}"/>
              </a:ext>
            </a:extLst>
          </p:cNvPr>
          <p:cNvSpPr txBox="1"/>
          <p:nvPr/>
        </p:nvSpPr>
        <p:spPr>
          <a:xfrm>
            <a:off x="336836" y="4907902"/>
            <a:ext cx="6838405" cy="1200329"/>
          </a:xfrm>
          <a:prstGeom prst="rect">
            <a:avLst/>
          </a:prstGeom>
          <a:noFill/>
        </p:spPr>
        <p:txBody>
          <a:bodyPr wrap="square" rtlCol="0">
            <a:spAutoFit/>
          </a:bodyPr>
          <a:lstStyle/>
          <a:p>
            <a:r>
              <a:rPr lang="en-US" sz="2400" dirty="0"/>
              <a:t>All questions will be recorded and answered. They will be made available in the FAQ that will be posted here: </a:t>
            </a:r>
            <a:r>
              <a:rPr lang="en-US" sz="2400" dirty="0">
                <a:hlinkClick r:id="rId6"/>
              </a:rPr>
              <a:t>community-initiatives-programs</a:t>
            </a:r>
            <a:r>
              <a:rPr lang="en-US" sz="2400" dirty="0"/>
              <a:t>. </a:t>
            </a:r>
          </a:p>
        </p:txBody>
      </p:sp>
    </p:spTree>
    <p:extLst>
      <p:ext uri="{BB962C8B-B14F-4D97-AF65-F5344CB8AC3E}">
        <p14:creationId xmlns:p14="http://schemas.microsoft.com/office/powerpoint/2010/main" val="256614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1" descr="Cityscape photo of Saint Paul, Minnesota">
            <a:extLst>
              <a:ext uri="{FF2B5EF4-FFF2-40B4-BE49-F238E27FC236}">
                <a16:creationId xmlns:a16="http://schemas.microsoft.com/office/drawing/2014/main" id="{00BAD5E0-0756-AF3E-46A3-4F43CA2EEF11}"/>
              </a:ext>
            </a:extLst>
          </p:cNvPr>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875" t="27782" r="15398"/>
          <a:stretch/>
        </p:blipFill>
        <p:spPr>
          <a:xfrm>
            <a:off x="0" y="0"/>
            <a:ext cx="12192000" cy="6873550"/>
          </a:xfrm>
        </p:spPr>
      </p:pic>
      <p:sp>
        <p:nvSpPr>
          <p:cNvPr id="2" name="Rectangle 2">
            <a:extLst>
              <a:ext uri="{FF2B5EF4-FFF2-40B4-BE49-F238E27FC236}">
                <a16:creationId xmlns:a16="http://schemas.microsoft.com/office/drawing/2014/main" id="{C703BC7B-D836-3B37-912E-0FA40D61CC20}"/>
              </a:ext>
              <a:ext uri="{C183D7F6-B498-43B3-948B-1728B52AA6E4}">
                <adec:decorative xmlns:adec="http://schemas.microsoft.com/office/drawing/2017/decorative" val="1"/>
              </a:ext>
            </a:extLst>
          </p:cNvPr>
          <p:cNvSpPr/>
          <p:nvPr/>
        </p:nvSpPr>
        <p:spPr>
          <a:xfrm>
            <a:off x="0" y="603981"/>
            <a:ext cx="7713785" cy="5650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0D5A961B-933D-492E-FD99-A7EA44ADE660}"/>
              </a:ext>
              <a:ext uri="{C183D7F6-B498-43B3-948B-1728B52AA6E4}">
                <adec:decorative xmlns:adec="http://schemas.microsoft.com/office/drawing/2017/decorative" val="1"/>
              </a:ext>
            </a:extLst>
          </p:cNvPr>
          <p:cNvSpPr/>
          <p:nvPr/>
        </p:nvSpPr>
        <p:spPr>
          <a:xfrm>
            <a:off x="0" y="0"/>
            <a:ext cx="7491046" cy="6873551"/>
          </a:xfrm>
          <a:prstGeom prst="rect">
            <a:avLst/>
          </a:prstGeom>
          <a:gradFill flip="none" rotWithShape="1">
            <a:gsLst>
              <a:gs pos="100000">
                <a:schemeClr val="bg1">
                  <a:alpha val="0"/>
                </a:schemeClr>
              </a:gs>
              <a:gs pos="66000">
                <a:srgbClr val="FFFFFF">
                  <a:alpha val="90000"/>
                </a:srgbClr>
              </a:gs>
              <a:gs pos="42000">
                <a:schemeClr val="bg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4">
            <a:extLst>
              <a:ext uri="{FF2B5EF4-FFF2-40B4-BE49-F238E27FC236}">
                <a16:creationId xmlns:a16="http://schemas.microsoft.com/office/drawing/2014/main" id="{8946B48B-5144-C2DE-D744-1D17ED0CBF87}"/>
              </a:ext>
            </a:extLst>
          </p:cNvPr>
          <p:cNvSpPr>
            <a:spLocks noGrp="1"/>
          </p:cNvSpPr>
          <p:nvPr>
            <p:ph type="title"/>
          </p:nvPr>
        </p:nvSpPr>
        <p:spPr>
          <a:xfrm>
            <a:off x="838200" y="603980"/>
            <a:ext cx="6652846" cy="1588235"/>
          </a:xfrm>
        </p:spPr>
        <p:txBody>
          <a:bodyPr/>
          <a:lstStyle/>
          <a:p>
            <a:pPr algn="l"/>
            <a:r>
              <a:rPr lang="en-US" dirty="0"/>
              <a:t>Recap</a:t>
            </a:r>
          </a:p>
        </p:txBody>
      </p:sp>
      <p:sp>
        <p:nvSpPr>
          <p:cNvPr id="29" name="Content Placeholder 5">
            <a:extLst>
              <a:ext uri="{FF2B5EF4-FFF2-40B4-BE49-F238E27FC236}">
                <a16:creationId xmlns:a16="http://schemas.microsoft.com/office/drawing/2014/main" id="{F1A14B23-9CF9-8E74-63A0-3D08A429FD29}"/>
              </a:ext>
            </a:extLst>
          </p:cNvPr>
          <p:cNvSpPr>
            <a:spLocks noGrp="1"/>
          </p:cNvSpPr>
          <p:nvPr>
            <p:ph sz="quarter" idx="10"/>
          </p:nvPr>
        </p:nvSpPr>
        <p:spPr>
          <a:xfrm>
            <a:off x="838199" y="2086709"/>
            <a:ext cx="6418385" cy="3950676"/>
          </a:xfrm>
        </p:spPr>
        <p:txBody>
          <a:bodyPr anchor="ctr">
            <a:normAutofit fontScale="92500" lnSpcReduction="10000"/>
          </a:bodyPr>
          <a:lstStyle/>
          <a:p>
            <a:r>
              <a:rPr lang="en-US" dirty="0"/>
              <a:t>All of the presented information can be found within the RFP (with the exception of the Q&amp;A) </a:t>
            </a:r>
          </a:p>
          <a:p>
            <a:r>
              <a:rPr lang="en-US" dirty="0"/>
              <a:t>A recording of this presentation will be made available on the website and Q&amp;A will be posted as soon as possible</a:t>
            </a:r>
          </a:p>
          <a:p>
            <a:r>
              <a:rPr lang="en-US" dirty="0"/>
              <a:t>The RFP closes March 12</a:t>
            </a:r>
            <a:r>
              <a:rPr lang="en-US" baseline="30000" dirty="0"/>
              <a:t>th</a:t>
            </a:r>
            <a:r>
              <a:rPr lang="en-US" dirty="0"/>
              <a:t> at noon and everything must be submitted in </a:t>
            </a:r>
            <a:r>
              <a:rPr lang="en-US" dirty="0" err="1"/>
              <a:t>leapfile</a:t>
            </a:r>
            <a:r>
              <a:rPr lang="en-US" dirty="0"/>
              <a:t>. (See Secure Upload Instructions under the RFP on website) </a:t>
            </a:r>
          </a:p>
          <a:p>
            <a:r>
              <a:rPr lang="en-US" dirty="0"/>
              <a:t>Please submit any questions by February 25th</a:t>
            </a:r>
          </a:p>
        </p:txBody>
      </p:sp>
      <p:sp>
        <p:nvSpPr>
          <p:cNvPr id="6" name="Slide Number Placeholder 6">
            <a:extLst>
              <a:ext uri="{FF2B5EF4-FFF2-40B4-BE49-F238E27FC236}">
                <a16:creationId xmlns:a16="http://schemas.microsoft.com/office/drawing/2014/main" id="{080FC4C6-F7CD-4207-A795-9C448AF9961F}"/>
              </a:ext>
            </a:extLst>
          </p:cNvPr>
          <p:cNvSpPr>
            <a:spLocks noGrp="1"/>
          </p:cNvSpPr>
          <p:nvPr>
            <p:ph type="sldNum" sz="quarter" idx="12"/>
          </p:nvPr>
        </p:nvSpPr>
        <p:spPr/>
        <p:txBody>
          <a:bodyPr/>
          <a:lstStyle/>
          <a:p>
            <a:fld id="{48F63A3B-78C7-47BE-AE5E-E10140E04643}" type="slidenum">
              <a:rPr lang="en-US" smtClean="0">
                <a:solidFill>
                  <a:schemeClr val="bg1"/>
                </a:solidFill>
              </a:rPr>
              <a:t>23</a:t>
            </a:fld>
            <a:endParaRPr lang="en-US" dirty="0">
              <a:solidFill>
                <a:schemeClr val="bg1"/>
              </a:solidFill>
            </a:endParaRPr>
          </a:p>
        </p:txBody>
      </p:sp>
    </p:spTree>
    <p:extLst>
      <p:ext uri="{BB962C8B-B14F-4D97-AF65-F5344CB8AC3E}">
        <p14:creationId xmlns:p14="http://schemas.microsoft.com/office/powerpoint/2010/main" val="1355836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p:txBody>
          <a:bodyPr/>
          <a:lstStyle/>
          <a:p>
            <a:r>
              <a:rPr lang="en-US" sz="3200" b="1" dirty="0"/>
              <a:t>Laurie Zabel</a:t>
            </a:r>
          </a:p>
          <a:p>
            <a:r>
              <a:rPr lang="en-US" sz="2800" i="1" dirty="0"/>
              <a:t>Hig.mhfa@state.mn.us</a:t>
            </a:r>
          </a:p>
          <a:p>
            <a:pPr marL="495300" marR="0" indent="0">
              <a:lnSpc>
                <a:spcPct val="112000"/>
              </a:lnSpc>
              <a:spcBef>
                <a:spcPts val="1000"/>
              </a:spcBef>
              <a:spcAft>
                <a:spcPts val="0"/>
              </a:spcAft>
            </a:pPr>
            <a:endParaRPr lang="en-US" sz="2800" i="1" dirty="0"/>
          </a:p>
        </p:txBody>
      </p:sp>
      <p:grpSp>
        <p:nvGrpSpPr>
          <p:cNvPr id="6" name="Group 5">
            <a:extLst>
              <a:ext uri="{FF2B5EF4-FFF2-40B4-BE49-F238E27FC236}">
                <a16:creationId xmlns:a16="http://schemas.microsoft.com/office/drawing/2014/main" id="{E717DEE3-0D77-67D6-9958-9ADF291CCCBE}"/>
              </a:ext>
            </a:extLst>
          </p:cNvPr>
          <p:cNvGrpSpPr>
            <a:grpSpLocks noGrp="1" noUngrp="1" noRot="1" noMove="1" noResize="1"/>
          </p:cNvGrpSpPr>
          <p:nvPr/>
        </p:nvGrpSpPr>
        <p:grpSpPr>
          <a:xfrm>
            <a:off x="8327571" y="506151"/>
            <a:ext cx="3309257" cy="762000"/>
            <a:chOff x="8327571" y="506151"/>
            <a:chExt cx="3309257" cy="762000"/>
          </a:xfrm>
        </p:grpSpPr>
        <p:sp>
          <p:nvSpPr>
            <p:cNvPr id="2" name="Rectangle 1">
              <a:extLst>
                <a:ext uri="{FF2B5EF4-FFF2-40B4-BE49-F238E27FC236}">
                  <a16:creationId xmlns:a16="http://schemas.microsoft.com/office/drawing/2014/main" id="{7E938E91-A655-13D5-55D5-C18E09205942}"/>
                </a:ext>
              </a:extLst>
            </p:cNvPr>
            <p:cNvSpPr>
              <a:spLocks noGrp="1" noRot="1" noMove="1" noResize="1" noEditPoints="1" noAdjustHandles="1" noChangeArrowheads="1" noChangeShapeType="1"/>
            </p:cNvSpPr>
            <p:nvPr/>
          </p:nvSpPr>
          <p:spPr>
            <a:xfrm>
              <a:off x="8327571" y="506151"/>
              <a:ext cx="3309257" cy="7620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icon&#10;&#10;Description automatically generated">
              <a:extLst>
                <a:ext uri="{FF2B5EF4-FFF2-40B4-BE49-F238E27FC236}">
                  <a16:creationId xmlns:a16="http://schemas.microsoft.com/office/drawing/2014/main" id="{A4C9B850-8573-B7DC-D5ED-1FBBDCFB4197}"/>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8464293" y="655503"/>
              <a:ext cx="3035814" cy="463297"/>
            </a:xfrm>
            <a:prstGeom prst="rect">
              <a:avLst/>
            </a:prstGeom>
          </p:spPr>
        </p:pic>
      </p:grpSp>
    </p:spTree>
    <p:extLst>
      <p:ext uri="{BB962C8B-B14F-4D97-AF65-F5344CB8AC3E}">
        <p14:creationId xmlns:p14="http://schemas.microsoft.com/office/powerpoint/2010/main" val="24291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80A4A-8295-55F3-AF5D-9BE793571C9F}"/>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1A80DBA3-8A94-771A-54CC-5A06A45B9AC3}"/>
              </a:ext>
            </a:extLst>
          </p:cNvPr>
          <p:cNvSpPr>
            <a:spLocks noGrp="1"/>
          </p:cNvSpPr>
          <p:nvPr>
            <p:ph idx="1"/>
          </p:nvPr>
        </p:nvSpPr>
        <p:spPr/>
        <p:txBody>
          <a:bodyPr/>
          <a:lstStyle/>
          <a:p>
            <a:r>
              <a:rPr lang="en-US" dirty="0"/>
              <a:t>All questions asked in this presentation will be recorded and answered in the FAQ. Please submit all RFP questions in writing to the chat. </a:t>
            </a:r>
            <a:r>
              <a:rPr lang="en-US"/>
              <a:t>All other </a:t>
            </a:r>
            <a:r>
              <a:rPr lang="en-US" dirty="0"/>
              <a:t>questions please submit to </a:t>
            </a:r>
            <a:r>
              <a:rPr lang="en-US" dirty="0">
                <a:hlinkClick r:id="rId2"/>
              </a:rPr>
              <a:t>hig.mhfa@state.mn.us</a:t>
            </a:r>
            <a:r>
              <a:rPr lang="en-US" dirty="0"/>
              <a:t>. </a:t>
            </a:r>
          </a:p>
          <a:p>
            <a:r>
              <a:rPr lang="en-US" dirty="0"/>
              <a:t>The FAQ will be posted on the Community Initiatives Homepage. </a:t>
            </a:r>
            <a:r>
              <a:rPr lang="en-US" dirty="0">
                <a:hlinkClick r:id="rId3"/>
              </a:rPr>
              <a:t>Community Initiatives Homepage Link</a:t>
            </a:r>
            <a:endParaRPr lang="en-US" dirty="0"/>
          </a:p>
        </p:txBody>
      </p:sp>
      <p:sp>
        <p:nvSpPr>
          <p:cNvPr id="4" name="Date Placeholder 3">
            <a:extLst>
              <a:ext uri="{FF2B5EF4-FFF2-40B4-BE49-F238E27FC236}">
                <a16:creationId xmlns:a16="http://schemas.microsoft.com/office/drawing/2014/main" id="{294CE1C6-7BE6-80F9-2F51-E4E32DB84688}"/>
              </a:ext>
            </a:extLst>
          </p:cNvPr>
          <p:cNvSpPr>
            <a:spLocks noGrp="1"/>
          </p:cNvSpPr>
          <p:nvPr>
            <p:ph type="dt" sz="half" idx="10"/>
          </p:nvPr>
        </p:nvSpPr>
        <p:spPr/>
        <p:txBody>
          <a:bodyPr/>
          <a:lstStyle/>
          <a:p>
            <a:fld id="{9A198C9B-0587-4A1E-9E03-E4C9FE222F08}" type="datetime1">
              <a:rPr lang="en-US" smtClean="0"/>
              <a:t>2/19/2025</a:t>
            </a:fld>
            <a:endParaRPr lang="en-US" dirty="0"/>
          </a:p>
        </p:txBody>
      </p:sp>
      <p:sp>
        <p:nvSpPr>
          <p:cNvPr id="5" name="Footer Placeholder 4">
            <a:extLst>
              <a:ext uri="{FF2B5EF4-FFF2-40B4-BE49-F238E27FC236}">
                <a16:creationId xmlns:a16="http://schemas.microsoft.com/office/drawing/2014/main" id="{E71036DA-7EAA-C603-7BA1-AB5452B26D03}"/>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a:extLst>
              <a:ext uri="{FF2B5EF4-FFF2-40B4-BE49-F238E27FC236}">
                <a16:creationId xmlns:a16="http://schemas.microsoft.com/office/drawing/2014/main" id="{0C965BF5-BBF0-BC10-DBEB-23C1CAF084AC}"/>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2489356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D587DC8-887D-4D2C-97A9-E37B9CD5F7DA}"/>
              </a:ext>
            </a:extLst>
          </p:cNvPr>
          <p:cNvSpPr>
            <a:spLocks noGrp="1"/>
          </p:cNvSpPr>
          <p:nvPr>
            <p:ph type="title"/>
          </p:nvPr>
        </p:nvSpPr>
        <p:spPr/>
        <p:txBody>
          <a:bodyPr/>
          <a:lstStyle/>
          <a:p>
            <a:r>
              <a:rPr lang="en-US" dirty="0"/>
              <a:t>Agenda</a:t>
            </a:r>
          </a:p>
        </p:txBody>
      </p:sp>
      <p:sp>
        <p:nvSpPr>
          <p:cNvPr id="10" name="Content Placeholder 2">
            <a:extLst>
              <a:ext uri="{FF2B5EF4-FFF2-40B4-BE49-F238E27FC236}">
                <a16:creationId xmlns:a16="http://schemas.microsoft.com/office/drawing/2014/main" id="{D211D839-8A60-4987-9F9F-8D28CC5C059C}"/>
              </a:ext>
            </a:extLst>
          </p:cNvPr>
          <p:cNvSpPr>
            <a:spLocks noGrp="1"/>
          </p:cNvSpPr>
          <p:nvPr>
            <p:ph idx="1"/>
          </p:nvPr>
        </p:nvSpPr>
        <p:spPr/>
        <p:txBody>
          <a:bodyPr lIns="274320" tIns="274320" rIns="274320" bIns="274320" anchor="ctr"/>
          <a:lstStyle/>
          <a:p>
            <a:pPr marL="0" indent="0">
              <a:buNone/>
              <a:tabLst>
                <a:tab pos="2852738" algn="l"/>
              </a:tabLst>
            </a:pPr>
            <a:r>
              <a:rPr lang="en-US" dirty="0"/>
              <a:t>Intro to the Program</a:t>
            </a:r>
          </a:p>
          <a:p>
            <a:pPr marL="0" indent="0">
              <a:buNone/>
              <a:tabLst>
                <a:tab pos="2852738" algn="l"/>
              </a:tabLst>
            </a:pPr>
            <a:r>
              <a:rPr lang="en-US" dirty="0"/>
              <a:t>Eligibility</a:t>
            </a:r>
          </a:p>
          <a:p>
            <a:pPr marL="0" indent="0">
              <a:buNone/>
              <a:tabLst>
                <a:tab pos="2852738" algn="l"/>
              </a:tabLst>
            </a:pPr>
            <a:r>
              <a:rPr lang="en-US" dirty="0"/>
              <a:t>Walk Through the RFP</a:t>
            </a:r>
          </a:p>
          <a:p>
            <a:pPr marL="0" indent="0">
              <a:buNone/>
              <a:tabLst>
                <a:tab pos="2852738" algn="l"/>
              </a:tabLst>
            </a:pPr>
            <a:r>
              <a:rPr lang="en-US" dirty="0"/>
              <a:t>Scoring &amp; Selections</a:t>
            </a:r>
          </a:p>
          <a:p>
            <a:pPr marL="0" indent="0">
              <a:buNone/>
              <a:tabLst>
                <a:tab pos="2852738" algn="l"/>
              </a:tabLst>
            </a:pPr>
            <a:r>
              <a:rPr lang="en-US" dirty="0"/>
              <a:t>Application Deadline/Timeline</a:t>
            </a:r>
          </a:p>
          <a:p>
            <a:pPr marL="0" indent="0">
              <a:buNone/>
              <a:tabLst>
                <a:tab pos="2852738" algn="l"/>
              </a:tabLst>
            </a:pPr>
            <a:r>
              <a:rPr lang="en-US" dirty="0"/>
              <a:t>Question Submission</a:t>
            </a:r>
          </a:p>
          <a:p>
            <a:pPr marL="0" indent="0">
              <a:buNone/>
              <a:tabLst>
                <a:tab pos="2852738" algn="l"/>
              </a:tabLst>
            </a:pPr>
            <a:r>
              <a:rPr lang="en-US" dirty="0"/>
              <a:t>Recap</a:t>
            </a:r>
          </a:p>
        </p:txBody>
      </p:sp>
      <p:sp>
        <p:nvSpPr>
          <p:cNvPr id="6" name="Slide Number Placeholder 3">
            <a:extLst>
              <a:ext uri="{FF2B5EF4-FFF2-40B4-BE49-F238E27FC236}">
                <a16:creationId xmlns:a16="http://schemas.microsoft.com/office/drawing/2014/main" id="{64D11908-7802-4804-AF30-66F9FAD5083C}"/>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155590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1" descr="Cityscape photo of Saint Paul, Minnesota">
            <a:extLst>
              <a:ext uri="{FF2B5EF4-FFF2-40B4-BE49-F238E27FC236}">
                <a16:creationId xmlns:a16="http://schemas.microsoft.com/office/drawing/2014/main" id="{00BAD5E0-0756-AF3E-46A3-4F43CA2EEF11}"/>
              </a:ext>
            </a:extLst>
          </p:cNvPr>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875" t="27782" r="15398"/>
          <a:stretch/>
        </p:blipFill>
        <p:spPr>
          <a:xfrm>
            <a:off x="0" y="0"/>
            <a:ext cx="12192000" cy="6873550"/>
          </a:xfrm>
        </p:spPr>
      </p:pic>
      <p:sp>
        <p:nvSpPr>
          <p:cNvPr id="2" name="Rectangle 2">
            <a:extLst>
              <a:ext uri="{FF2B5EF4-FFF2-40B4-BE49-F238E27FC236}">
                <a16:creationId xmlns:a16="http://schemas.microsoft.com/office/drawing/2014/main" id="{C703BC7B-D836-3B37-912E-0FA40D61CC20}"/>
              </a:ext>
              <a:ext uri="{C183D7F6-B498-43B3-948B-1728B52AA6E4}">
                <adec:decorative xmlns:adec="http://schemas.microsoft.com/office/drawing/2017/decorative" val="1"/>
              </a:ext>
            </a:extLst>
          </p:cNvPr>
          <p:cNvSpPr/>
          <p:nvPr/>
        </p:nvSpPr>
        <p:spPr>
          <a:xfrm>
            <a:off x="0" y="603981"/>
            <a:ext cx="7713785" cy="5650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0D5A961B-933D-492E-FD99-A7EA44ADE660}"/>
              </a:ext>
              <a:ext uri="{C183D7F6-B498-43B3-948B-1728B52AA6E4}">
                <adec:decorative xmlns:adec="http://schemas.microsoft.com/office/drawing/2017/decorative" val="1"/>
              </a:ext>
            </a:extLst>
          </p:cNvPr>
          <p:cNvSpPr/>
          <p:nvPr/>
        </p:nvSpPr>
        <p:spPr>
          <a:xfrm>
            <a:off x="0" y="0"/>
            <a:ext cx="7491046" cy="6873551"/>
          </a:xfrm>
          <a:prstGeom prst="rect">
            <a:avLst/>
          </a:prstGeom>
          <a:gradFill flip="none" rotWithShape="1">
            <a:gsLst>
              <a:gs pos="100000">
                <a:schemeClr val="bg1">
                  <a:alpha val="0"/>
                </a:schemeClr>
              </a:gs>
              <a:gs pos="66000">
                <a:srgbClr val="FFFFFF">
                  <a:alpha val="90000"/>
                </a:srgbClr>
              </a:gs>
              <a:gs pos="42000">
                <a:schemeClr val="bg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4">
            <a:extLst>
              <a:ext uri="{FF2B5EF4-FFF2-40B4-BE49-F238E27FC236}">
                <a16:creationId xmlns:a16="http://schemas.microsoft.com/office/drawing/2014/main" id="{8946B48B-5144-C2DE-D744-1D17ED0CBF87}"/>
              </a:ext>
            </a:extLst>
          </p:cNvPr>
          <p:cNvSpPr>
            <a:spLocks noGrp="1"/>
          </p:cNvSpPr>
          <p:nvPr>
            <p:ph type="title"/>
          </p:nvPr>
        </p:nvSpPr>
        <p:spPr>
          <a:xfrm>
            <a:off x="615461" y="603980"/>
            <a:ext cx="6875585" cy="1120317"/>
          </a:xfrm>
        </p:spPr>
        <p:txBody>
          <a:bodyPr/>
          <a:lstStyle/>
          <a:p>
            <a:pPr algn="l"/>
            <a:r>
              <a:rPr lang="en-US" b="1" u="sng" dirty="0"/>
              <a:t>Introduction to the Program</a:t>
            </a:r>
          </a:p>
        </p:txBody>
      </p:sp>
      <p:sp>
        <p:nvSpPr>
          <p:cNvPr id="29" name="Content Placeholder 5">
            <a:extLst>
              <a:ext uri="{FF2B5EF4-FFF2-40B4-BE49-F238E27FC236}">
                <a16:creationId xmlns:a16="http://schemas.microsoft.com/office/drawing/2014/main" id="{F1A14B23-9CF9-8E74-63A0-3D08A429FD29}"/>
              </a:ext>
            </a:extLst>
          </p:cNvPr>
          <p:cNvSpPr>
            <a:spLocks noGrp="1"/>
          </p:cNvSpPr>
          <p:nvPr>
            <p:ph sz="quarter" idx="10"/>
          </p:nvPr>
        </p:nvSpPr>
        <p:spPr>
          <a:xfrm>
            <a:off x="615461" y="182880"/>
            <a:ext cx="7098324" cy="5854505"/>
          </a:xfrm>
        </p:spPr>
        <p:txBody>
          <a:bodyPr anchor="ctr">
            <a:normAutofit/>
          </a:bodyPr>
          <a:lstStyle/>
          <a:p>
            <a:pPr marL="0" marR="0">
              <a:lnSpc>
                <a:spcPct val="112000"/>
              </a:lnSpc>
              <a:spcBef>
                <a:spcPts val="1000"/>
              </a:spcBef>
              <a:spcAft>
                <a:spcPts val="100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endParaRPr lang="en-US" sz="1800" dirty="0">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Homeownership Investment Grants Program was created in 2023 by a one-time state appropriation. </a:t>
            </a:r>
          </a:p>
          <a:p>
            <a:pPr marL="0" marR="0">
              <a:lnSpc>
                <a:spcPct val="112000"/>
              </a:lnSpc>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This  appropriation is intended to provide funding to Minnesota-based, non-profit, tax exempt, US Department of Treasury certified Community Development Financial Institutions (CDFIs). </a:t>
            </a:r>
          </a:p>
          <a:p>
            <a:pPr marL="0" marR="0">
              <a:spcBef>
                <a:spcPts val="1000"/>
              </a:spcBef>
              <a:spcAft>
                <a:spcPts val="1000"/>
              </a:spcAft>
            </a:pPr>
            <a:r>
              <a:rPr lang="en-US" sz="1800" dirty="0">
                <a:latin typeface="Calibri" panose="020F0502020204030204" pitchFamily="34" charset="0"/>
                <a:ea typeface="Times New Roman" panose="02020603050405020304" pitchFamily="18" charset="0"/>
                <a:cs typeface="Times New Roman" panose="02020603050405020304" pitchFamily="18" charset="0"/>
              </a:rPr>
              <a:t>This program offers u</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 to $37 million in one-time funding for grants to eligible CDFIs.</a:t>
            </a:r>
            <a:r>
              <a:rPr lang="en-US" sz="1200" dirty="0">
                <a:effectLst/>
              </a:rPr>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10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Organizations applying for a grant must include a plan to create new affordable home ownership and home preservation opportunities for targeted areas (areas defined by Administrator). </a:t>
            </a:r>
          </a:p>
        </p:txBody>
      </p:sp>
      <p:sp>
        <p:nvSpPr>
          <p:cNvPr id="6" name="Slide Number Placeholder 6">
            <a:extLst>
              <a:ext uri="{FF2B5EF4-FFF2-40B4-BE49-F238E27FC236}">
                <a16:creationId xmlns:a16="http://schemas.microsoft.com/office/drawing/2014/main" id="{080FC4C6-F7CD-4207-A795-9C448AF9961F}"/>
              </a:ext>
            </a:extLst>
          </p:cNvPr>
          <p:cNvSpPr>
            <a:spLocks noGrp="1"/>
          </p:cNvSpPr>
          <p:nvPr>
            <p:ph type="sldNum" sz="quarter" idx="12"/>
          </p:nvPr>
        </p:nvSpPr>
        <p:spPr/>
        <p:txBody>
          <a:bodyPr/>
          <a:lstStyle/>
          <a:p>
            <a:fld id="{48F63A3B-78C7-47BE-AE5E-E10140E04643}" type="slidenum">
              <a:rPr lang="en-US" smtClean="0">
                <a:solidFill>
                  <a:schemeClr val="bg1"/>
                </a:solidFill>
              </a:rPr>
              <a:t>5</a:t>
            </a:fld>
            <a:endParaRPr lang="en-US" dirty="0">
              <a:solidFill>
                <a:schemeClr val="bg1"/>
              </a:solidFill>
            </a:endParaRPr>
          </a:p>
        </p:txBody>
      </p:sp>
    </p:spTree>
    <p:extLst>
      <p:ext uri="{BB962C8B-B14F-4D97-AF65-F5344CB8AC3E}">
        <p14:creationId xmlns:p14="http://schemas.microsoft.com/office/powerpoint/2010/main" val="1128149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1" descr="Cityscape photo of Saint Paul, Minnesota">
            <a:extLst>
              <a:ext uri="{FF2B5EF4-FFF2-40B4-BE49-F238E27FC236}">
                <a16:creationId xmlns:a16="http://schemas.microsoft.com/office/drawing/2014/main" id="{00BAD5E0-0756-AF3E-46A3-4F43CA2EEF11}"/>
              </a:ext>
            </a:extLst>
          </p:cNvPr>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875" t="27782" r="15398"/>
          <a:stretch/>
        </p:blipFill>
        <p:spPr>
          <a:xfrm>
            <a:off x="0" y="0"/>
            <a:ext cx="12192000" cy="6873550"/>
          </a:xfrm>
        </p:spPr>
      </p:pic>
      <p:sp>
        <p:nvSpPr>
          <p:cNvPr id="2" name="Rectangle 2">
            <a:extLst>
              <a:ext uri="{FF2B5EF4-FFF2-40B4-BE49-F238E27FC236}">
                <a16:creationId xmlns:a16="http://schemas.microsoft.com/office/drawing/2014/main" id="{C703BC7B-D836-3B37-912E-0FA40D61CC20}"/>
              </a:ext>
              <a:ext uri="{C183D7F6-B498-43B3-948B-1728B52AA6E4}">
                <adec:decorative xmlns:adec="http://schemas.microsoft.com/office/drawing/2017/decorative" val="1"/>
              </a:ext>
            </a:extLst>
          </p:cNvPr>
          <p:cNvSpPr/>
          <p:nvPr/>
        </p:nvSpPr>
        <p:spPr>
          <a:xfrm>
            <a:off x="0" y="603981"/>
            <a:ext cx="7713785" cy="5650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0D5A961B-933D-492E-FD99-A7EA44ADE660}"/>
              </a:ext>
              <a:ext uri="{C183D7F6-B498-43B3-948B-1728B52AA6E4}">
                <adec:decorative xmlns:adec="http://schemas.microsoft.com/office/drawing/2017/decorative" val="1"/>
              </a:ext>
            </a:extLst>
          </p:cNvPr>
          <p:cNvSpPr/>
          <p:nvPr/>
        </p:nvSpPr>
        <p:spPr>
          <a:xfrm>
            <a:off x="0" y="0"/>
            <a:ext cx="7491046" cy="6873551"/>
          </a:xfrm>
          <a:prstGeom prst="rect">
            <a:avLst/>
          </a:prstGeom>
          <a:gradFill flip="none" rotWithShape="1">
            <a:gsLst>
              <a:gs pos="100000">
                <a:schemeClr val="bg1">
                  <a:alpha val="0"/>
                </a:schemeClr>
              </a:gs>
              <a:gs pos="66000">
                <a:srgbClr val="FFFFFF">
                  <a:alpha val="90000"/>
                </a:srgbClr>
              </a:gs>
              <a:gs pos="42000">
                <a:schemeClr val="bg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4">
            <a:extLst>
              <a:ext uri="{FF2B5EF4-FFF2-40B4-BE49-F238E27FC236}">
                <a16:creationId xmlns:a16="http://schemas.microsoft.com/office/drawing/2014/main" id="{8946B48B-5144-C2DE-D744-1D17ED0CBF87}"/>
              </a:ext>
            </a:extLst>
          </p:cNvPr>
          <p:cNvSpPr>
            <a:spLocks noGrp="1"/>
          </p:cNvSpPr>
          <p:nvPr>
            <p:ph type="title"/>
          </p:nvPr>
        </p:nvSpPr>
        <p:spPr>
          <a:xfrm>
            <a:off x="838200" y="603980"/>
            <a:ext cx="6652846" cy="1442534"/>
          </a:xfrm>
        </p:spPr>
        <p:txBody>
          <a:bodyPr>
            <a:normAutofit fontScale="90000"/>
          </a:bodyPr>
          <a:lstStyle/>
          <a:p>
            <a:pPr marL="0" indent="0" algn="l">
              <a:lnSpc>
                <a:spcPct val="110000"/>
              </a:lnSpc>
              <a:spcBef>
                <a:spcPct val="0"/>
              </a:spcBef>
              <a:buNone/>
            </a:pPr>
            <a:r>
              <a:rPr lang="en-US" sz="3600" b="1" u="sng" dirty="0">
                <a:solidFill>
                  <a:schemeClr val="tx1"/>
                </a:solidFill>
                <a:latin typeface="+mj-lt"/>
                <a:ea typeface="+mj-ea"/>
                <a:cs typeface="+mj-cs"/>
              </a:rPr>
              <a:t>Eligibility </a:t>
            </a:r>
            <a:br>
              <a:rPr lang="en-US" sz="3600" b="1" u="sng" dirty="0">
                <a:solidFill>
                  <a:schemeClr val="tx1"/>
                </a:solidFill>
                <a:latin typeface="+mj-lt"/>
                <a:ea typeface="+mj-ea"/>
                <a:cs typeface="+mj-cs"/>
              </a:rPr>
            </a:br>
            <a:br>
              <a:rPr lang="en-US" sz="3600" b="1" u="sng" dirty="0">
                <a:solidFill>
                  <a:schemeClr val="tx1"/>
                </a:solidFill>
                <a:latin typeface="+mj-lt"/>
                <a:ea typeface="+mj-ea"/>
                <a:cs typeface="+mj-cs"/>
              </a:rPr>
            </a:br>
            <a:r>
              <a:rPr lang="en-US" sz="2400" b="1" u="sng" dirty="0">
                <a:solidFill>
                  <a:schemeClr val="tx1"/>
                </a:solidFill>
                <a:latin typeface="+mj-lt"/>
                <a:ea typeface="+mj-ea"/>
                <a:cs typeface="+mj-cs"/>
              </a:rPr>
              <a:t>Eligible Organizations: </a:t>
            </a:r>
          </a:p>
        </p:txBody>
      </p:sp>
      <p:sp>
        <p:nvSpPr>
          <p:cNvPr id="29" name="Content Placeholder 5">
            <a:extLst>
              <a:ext uri="{FF2B5EF4-FFF2-40B4-BE49-F238E27FC236}">
                <a16:creationId xmlns:a16="http://schemas.microsoft.com/office/drawing/2014/main" id="{F1A14B23-9CF9-8E74-63A0-3D08A429FD29}"/>
              </a:ext>
            </a:extLst>
          </p:cNvPr>
          <p:cNvSpPr>
            <a:spLocks noGrp="1"/>
          </p:cNvSpPr>
          <p:nvPr>
            <p:ph sz="quarter" idx="10"/>
          </p:nvPr>
        </p:nvSpPr>
        <p:spPr>
          <a:xfrm>
            <a:off x="838199" y="1976846"/>
            <a:ext cx="6418385" cy="4060539"/>
          </a:xfrm>
        </p:spPr>
        <p:txBody>
          <a:bodyPr anchor="ctr">
            <a:normAutofit/>
          </a:bodyPr>
          <a:lstStyle/>
          <a:p>
            <a:pPr marL="0" indent="0">
              <a:buNone/>
            </a:pPr>
            <a:r>
              <a:rPr lang="en-US" sz="1800" dirty="0"/>
              <a:t>Nonprofit organizations who meet all the following: </a:t>
            </a:r>
          </a:p>
          <a:p>
            <a:r>
              <a:rPr lang="en-US" sz="1800" dirty="0"/>
              <a:t>Qualify for tax exempt status under United States Code, Title 26, section 501 (c)(3)</a:t>
            </a:r>
          </a:p>
          <a:p>
            <a:r>
              <a:rPr lang="en-US" sz="1800" dirty="0"/>
              <a:t>Have primary operations located in Minnesota</a:t>
            </a:r>
          </a:p>
          <a:p>
            <a:r>
              <a:rPr lang="en-US" sz="1800" dirty="0"/>
              <a:t>Be certified as a community development financial institution by the United States Department of the Treasury and </a:t>
            </a:r>
          </a:p>
          <a:p>
            <a:r>
              <a:rPr lang="en-US" sz="1800" dirty="0"/>
              <a:t>Provide affordable housing lending or financing programs</a:t>
            </a:r>
          </a:p>
        </p:txBody>
      </p:sp>
      <p:sp>
        <p:nvSpPr>
          <p:cNvPr id="6" name="Slide Number Placeholder 6">
            <a:extLst>
              <a:ext uri="{FF2B5EF4-FFF2-40B4-BE49-F238E27FC236}">
                <a16:creationId xmlns:a16="http://schemas.microsoft.com/office/drawing/2014/main" id="{080FC4C6-F7CD-4207-A795-9C448AF9961F}"/>
              </a:ext>
            </a:extLst>
          </p:cNvPr>
          <p:cNvSpPr>
            <a:spLocks noGrp="1"/>
          </p:cNvSpPr>
          <p:nvPr>
            <p:ph type="sldNum" sz="quarter" idx="12"/>
          </p:nvPr>
        </p:nvSpPr>
        <p:spPr/>
        <p:txBody>
          <a:bodyPr/>
          <a:lstStyle/>
          <a:p>
            <a:fld id="{48F63A3B-78C7-47BE-AE5E-E10140E04643}" type="slidenum">
              <a:rPr lang="en-US" smtClean="0">
                <a:solidFill>
                  <a:schemeClr val="bg1"/>
                </a:solidFill>
              </a:rPr>
              <a:t>6</a:t>
            </a:fld>
            <a:endParaRPr lang="en-US" dirty="0">
              <a:solidFill>
                <a:schemeClr val="bg1"/>
              </a:solidFill>
            </a:endParaRPr>
          </a:p>
        </p:txBody>
      </p:sp>
    </p:spTree>
    <p:extLst>
      <p:ext uri="{BB962C8B-B14F-4D97-AF65-F5344CB8AC3E}">
        <p14:creationId xmlns:p14="http://schemas.microsoft.com/office/powerpoint/2010/main" val="2206160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1" descr="Cityscape photo of Saint Paul, Minnesota">
            <a:extLst>
              <a:ext uri="{FF2B5EF4-FFF2-40B4-BE49-F238E27FC236}">
                <a16:creationId xmlns:a16="http://schemas.microsoft.com/office/drawing/2014/main" id="{00BAD5E0-0756-AF3E-46A3-4F43CA2EEF11}"/>
              </a:ext>
            </a:extLst>
          </p:cNvPr>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875" t="27782" r="15398"/>
          <a:stretch/>
        </p:blipFill>
        <p:spPr>
          <a:xfrm>
            <a:off x="0" y="0"/>
            <a:ext cx="12192000" cy="6873550"/>
          </a:xfrm>
        </p:spPr>
      </p:pic>
      <p:sp>
        <p:nvSpPr>
          <p:cNvPr id="2" name="Rectangle 2">
            <a:extLst>
              <a:ext uri="{FF2B5EF4-FFF2-40B4-BE49-F238E27FC236}">
                <a16:creationId xmlns:a16="http://schemas.microsoft.com/office/drawing/2014/main" id="{C703BC7B-D836-3B37-912E-0FA40D61CC20}"/>
              </a:ext>
              <a:ext uri="{C183D7F6-B498-43B3-948B-1728B52AA6E4}">
                <adec:decorative xmlns:adec="http://schemas.microsoft.com/office/drawing/2017/decorative" val="1"/>
              </a:ext>
            </a:extLst>
          </p:cNvPr>
          <p:cNvSpPr/>
          <p:nvPr/>
        </p:nvSpPr>
        <p:spPr>
          <a:xfrm>
            <a:off x="0" y="603981"/>
            <a:ext cx="7713785" cy="5650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0D5A961B-933D-492E-FD99-A7EA44ADE660}"/>
              </a:ext>
              <a:ext uri="{C183D7F6-B498-43B3-948B-1728B52AA6E4}">
                <adec:decorative xmlns:adec="http://schemas.microsoft.com/office/drawing/2017/decorative" val="1"/>
              </a:ext>
            </a:extLst>
          </p:cNvPr>
          <p:cNvSpPr/>
          <p:nvPr/>
        </p:nvSpPr>
        <p:spPr>
          <a:xfrm>
            <a:off x="-644435" y="-15551"/>
            <a:ext cx="8055429" cy="6873551"/>
          </a:xfrm>
          <a:prstGeom prst="rect">
            <a:avLst/>
          </a:prstGeom>
          <a:gradFill flip="none" rotWithShape="1">
            <a:gsLst>
              <a:gs pos="100000">
                <a:schemeClr val="bg1">
                  <a:alpha val="0"/>
                </a:schemeClr>
              </a:gs>
              <a:gs pos="66000">
                <a:srgbClr val="FFFFFF">
                  <a:alpha val="90000"/>
                </a:srgbClr>
              </a:gs>
              <a:gs pos="42000">
                <a:schemeClr val="bg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4">
            <a:extLst>
              <a:ext uri="{FF2B5EF4-FFF2-40B4-BE49-F238E27FC236}">
                <a16:creationId xmlns:a16="http://schemas.microsoft.com/office/drawing/2014/main" id="{8946B48B-5144-C2DE-D744-1D17ED0CBF87}"/>
              </a:ext>
            </a:extLst>
          </p:cNvPr>
          <p:cNvSpPr>
            <a:spLocks noGrp="1"/>
          </p:cNvSpPr>
          <p:nvPr>
            <p:ph type="title"/>
          </p:nvPr>
        </p:nvSpPr>
        <p:spPr>
          <a:xfrm>
            <a:off x="838200" y="124288"/>
            <a:ext cx="6652846" cy="1615736"/>
          </a:xfrm>
        </p:spPr>
        <p:txBody>
          <a:bodyPr>
            <a:normAutofit fontScale="90000"/>
          </a:bodyPr>
          <a:lstStyle/>
          <a:p>
            <a:pPr marR="0" lvl="0" algn="l">
              <a:lnSpc>
                <a:spcPct val="112000"/>
              </a:lnSpc>
              <a:spcBef>
                <a:spcPts val="1800"/>
              </a:spcBef>
              <a:spcAft>
                <a:spcPts val="1200"/>
              </a:spcAft>
            </a:pPr>
            <a:r>
              <a:rPr lang="en-US" b="1" u="sng" dirty="0">
                <a:solidFill>
                  <a:schemeClr val="tx1"/>
                </a:solidFill>
                <a:latin typeface="+mj-lt"/>
                <a:ea typeface="+mj-ea"/>
                <a:cs typeface="+mj-cs"/>
              </a:rPr>
              <a:t>Eligibility </a:t>
            </a:r>
            <a:br>
              <a:rPr lang="en-US" sz="2800" b="1" u="sng" dirty="0">
                <a:solidFill>
                  <a:schemeClr val="tx1"/>
                </a:solidFill>
                <a:latin typeface="+mj-lt"/>
                <a:ea typeface="+mj-ea"/>
                <a:cs typeface="+mj-cs"/>
              </a:rPr>
            </a:br>
            <a:br>
              <a:rPr lang="en-US" sz="2800" b="1" u="sng" dirty="0">
                <a:solidFill>
                  <a:schemeClr val="tx1"/>
                </a:solidFill>
                <a:latin typeface="+mj-lt"/>
                <a:ea typeface="+mj-ea"/>
                <a:cs typeface="+mj-cs"/>
              </a:rPr>
            </a:br>
            <a:r>
              <a:rPr lang="en-US" sz="2800" b="1" u="sng" dirty="0">
                <a:solidFill>
                  <a:srgbClr val="003865"/>
                </a:solidFill>
                <a:effectLst/>
                <a:latin typeface="Calibri" panose="020F0502020204030204" pitchFamily="34" charset="0"/>
                <a:ea typeface="Times New Roman" panose="02020603050405020304" pitchFamily="18" charset="0"/>
                <a:cs typeface="Times New Roman" panose="02020603050405020304" pitchFamily="18" charset="0"/>
              </a:rPr>
              <a:t>Eligible Projects:</a:t>
            </a:r>
          </a:p>
        </p:txBody>
      </p:sp>
      <p:sp>
        <p:nvSpPr>
          <p:cNvPr id="29" name="Content Placeholder 5">
            <a:extLst>
              <a:ext uri="{FF2B5EF4-FFF2-40B4-BE49-F238E27FC236}">
                <a16:creationId xmlns:a16="http://schemas.microsoft.com/office/drawing/2014/main" id="{F1A14B23-9CF9-8E74-63A0-3D08A429FD29}"/>
              </a:ext>
            </a:extLst>
          </p:cNvPr>
          <p:cNvSpPr>
            <a:spLocks noGrp="1"/>
          </p:cNvSpPr>
          <p:nvPr>
            <p:ph sz="quarter" idx="10"/>
          </p:nvPr>
        </p:nvSpPr>
        <p:spPr>
          <a:xfrm>
            <a:off x="838199" y="2086709"/>
            <a:ext cx="6418385" cy="3950676"/>
          </a:xfrm>
        </p:spPr>
        <p:txBody>
          <a:bodyPr anchor="ctr">
            <a:noAutofit/>
          </a:bodyPr>
          <a:lstStyle/>
          <a:p>
            <a:pPr marL="0" marR="0" indent="0">
              <a:lnSpc>
                <a:spcPct val="112000"/>
              </a:lnSpc>
              <a:spcBef>
                <a:spcPts val="1000"/>
              </a:spcBef>
              <a:spcAft>
                <a:spcPts val="0"/>
              </a:spcAft>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Eligible organizations may apply for Homeownership Investment Grants for affordable owner-occupied housing projects for the purposes of:</a:t>
            </a:r>
          </a:p>
          <a:p>
            <a:pPr>
              <a:lnSpc>
                <a:spcPct val="112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Housing development to increase the supply of affordable owner-                                               occupied homes, </a:t>
            </a:r>
          </a:p>
          <a:p>
            <a:pPr>
              <a:lnSpc>
                <a:spcPct val="112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Financing programs for affordable owner-occupied new home construction. </a:t>
            </a:r>
          </a:p>
          <a:p>
            <a:pPr>
              <a:lnSpc>
                <a:spcPct val="112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Acquisition, rehabilitation, and resale of affordable owner-occupied homes or homes to be converted to owner-occupied homes.</a:t>
            </a:r>
          </a:p>
          <a:p>
            <a:pPr>
              <a:lnSpc>
                <a:spcPct val="112000"/>
              </a:lnSpc>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Establishing revolving loan accounts at community development financial institutions.</a:t>
            </a:r>
          </a:p>
          <a:p>
            <a:pPr marL="0" indent="0" fontAlgn="ctr">
              <a:lnSpc>
                <a:spcPts val="1500"/>
              </a:lnSpc>
              <a:spcBef>
                <a:spcPts val="0"/>
              </a:spcBef>
              <a:spcAft>
                <a:spcPts val="0"/>
              </a:spcAft>
              <a:buNone/>
            </a:pPr>
            <a:r>
              <a:rPr lang="en-US" sz="1800" dirty="0">
                <a:solidFill>
                  <a:srgbClr val="0070CB"/>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dirty="0"/>
          </a:p>
        </p:txBody>
      </p:sp>
      <p:sp>
        <p:nvSpPr>
          <p:cNvPr id="6" name="Slide Number Placeholder 6">
            <a:extLst>
              <a:ext uri="{FF2B5EF4-FFF2-40B4-BE49-F238E27FC236}">
                <a16:creationId xmlns:a16="http://schemas.microsoft.com/office/drawing/2014/main" id="{080FC4C6-F7CD-4207-A795-9C448AF9961F}"/>
              </a:ext>
            </a:extLst>
          </p:cNvPr>
          <p:cNvSpPr>
            <a:spLocks noGrp="1"/>
          </p:cNvSpPr>
          <p:nvPr>
            <p:ph type="sldNum" sz="quarter" idx="12"/>
          </p:nvPr>
        </p:nvSpPr>
        <p:spPr/>
        <p:txBody>
          <a:bodyPr/>
          <a:lstStyle/>
          <a:p>
            <a:fld id="{48F63A3B-78C7-47BE-AE5E-E10140E04643}" type="slidenum">
              <a:rPr lang="en-US" smtClean="0">
                <a:solidFill>
                  <a:schemeClr val="bg1"/>
                </a:solidFill>
              </a:rPr>
              <a:t>7</a:t>
            </a:fld>
            <a:endParaRPr lang="en-US" dirty="0">
              <a:solidFill>
                <a:schemeClr val="bg1"/>
              </a:solidFill>
            </a:endParaRPr>
          </a:p>
        </p:txBody>
      </p:sp>
    </p:spTree>
    <p:extLst>
      <p:ext uri="{BB962C8B-B14F-4D97-AF65-F5344CB8AC3E}">
        <p14:creationId xmlns:p14="http://schemas.microsoft.com/office/powerpoint/2010/main" val="2192694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1" descr="Cityscape photo of Saint Paul, Minnesota">
            <a:extLst>
              <a:ext uri="{FF2B5EF4-FFF2-40B4-BE49-F238E27FC236}">
                <a16:creationId xmlns:a16="http://schemas.microsoft.com/office/drawing/2014/main" id="{00BAD5E0-0756-AF3E-46A3-4F43CA2EEF11}"/>
              </a:ext>
            </a:extLst>
          </p:cNvPr>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875" t="27782" r="15398"/>
          <a:stretch/>
        </p:blipFill>
        <p:spPr>
          <a:xfrm>
            <a:off x="0" y="0"/>
            <a:ext cx="12192000" cy="6873550"/>
          </a:xfrm>
        </p:spPr>
      </p:pic>
      <p:sp>
        <p:nvSpPr>
          <p:cNvPr id="2" name="Rectangle 2">
            <a:extLst>
              <a:ext uri="{FF2B5EF4-FFF2-40B4-BE49-F238E27FC236}">
                <a16:creationId xmlns:a16="http://schemas.microsoft.com/office/drawing/2014/main" id="{C703BC7B-D836-3B37-912E-0FA40D61CC20}"/>
              </a:ext>
              <a:ext uri="{C183D7F6-B498-43B3-948B-1728B52AA6E4}">
                <adec:decorative xmlns:adec="http://schemas.microsoft.com/office/drawing/2017/decorative" val="1"/>
              </a:ext>
            </a:extLst>
          </p:cNvPr>
          <p:cNvSpPr/>
          <p:nvPr/>
        </p:nvSpPr>
        <p:spPr>
          <a:xfrm>
            <a:off x="0" y="603981"/>
            <a:ext cx="7713785" cy="5650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0D5A961B-933D-492E-FD99-A7EA44ADE660}"/>
              </a:ext>
              <a:ext uri="{C183D7F6-B498-43B3-948B-1728B52AA6E4}">
                <adec:decorative xmlns:adec="http://schemas.microsoft.com/office/drawing/2017/decorative" val="1"/>
              </a:ext>
            </a:extLst>
          </p:cNvPr>
          <p:cNvSpPr/>
          <p:nvPr/>
        </p:nvSpPr>
        <p:spPr>
          <a:xfrm>
            <a:off x="0" y="0"/>
            <a:ext cx="7491046" cy="6873551"/>
          </a:xfrm>
          <a:prstGeom prst="rect">
            <a:avLst/>
          </a:prstGeom>
          <a:gradFill flip="none" rotWithShape="1">
            <a:gsLst>
              <a:gs pos="100000">
                <a:schemeClr val="bg1">
                  <a:alpha val="0"/>
                </a:schemeClr>
              </a:gs>
              <a:gs pos="66000">
                <a:srgbClr val="FFFFFF">
                  <a:alpha val="90000"/>
                </a:srgbClr>
              </a:gs>
              <a:gs pos="42000">
                <a:schemeClr val="bg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4">
            <a:extLst>
              <a:ext uri="{FF2B5EF4-FFF2-40B4-BE49-F238E27FC236}">
                <a16:creationId xmlns:a16="http://schemas.microsoft.com/office/drawing/2014/main" id="{8946B48B-5144-C2DE-D744-1D17ED0CBF87}"/>
              </a:ext>
            </a:extLst>
          </p:cNvPr>
          <p:cNvSpPr>
            <a:spLocks noGrp="1"/>
          </p:cNvSpPr>
          <p:nvPr>
            <p:ph type="title"/>
          </p:nvPr>
        </p:nvSpPr>
        <p:spPr>
          <a:xfrm>
            <a:off x="838200" y="603980"/>
            <a:ext cx="6652846" cy="863199"/>
          </a:xfrm>
        </p:spPr>
        <p:txBody>
          <a:bodyPr>
            <a:normAutofit fontScale="90000"/>
          </a:bodyPr>
          <a:lstStyle/>
          <a:p>
            <a:pPr algn="l"/>
            <a:r>
              <a:rPr lang="en-US" sz="2200" b="1" u="sng" dirty="0">
                <a:effectLst/>
                <a:latin typeface="Calibri" panose="020F0502020204030204" pitchFamily="34" charset="0"/>
                <a:ea typeface="Times New Roman" panose="02020603050405020304" pitchFamily="18" charset="0"/>
                <a:cs typeface="Times New Roman" panose="02020603050405020304" pitchFamily="18" charset="0"/>
              </a:rPr>
              <a:t>Funding under this program will prioritize proposals that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29" name="Content Placeholder 5">
            <a:extLst>
              <a:ext uri="{FF2B5EF4-FFF2-40B4-BE49-F238E27FC236}">
                <a16:creationId xmlns:a16="http://schemas.microsoft.com/office/drawing/2014/main" id="{F1A14B23-9CF9-8E74-63A0-3D08A429FD29}"/>
              </a:ext>
            </a:extLst>
          </p:cNvPr>
          <p:cNvSpPr>
            <a:spLocks noGrp="1"/>
          </p:cNvSpPr>
          <p:nvPr>
            <p:ph sz="quarter" idx="10"/>
          </p:nvPr>
        </p:nvSpPr>
        <p:spPr>
          <a:xfrm>
            <a:off x="838199" y="1001486"/>
            <a:ext cx="6418385" cy="5035899"/>
          </a:xfrm>
        </p:spPr>
        <p:txBody>
          <a:bodyPr anchor="t">
            <a:normAutofit fontScale="62500" lnSpcReduction="20000"/>
          </a:bodyPr>
          <a:lstStyle/>
          <a:p>
            <a:r>
              <a:rPr lang="en-US" sz="2300" dirty="0">
                <a:latin typeface="Calibri" panose="020F0502020204030204" pitchFamily="34" charset="0"/>
                <a:cs typeface="Times New Roman" panose="02020603050405020304" pitchFamily="18" charset="0"/>
              </a:rPr>
              <a:t>Will create impact and result in regional or statewide coverage and/or in underserved communities, including rural, Tribal communities and BIPOC Communities</a:t>
            </a:r>
          </a:p>
          <a:p>
            <a:r>
              <a:rPr lang="en-US" sz="2300" dirty="0">
                <a:latin typeface="Calibri" panose="020F0502020204030204" pitchFamily="34" charset="0"/>
                <a:cs typeface="Times New Roman" panose="02020603050405020304" pitchFamily="18" charset="0"/>
              </a:rPr>
              <a:t>Will create maximum impact on affordable homeownership supply, through efficiencies of scale and delivery, leverage, provision of low-cost capital, and/or revolving funds to leverage state investment.</a:t>
            </a:r>
          </a:p>
          <a:p>
            <a:r>
              <a:rPr lang="en-US" sz="2300" dirty="0">
                <a:latin typeface="Calibri" panose="020F0502020204030204" pitchFamily="34" charset="0"/>
                <a:cs typeface="Times New Roman" panose="02020603050405020304" pitchFamily="18" charset="0"/>
              </a:rPr>
              <a:t>Demonstrate experience in financing affordable homeownership through loans or grants to individuals and/or nonprofit organizations. Proposals demonstrating significant experience with direct lending, as well as lending in an intermediary role, will be prioritized.</a:t>
            </a:r>
          </a:p>
          <a:p>
            <a:r>
              <a:rPr lang="en-US" sz="2300" dirty="0">
                <a:latin typeface="Calibri" panose="020F0502020204030204" pitchFamily="34" charset="0"/>
                <a:cs typeface="Times New Roman" panose="02020603050405020304" pitchFamily="18" charset="0"/>
              </a:rPr>
              <a:t>Include outreach and service to BIPOC and underserved communities in the service   area proposed and a plan to engage nonprofit homeownership partners who do outreach and service to BIPOC and underserved communities .  </a:t>
            </a:r>
          </a:p>
          <a:p>
            <a:r>
              <a:rPr lang="en-US" sz="2300" dirty="0">
                <a:latin typeface="Calibri" panose="020F0502020204030204" pitchFamily="34" charset="0"/>
                <a:cs typeface="Times New Roman" panose="02020603050405020304" pitchFamily="18" charset="0"/>
              </a:rPr>
              <a:t>Demonstration of reaching low-and-moderate income households to achieving                                    affordable homeownership.</a:t>
            </a:r>
          </a:p>
          <a:p>
            <a:r>
              <a:rPr lang="en-US" sz="2300" dirty="0">
                <a:latin typeface="Calibri" panose="020F0502020204030204" pitchFamily="34" charset="0"/>
                <a:cs typeface="Times New Roman" panose="02020603050405020304" pitchFamily="18" charset="0"/>
              </a:rPr>
              <a:t>Support the development and/or rehabilitation of owner-occupied housing in a range of communities so that low- and moderate-income Minnesotans have greater choice in where they are able to buy a home. </a:t>
            </a:r>
          </a:p>
          <a:p>
            <a:pPr marL="0"/>
            <a:r>
              <a:rPr lang="en-US" sz="2300" dirty="0">
                <a:latin typeface="Calibri" panose="020F0502020204030204" pitchFamily="34" charset="0"/>
                <a:cs typeface="Times New Roman" panose="02020603050405020304" pitchFamily="18" charset="0"/>
              </a:rPr>
              <a:t>Demonstration of capacity and feasibility of the financing program(s) proposed.</a:t>
            </a:r>
          </a:p>
          <a:p>
            <a:pPr marL="0" marR="0">
              <a:spcBef>
                <a:spcPts val="1000"/>
              </a:spcBef>
              <a:spcAft>
                <a:spcPts val="1000"/>
              </a:spcAft>
            </a:pPr>
            <a:endParaRPr lang="en-US" dirty="0"/>
          </a:p>
        </p:txBody>
      </p:sp>
      <p:sp>
        <p:nvSpPr>
          <p:cNvPr id="6" name="Slide Number Placeholder 6">
            <a:extLst>
              <a:ext uri="{FF2B5EF4-FFF2-40B4-BE49-F238E27FC236}">
                <a16:creationId xmlns:a16="http://schemas.microsoft.com/office/drawing/2014/main" id="{080FC4C6-F7CD-4207-A795-9C448AF9961F}"/>
              </a:ext>
            </a:extLst>
          </p:cNvPr>
          <p:cNvSpPr>
            <a:spLocks noGrp="1"/>
          </p:cNvSpPr>
          <p:nvPr>
            <p:ph type="sldNum" sz="quarter" idx="12"/>
          </p:nvPr>
        </p:nvSpPr>
        <p:spPr/>
        <p:txBody>
          <a:bodyPr/>
          <a:lstStyle/>
          <a:p>
            <a:fld id="{48F63A3B-78C7-47BE-AE5E-E10140E04643}" type="slidenum">
              <a:rPr lang="en-US"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3131577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1" descr="Cityscape photo of Saint Paul, Minnesota">
            <a:extLst>
              <a:ext uri="{FF2B5EF4-FFF2-40B4-BE49-F238E27FC236}">
                <a16:creationId xmlns:a16="http://schemas.microsoft.com/office/drawing/2014/main" id="{00BAD5E0-0756-AF3E-46A3-4F43CA2EEF11}"/>
              </a:ext>
            </a:extLst>
          </p:cNvPr>
          <p:cNvPicPr>
            <a:picLocks noGrp="1" noChangeAspect="1"/>
          </p:cNvPicPr>
          <p:nvPr>
            <p:ph type="pic" sz="quarter" idx="4294967295"/>
          </p:nvPr>
        </p:nvPicPr>
        <p:blipFill rotWithShape="1">
          <a:blip r:embed="rId2" cstate="print">
            <a:extLst>
              <a:ext uri="{28A0092B-C50C-407E-A947-70E740481C1C}">
                <a14:useLocalDpi xmlns:a14="http://schemas.microsoft.com/office/drawing/2010/main" val="0"/>
              </a:ext>
            </a:extLst>
          </a:blip>
          <a:srcRect l="-875" t="27782" r="15398"/>
          <a:stretch/>
        </p:blipFill>
        <p:spPr>
          <a:xfrm>
            <a:off x="0" y="0"/>
            <a:ext cx="12192000" cy="6873550"/>
          </a:xfrm>
        </p:spPr>
      </p:pic>
      <p:sp>
        <p:nvSpPr>
          <p:cNvPr id="2" name="Rectangle 2">
            <a:extLst>
              <a:ext uri="{FF2B5EF4-FFF2-40B4-BE49-F238E27FC236}">
                <a16:creationId xmlns:a16="http://schemas.microsoft.com/office/drawing/2014/main" id="{C703BC7B-D836-3B37-912E-0FA40D61CC20}"/>
              </a:ext>
              <a:ext uri="{C183D7F6-B498-43B3-948B-1728B52AA6E4}">
                <adec:decorative xmlns:adec="http://schemas.microsoft.com/office/drawing/2017/decorative" val="1"/>
              </a:ext>
            </a:extLst>
          </p:cNvPr>
          <p:cNvSpPr/>
          <p:nvPr/>
        </p:nvSpPr>
        <p:spPr>
          <a:xfrm>
            <a:off x="0" y="603981"/>
            <a:ext cx="7713785" cy="56500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3">
            <a:extLst>
              <a:ext uri="{FF2B5EF4-FFF2-40B4-BE49-F238E27FC236}">
                <a16:creationId xmlns:a16="http://schemas.microsoft.com/office/drawing/2014/main" id="{0D5A961B-933D-492E-FD99-A7EA44ADE660}"/>
              </a:ext>
              <a:ext uri="{C183D7F6-B498-43B3-948B-1728B52AA6E4}">
                <adec:decorative xmlns:adec="http://schemas.microsoft.com/office/drawing/2017/decorative" val="1"/>
              </a:ext>
            </a:extLst>
          </p:cNvPr>
          <p:cNvSpPr/>
          <p:nvPr/>
        </p:nvSpPr>
        <p:spPr>
          <a:xfrm>
            <a:off x="0" y="0"/>
            <a:ext cx="7491046" cy="6873551"/>
          </a:xfrm>
          <a:prstGeom prst="rect">
            <a:avLst/>
          </a:prstGeom>
          <a:gradFill flip="none" rotWithShape="1">
            <a:gsLst>
              <a:gs pos="100000">
                <a:schemeClr val="bg1">
                  <a:alpha val="0"/>
                </a:schemeClr>
              </a:gs>
              <a:gs pos="66000">
                <a:srgbClr val="FFFFFF">
                  <a:alpha val="90000"/>
                </a:srgbClr>
              </a:gs>
              <a:gs pos="42000">
                <a:schemeClr val="bg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4">
            <a:extLst>
              <a:ext uri="{FF2B5EF4-FFF2-40B4-BE49-F238E27FC236}">
                <a16:creationId xmlns:a16="http://schemas.microsoft.com/office/drawing/2014/main" id="{8946B48B-5144-C2DE-D744-1D17ED0CBF87}"/>
              </a:ext>
            </a:extLst>
          </p:cNvPr>
          <p:cNvSpPr>
            <a:spLocks noGrp="1"/>
          </p:cNvSpPr>
          <p:nvPr>
            <p:ph type="title"/>
          </p:nvPr>
        </p:nvSpPr>
        <p:spPr>
          <a:xfrm>
            <a:off x="838200" y="603980"/>
            <a:ext cx="6652846" cy="863199"/>
          </a:xfrm>
        </p:spPr>
        <p:txBody>
          <a:bodyPr>
            <a:normAutofit fontScale="90000"/>
          </a:bodyPr>
          <a:lstStyle/>
          <a:p>
            <a:pPr algn="l"/>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6" name="Slide Number Placeholder 6">
            <a:extLst>
              <a:ext uri="{FF2B5EF4-FFF2-40B4-BE49-F238E27FC236}">
                <a16:creationId xmlns:a16="http://schemas.microsoft.com/office/drawing/2014/main" id="{080FC4C6-F7CD-4207-A795-9C448AF9961F}"/>
              </a:ext>
            </a:extLst>
          </p:cNvPr>
          <p:cNvSpPr>
            <a:spLocks noGrp="1"/>
          </p:cNvSpPr>
          <p:nvPr>
            <p:ph type="sldNum" sz="quarter" idx="12"/>
          </p:nvPr>
        </p:nvSpPr>
        <p:spPr/>
        <p:txBody>
          <a:bodyPr/>
          <a:lstStyle/>
          <a:p>
            <a:fld id="{48F63A3B-78C7-47BE-AE5E-E10140E04643}" type="slidenum">
              <a:rPr lang="en-US" smtClean="0">
                <a:solidFill>
                  <a:schemeClr val="bg1"/>
                </a:solidFill>
              </a:rPr>
              <a:t>9</a:t>
            </a:fld>
            <a:endParaRPr lang="en-US" dirty="0">
              <a:solidFill>
                <a:schemeClr val="bg1"/>
              </a:solidFill>
            </a:endParaRPr>
          </a:p>
        </p:txBody>
      </p:sp>
      <p:sp>
        <p:nvSpPr>
          <p:cNvPr id="4" name="Title 1">
            <a:extLst>
              <a:ext uri="{FF2B5EF4-FFF2-40B4-BE49-F238E27FC236}">
                <a16:creationId xmlns:a16="http://schemas.microsoft.com/office/drawing/2014/main" id="{A48F8269-06F1-7FAD-4FB0-A1A0CBD70F28}"/>
              </a:ext>
            </a:extLst>
          </p:cNvPr>
          <p:cNvSpPr>
            <a:spLocks noGrp="1"/>
          </p:cNvSpPr>
          <p:nvPr>
            <p:ph sz="quarter" idx="10"/>
          </p:nvPr>
        </p:nvSpPr>
        <p:spPr>
          <a:xfrm>
            <a:off x="838200" y="1001713"/>
            <a:ext cx="6418263" cy="5035550"/>
          </a:xfrm>
        </p:spPr>
        <p:txBody>
          <a:bodyPr/>
          <a:lstStyle/>
          <a:p>
            <a:pPr marL="0" indent="0" algn="l">
              <a:buNone/>
            </a:pPr>
            <a:r>
              <a:rPr lang="en-US" sz="2400" b="1" u="sng" dirty="0">
                <a:solidFill>
                  <a:schemeClr val="tx1"/>
                </a:solidFill>
                <a:latin typeface="Calibri" panose="020F0502020204030204" pitchFamily="34" charset="0"/>
                <a:cs typeface="Times New Roman" panose="02020603050405020304" pitchFamily="18" charset="0"/>
              </a:rPr>
              <a:t>Where to find the RFP Materials</a:t>
            </a:r>
          </a:p>
          <a:p>
            <a:pPr marL="0" indent="0">
              <a:buNone/>
            </a:pPr>
            <a:r>
              <a:rPr lang="en-US" u="sng" dirty="0">
                <a:hlinkClick r:id="rId3"/>
              </a:rPr>
              <a:t>www.mnhousing.gov</a:t>
            </a:r>
            <a:endParaRPr lang="en-US" u="sng" dirty="0"/>
          </a:p>
          <a:p>
            <a:pPr marL="0" indent="0">
              <a:buNone/>
            </a:pPr>
            <a:r>
              <a:rPr lang="en-US" dirty="0"/>
              <a:t>Menu in the right-hand corner</a:t>
            </a:r>
          </a:p>
          <a:p>
            <a:pPr marL="0" indent="0">
              <a:buNone/>
            </a:pPr>
            <a:r>
              <a:rPr lang="en-US" dirty="0"/>
              <a:t>Homeownership</a:t>
            </a:r>
          </a:p>
          <a:p>
            <a:pPr marL="0" indent="0">
              <a:buNone/>
            </a:pPr>
            <a:r>
              <a:rPr lang="en-US" dirty="0"/>
              <a:t>At the bottom of the Homeownership Menu is Community Initiatives</a:t>
            </a:r>
          </a:p>
          <a:p>
            <a:pPr marL="0" indent="0">
              <a:buNone/>
            </a:pPr>
            <a:r>
              <a:rPr lang="en-US" dirty="0"/>
              <a:t>RFP is located on the Community Initiatives homepage</a:t>
            </a:r>
          </a:p>
          <a:p>
            <a:pPr algn="l"/>
            <a:endParaRPr lang="en-US" dirty="0"/>
          </a:p>
        </p:txBody>
      </p:sp>
    </p:spTree>
    <p:extLst>
      <p:ext uri="{BB962C8B-B14F-4D97-AF65-F5344CB8AC3E}">
        <p14:creationId xmlns:p14="http://schemas.microsoft.com/office/powerpoint/2010/main" val="3602591572"/>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D9D73B5-251B-4CBD-ADCC-CD09AC377055}" vid="{F764268D-AFC8-47FE-9C50-F83B515111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678B604-9059-4F1C-B8E2-C96A71A964D2}">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 of Minnesota</Template>
  <TotalTime>1509</TotalTime>
  <Words>1404</Words>
  <Application>Microsoft Office PowerPoint</Application>
  <PresentationFormat>Widescreen</PresentationFormat>
  <Paragraphs>156</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Aptos</vt:lpstr>
      <vt:lpstr>Arial</vt:lpstr>
      <vt:lpstr>Calibri</vt:lpstr>
      <vt:lpstr>Minnesota</vt:lpstr>
      <vt:lpstr>Homeownership Investment Grants</vt:lpstr>
      <vt:lpstr>This Presentation is Being Recorded </vt:lpstr>
      <vt:lpstr>Questions</vt:lpstr>
      <vt:lpstr>Agenda</vt:lpstr>
      <vt:lpstr>Introduction to the Program</vt:lpstr>
      <vt:lpstr>Eligibility   Eligible Organizations: </vt:lpstr>
      <vt:lpstr>Eligibility   Eligible Projects:</vt:lpstr>
      <vt:lpstr>Funding under this program will prioritize proposals that: </vt:lpstr>
      <vt:lpstr> </vt:lpstr>
      <vt:lpstr> RFP Walk Through: Application Checklist   </vt:lpstr>
      <vt:lpstr> RFP Walk Through: One Page Narrative   </vt:lpstr>
      <vt:lpstr> RFP Walk Through: Application and Signature Page   </vt:lpstr>
      <vt:lpstr> RFP Walk Through: Application and Budget Workbook   </vt:lpstr>
      <vt:lpstr> RFP Walk Through: Pre-Award Risk Assessment    </vt:lpstr>
      <vt:lpstr> RFP Walk Through: Pre-Award Risk Assessment Additional Documents    </vt:lpstr>
      <vt:lpstr>RFP Walk Through:  Additional Required Documents</vt:lpstr>
      <vt:lpstr>Scoring:  </vt:lpstr>
      <vt:lpstr>Scoring:  </vt:lpstr>
      <vt:lpstr>Selections:  </vt:lpstr>
      <vt:lpstr>Application Deadline </vt:lpstr>
      <vt:lpstr>RFP Contact:  </vt:lpstr>
      <vt:lpstr>Questions- Submit all questions in writing to hig.mhfa@state.mn.us. </vt:lpstr>
      <vt:lpstr>Recap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Image</dc:title>
  <dc:subject/>
  <dc:creator>Zabel, Laurie (MHFA)</dc:creator>
  <cp:keywords/>
  <dc:description/>
  <cp:lastModifiedBy>Zabel, Laurie (MHFA)</cp:lastModifiedBy>
  <cp:revision>21</cp:revision>
  <cp:lastPrinted>2017-03-14T16:27:36Z</cp:lastPrinted>
  <dcterms:created xsi:type="dcterms:W3CDTF">2025-01-14T20:33:31Z</dcterms:created>
  <dcterms:modified xsi:type="dcterms:W3CDTF">2025-02-19T22:55:29Z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2.1</vt:lpwstr>
  </property>
</Properties>
</file>